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2" r:id="rId1"/>
  </p:sldMasterIdLst>
  <p:notesMasterIdLst>
    <p:notesMasterId r:id="rId11"/>
  </p:notesMasterIdLst>
  <p:handoutMasterIdLst>
    <p:handoutMasterId r:id="rId12"/>
  </p:handoutMasterIdLst>
  <p:sldIdLst>
    <p:sldId id="956" r:id="rId2"/>
    <p:sldId id="974" r:id="rId3"/>
    <p:sldId id="975" r:id="rId4"/>
    <p:sldId id="976" r:id="rId5"/>
    <p:sldId id="977" r:id="rId6"/>
    <p:sldId id="978" r:id="rId7"/>
    <p:sldId id="979" r:id="rId8"/>
    <p:sldId id="965" r:id="rId9"/>
    <p:sldId id="612" r:id="rId10"/>
  </p:sldIdLst>
  <p:sldSz cx="9906000" cy="6858000" type="A4"/>
  <p:notesSz cx="6797675" cy="9926638"/>
  <p:defaultTextStyle>
    <a:defPPr>
      <a:defRPr lang="ja-JP"/>
    </a:defPPr>
    <a:lvl1pPr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1pPr>
    <a:lvl2pPr marL="4572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2pPr>
    <a:lvl3pPr marL="9144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3pPr>
    <a:lvl4pPr marL="13716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4pPr>
    <a:lvl5pPr marL="18288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400" kern="1200">
        <a:solidFill>
          <a:schemeClr val="tx1"/>
        </a:solidFill>
        <a:latin typeface="ＭＳ Ｐゴシック" charset="-128"/>
        <a:ea typeface="ＭＳ Ｐゴシック" charset="-128"/>
        <a:cs typeface="+mn-cs"/>
      </a:defRPr>
    </a:lvl6pPr>
    <a:lvl7pPr marL="2743200" algn="l" defTabSz="914400" rtl="0" eaLnBrk="1" latinLnBrk="0" hangingPunct="1">
      <a:defRPr kumimoji="1" sz="1400" kern="1200">
        <a:solidFill>
          <a:schemeClr val="tx1"/>
        </a:solidFill>
        <a:latin typeface="ＭＳ Ｐゴシック" charset="-128"/>
        <a:ea typeface="ＭＳ Ｐゴシック" charset="-128"/>
        <a:cs typeface="+mn-cs"/>
      </a:defRPr>
    </a:lvl7pPr>
    <a:lvl8pPr marL="3200400" algn="l" defTabSz="914400" rtl="0" eaLnBrk="1" latinLnBrk="0" hangingPunct="1">
      <a:defRPr kumimoji="1" sz="1400" kern="1200">
        <a:solidFill>
          <a:schemeClr val="tx1"/>
        </a:solidFill>
        <a:latin typeface="ＭＳ Ｐゴシック" charset="-128"/>
        <a:ea typeface="ＭＳ Ｐゴシック" charset="-128"/>
        <a:cs typeface="+mn-cs"/>
      </a:defRPr>
    </a:lvl8pPr>
    <a:lvl9pPr marL="3657600" algn="l" defTabSz="914400" rtl="0" eaLnBrk="1" latinLnBrk="0" hangingPunct="1">
      <a:defRPr kumimoji="1" sz="1400" kern="1200">
        <a:solidFill>
          <a:schemeClr val="tx1"/>
        </a:solidFill>
        <a:latin typeface="ＭＳ Ｐゴシック" charset="-128"/>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guide id="3" pos="172">
          <p15:clr>
            <a:srgbClr val="A4A3A4"/>
          </p15:clr>
        </p15:guide>
        <p15:guide id="4" pos="6068">
          <p15:clr>
            <a:srgbClr val="A4A3A4"/>
          </p15:clr>
        </p15:guide>
        <p15:guide id="5" orient="horz" pos="845" userDrawn="1">
          <p15:clr>
            <a:srgbClr val="A4A3A4"/>
          </p15:clr>
        </p15:guide>
        <p15:guide id="6" orient="horz" pos="2704" userDrawn="1">
          <p15:clr>
            <a:srgbClr val="A4A3A4"/>
          </p15:clr>
        </p15:guide>
        <p15:guide id="7" orient="horz" pos="3339" userDrawn="1">
          <p15:clr>
            <a:srgbClr val="A4A3A4"/>
          </p15:clr>
        </p15:guide>
        <p15:guide id="8" orient="horz" pos="3657" userDrawn="1">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00"/>
    <a:srgbClr val="339933"/>
    <a:srgbClr val="FFCC66"/>
    <a:srgbClr val="FF9933"/>
    <a:srgbClr val="FFFF99"/>
    <a:srgbClr val="3333FF"/>
    <a:srgbClr val="FFCC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5673" autoAdjust="0"/>
  </p:normalViewPr>
  <p:slideViewPr>
    <p:cSldViewPr showGuides="1">
      <p:cViewPr varScale="1">
        <p:scale>
          <a:sx n="95" d="100"/>
          <a:sy n="95" d="100"/>
        </p:scale>
        <p:origin x="802" y="72"/>
      </p:cViewPr>
      <p:guideLst>
        <p:guide orient="horz" pos="2160"/>
        <p:guide pos="3120"/>
        <p:guide pos="172"/>
        <p:guide pos="6068"/>
        <p:guide orient="horz" pos="845"/>
        <p:guide orient="horz" pos="2704"/>
        <p:guide orient="horz" pos="3339"/>
        <p:guide orient="horz" pos="3657"/>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55" d="100"/>
          <a:sy n="55" d="100"/>
        </p:scale>
        <p:origin x="-2668" y="-8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7314" name="Rectangle 2"/>
          <p:cNvSpPr>
            <a:spLocks noGrp="1" noChangeArrowheads="1"/>
          </p:cNvSpPr>
          <p:nvPr>
            <p:ph type="hdr" sz="quarter"/>
          </p:nvPr>
        </p:nvSpPr>
        <p:spPr bwMode="auto">
          <a:xfrm>
            <a:off x="0" y="0"/>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t" anchorCtr="0" compatLnSpc="1">
            <a:prstTxWarp prst="textNoShape">
              <a:avLst/>
            </a:prstTxWarp>
          </a:bodyPr>
          <a:lstStyle>
            <a:lvl1pPr>
              <a:defRPr sz="1200">
                <a:latin typeface="Arial" charset="0"/>
              </a:defRPr>
            </a:lvl1pPr>
          </a:lstStyle>
          <a:p>
            <a:endParaRPr lang="en-US" altLang="ja-JP"/>
          </a:p>
        </p:txBody>
      </p:sp>
      <p:sp>
        <p:nvSpPr>
          <p:cNvPr id="397315" name="Rectangle 3"/>
          <p:cNvSpPr>
            <a:spLocks noGrp="1" noChangeArrowheads="1"/>
          </p:cNvSpPr>
          <p:nvPr>
            <p:ph type="dt" sz="quarter" idx="1"/>
          </p:nvPr>
        </p:nvSpPr>
        <p:spPr bwMode="auto">
          <a:xfrm>
            <a:off x="3850955" y="0"/>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t" anchorCtr="0" compatLnSpc="1">
            <a:prstTxWarp prst="textNoShape">
              <a:avLst/>
            </a:prstTxWarp>
          </a:bodyPr>
          <a:lstStyle>
            <a:lvl1pPr algn="r">
              <a:defRPr sz="1200">
                <a:latin typeface="Arial" charset="0"/>
              </a:defRPr>
            </a:lvl1pPr>
          </a:lstStyle>
          <a:p>
            <a:endParaRPr lang="en-US" altLang="ja-JP"/>
          </a:p>
        </p:txBody>
      </p:sp>
      <p:sp>
        <p:nvSpPr>
          <p:cNvPr id="397316" name="Rectangle 4"/>
          <p:cNvSpPr>
            <a:spLocks noGrp="1" noChangeArrowheads="1"/>
          </p:cNvSpPr>
          <p:nvPr>
            <p:ph type="ftr" sz="quarter" idx="2"/>
          </p:nvPr>
        </p:nvSpPr>
        <p:spPr bwMode="auto">
          <a:xfrm>
            <a:off x="0" y="9428954"/>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b" anchorCtr="0" compatLnSpc="1">
            <a:prstTxWarp prst="textNoShape">
              <a:avLst/>
            </a:prstTxWarp>
          </a:bodyPr>
          <a:lstStyle>
            <a:lvl1pPr>
              <a:defRPr sz="1200">
                <a:latin typeface="Arial" charset="0"/>
              </a:defRPr>
            </a:lvl1pPr>
          </a:lstStyle>
          <a:p>
            <a:endParaRPr lang="en-US" altLang="ja-JP"/>
          </a:p>
        </p:txBody>
      </p:sp>
      <p:sp>
        <p:nvSpPr>
          <p:cNvPr id="397317" name="Rectangle 5"/>
          <p:cNvSpPr>
            <a:spLocks noGrp="1" noChangeArrowheads="1"/>
          </p:cNvSpPr>
          <p:nvPr>
            <p:ph type="sldNum" sz="quarter" idx="3"/>
          </p:nvPr>
        </p:nvSpPr>
        <p:spPr bwMode="auto">
          <a:xfrm>
            <a:off x="3850955" y="9428954"/>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b" anchorCtr="0" compatLnSpc="1">
            <a:prstTxWarp prst="textNoShape">
              <a:avLst/>
            </a:prstTxWarp>
          </a:bodyPr>
          <a:lstStyle>
            <a:lvl1pPr algn="r">
              <a:defRPr sz="1200">
                <a:latin typeface="Arial" charset="0"/>
              </a:defRPr>
            </a:lvl1pPr>
          </a:lstStyle>
          <a:p>
            <a:fld id="{60030846-9F4A-42E8-9823-5A8F54F508F7}" type="slidenum">
              <a:rPr lang="en-US" altLang="ja-JP"/>
              <a:pPr/>
              <a:t>‹#›</a:t>
            </a:fld>
            <a:endParaRPr lang="en-US" altLang="ja-JP"/>
          </a:p>
        </p:txBody>
      </p:sp>
    </p:spTree>
    <p:extLst>
      <p:ext uri="{BB962C8B-B14F-4D97-AF65-F5344CB8AC3E}">
        <p14:creationId xmlns:p14="http://schemas.microsoft.com/office/powerpoint/2010/main" val="39503481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hdr" sz="quarter"/>
          </p:nvPr>
        </p:nvSpPr>
        <p:spPr bwMode="auto">
          <a:xfrm>
            <a:off x="0" y="0"/>
            <a:ext cx="2945129" cy="4976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t" anchorCtr="0" compatLnSpc="1">
            <a:prstTxWarp prst="textNoShape">
              <a:avLst/>
            </a:prstTxWarp>
          </a:bodyPr>
          <a:lstStyle>
            <a:lvl1pPr defTabSz="921001">
              <a:defRPr sz="1200">
                <a:latin typeface="Arial" charset="0"/>
              </a:defRPr>
            </a:lvl1pPr>
          </a:lstStyle>
          <a:p>
            <a:endParaRPr lang="en-US" altLang="ja-JP"/>
          </a:p>
        </p:txBody>
      </p:sp>
      <p:sp>
        <p:nvSpPr>
          <p:cNvPr id="199683" name="Rectangle 3"/>
          <p:cNvSpPr>
            <a:spLocks noGrp="1" noChangeArrowheads="1"/>
          </p:cNvSpPr>
          <p:nvPr>
            <p:ph type="dt" idx="1"/>
          </p:nvPr>
        </p:nvSpPr>
        <p:spPr bwMode="auto">
          <a:xfrm>
            <a:off x="3850955" y="0"/>
            <a:ext cx="2945129" cy="4976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t" anchorCtr="0" compatLnSpc="1">
            <a:prstTxWarp prst="textNoShape">
              <a:avLst/>
            </a:prstTxWarp>
          </a:bodyPr>
          <a:lstStyle>
            <a:lvl1pPr algn="r" defTabSz="921001">
              <a:defRPr sz="1200">
                <a:latin typeface="Arial" charset="0"/>
              </a:defRPr>
            </a:lvl1pPr>
          </a:lstStyle>
          <a:p>
            <a:endParaRPr lang="en-US" altLang="ja-JP"/>
          </a:p>
        </p:txBody>
      </p:sp>
      <p:sp>
        <p:nvSpPr>
          <p:cNvPr id="199684" name="Rectangle 4"/>
          <p:cNvSpPr>
            <a:spLocks noGrp="1" noRot="1" noChangeAspect="1" noChangeArrowheads="1" noTextEdit="1"/>
          </p:cNvSpPr>
          <p:nvPr>
            <p:ph type="sldImg" idx="2"/>
          </p:nvPr>
        </p:nvSpPr>
        <p:spPr bwMode="auto">
          <a:xfrm>
            <a:off x="709613" y="744538"/>
            <a:ext cx="5380037"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9685" name="Rectangle 5"/>
          <p:cNvSpPr>
            <a:spLocks noGrp="1" noChangeArrowheads="1"/>
          </p:cNvSpPr>
          <p:nvPr>
            <p:ph type="body" sz="quarter" idx="3"/>
          </p:nvPr>
        </p:nvSpPr>
        <p:spPr bwMode="auto">
          <a:xfrm>
            <a:off x="679768" y="4716067"/>
            <a:ext cx="5438140" cy="4466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99686" name="Rectangle 6"/>
          <p:cNvSpPr>
            <a:spLocks noGrp="1" noChangeArrowheads="1"/>
          </p:cNvSpPr>
          <p:nvPr>
            <p:ph type="ftr" sz="quarter" idx="4"/>
          </p:nvPr>
        </p:nvSpPr>
        <p:spPr bwMode="auto">
          <a:xfrm>
            <a:off x="0" y="9427365"/>
            <a:ext cx="2945129" cy="497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b" anchorCtr="0" compatLnSpc="1">
            <a:prstTxWarp prst="textNoShape">
              <a:avLst/>
            </a:prstTxWarp>
          </a:bodyPr>
          <a:lstStyle>
            <a:lvl1pPr defTabSz="921001">
              <a:defRPr sz="1200">
                <a:latin typeface="Arial" charset="0"/>
              </a:defRPr>
            </a:lvl1pPr>
          </a:lstStyle>
          <a:p>
            <a:endParaRPr lang="en-US" altLang="ja-JP"/>
          </a:p>
        </p:txBody>
      </p:sp>
      <p:sp>
        <p:nvSpPr>
          <p:cNvPr id="199687" name="Rectangle 7"/>
          <p:cNvSpPr>
            <a:spLocks noGrp="1" noChangeArrowheads="1"/>
          </p:cNvSpPr>
          <p:nvPr>
            <p:ph type="sldNum" sz="quarter" idx="5"/>
          </p:nvPr>
        </p:nvSpPr>
        <p:spPr bwMode="auto">
          <a:xfrm>
            <a:off x="3850955" y="9427365"/>
            <a:ext cx="2945129" cy="497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b" anchorCtr="0" compatLnSpc="1">
            <a:prstTxWarp prst="textNoShape">
              <a:avLst/>
            </a:prstTxWarp>
          </a:bodyPr>
          <a:lstStyle>
            <a:lvl1pPr algn="r" defTabSz="921001">
              <a:defRPr sz="1200">
                <a:latin typeface="Arial" charset="0"/>
              </a:defRPr>
            </a:lvl1pPr>
          </a:lstStyle>
          <a:p>
            <a:fld id="{16012EA8-AE05-4054-B420-D590D7892E00}" type="slidenum">
              <a:rPr lang="en-US" altLang="ja-JP"/>
              <a:pPr/>
              <a:t>‹#›</a:t>
            </a:fld>
            <a:endParaRPr lang="en-US" altLang="ja-JP"/>
          </a:p>
        </p:txBody>
      </p:sp>
    </p:spTree>
    <p:extLst>
      <p:ext uri="{BB962C8B-B14F-4D97-AF65-F5344CB8AC3E}">
        <p14:creationId xmlns:p14="http://schemas.microsoft.com/office/powerpoint/2010/main" val="359851927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95687" name="Rectangle 103"/>
          <p:cNvSpPr>
            <a:spLocks noChangeArrowheads="1"/>
          </p:cNvSpPr>
          <p:nvPr/>
        </p:nvSpPr>
        <p:spPr bwMode="auto">
          <a:xfrm rot="-21600000">
            <a:off x="0" y="6426200"/>
            <a:ext cx="9907588" cy="431800"/>
          </a:xfrm>
          <a:prstGeom prst="rect">
            <a:avLst/>
          </a:prstGeom>
          <a:solidFill>
            <a:srgbClr val="FF9900"/>
          </a:soli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95587" name="Rectangle 3"/>
          <p:cNvSpPr>
            <a:spLocks noGrp="1" noChangeArrowheads="1"/>
          </p:cNvSpPr>
          <p:nvPr>
            <p:ph type="ctrTitle"/>
          </p:nvPr>
        </p:nvSpPr>
        <p:spPr>
          <a:xfrm>
            <a:off x="273050" y="2565400"/>
            <a:ext cx="9359900" cy="1423988"/>
          </a:xfrm>
          <a:extLst>
            <a:ext uri="{909E8E84-426E-40DD-AFC4-6F175D3DCCD1}">
              <a14:hiddenFill xmlns:a14="http://schemas.microsoft.com/office/drawing/2010/main">
                <a:gradFill rotWithShape="0">
                  <a:gsLst>
                    <a:gs pos="0">
                      <a:srgbClr val="FFFF99"/>
                    </a:gs>
                    <a:gs pos="100000">
                      <a:srgbClr val="FFFF99">
                        <a:gamma/>
                        <a:tint val="0"/>
                        <a:invGamma/>
                      </a:srgbClr>
                    </a:gs>
                  </a:gsLst>
                  <a:lin ang="2700000" scaled="1"/>
                </a:gra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marL="0" indent="0" defTabSz="566738">
              <a:defRPr sz="2400"/>
            </a:lvl1pPr>
          </a:lstStyle>
          <a:p>
            <a:pPr lvl="0"/>
            <a:r>
              <a:rPr lang="ja-JP" altLang="en-US" noProof="0"/>
              <a:t>マスター タイトルの書式設定</a:t>
            </a:r>
            <a:endParaRPr lang="ja-JP" altLang="en-US" noProof="0" dirty="0"/>
          </a:p>
        </p:txBody>
      </p:sp>
      <p:sp>
        <p:nvSpPr>
          <p:cNvPr id="195588" name="Rectangle 4"/>
          <p:cNvSpPr>
            <a:spLocks noGrp="1" noChangeArrowheads="1"/>
          </p:cNvSpPr>
          <p:nvPr>
            <p:ph type="subTitle" idx="1"/>
          </p:nvPr>
        </p:nvSpPr>
        <p:spPr>
          <a:xfrm>
            <a:off x="5106988" y="4597400"/>
            <a:ext cx="4525962" cy="1444625"/>
          </a:xfrm>
        </p:spPr>
        <p:txBody>
          <a:bodyPr anchor="ctr"/>
          <a:lstStyle>
            <a:lvl1pPr marL="0" indent="0" algn="r">
              <a:buFont typeface="Wingdings" pitchFamily="2" charset="2"/>
              <a:buNone/>
              <a:defRPr sz="1600" b="1"/>
            </a:lvl1pPr>
          </a:lstStyle>
          <a:p>
            <a:pPr lvl="0"/>
            <a:r>
              <a:rPr lang="ja-JP" altLang="en-US" noProof="0"/>
              <a:t>マスター サブタイトルの書式設定</a:t>
            </a:r>
            <a:endParaRPr lang="ja-JP" altLang="en-US" noProof="0" dirty="0"/>
          </a:p>
        </p:txBody>
      </p:sp>
      <p:sp>
        <p:nvSpPr>
          <p:cNvPr id="195589" name="Rectangle 5"/>
          <p:cNvSpPr>
            <a:spLocks noGrp="1" noChangeArrowheads="1"/>
          </p:cNvSpPr>
          <p:nvPr>
            <p:ph type="dt" sz="half" idx="2"/>
          </p:nvPr>
        </p:nvSpPr>
        <p:spPr bwMode="auto">
          <a:xfrm>
            <a:off x="495300" y="6553200"/>
            <a:ext cx="2311400" cy="2286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000">
                <a:latin typeface="Arial" charset="0"/>
              </a:defRPr>
            </a:lvl1pPr>
          </a:lstStyle>
          <a:p>
            <a:endParaRPr lang="en-US" altLang="ja-JP"/>
          </a:p>
        </p:txBody>
      </p:sp>
      <p:sp>
        <p:nvSpPr>
          <p:cNvPr id="195590" name="Rectangle 6"/>
          <p:cNvSpPr>
            <a:spLocks noGrp="1" noChangeArrowheads="1"/>
          </p:cNvSpPr>
          <p:nvPr>
            <p:ph type="ftr" sz="quarter" idx="3"/>
          </p:nvPr>
        </p:nvSpPr>
        <p:spPr>
          <a:xfrm>
            <a:off x="2327876" y="6553200"/>
            <a:ext cx="5240858" cy="304800"/>
          </a:xfrm>
          <a:prstGeom prst="rect">
            <a:avLst/>
          </a:prstGeom>
          <a:extLst>
            <a:ext uri="{91240B29-F687-4F45-9708-019B960494DF}">
              <a14:hiddenLine xmlns:a14="http://schemas.microsoft.com/office/drawing/2010/main" w="9525">
                <a:solidFill>
                  <a:schemeClr val="tx1"/>
                </a:solidFill>
                <a:miter lim="800000"/>
                <a:headEnd/>
                <a:tailEnd/>
              </a14:hiddenLine>
            </a:ext>
          </a:extLst>
        </p:spPr>
        <p:txBody>
          <a:bodyPr lIns="91440"/>
          <a:lstStyle>
            <a:lvl1pPr algn="ctr">
              <a:defRPr kumimoji="0">
                <a:latin typeface="Arial" charset="0"/>
              </a:defRPr>
            </a:lvl1pPr>
          </a:lstStyle>
          <a:p>
            <a:r>
              <a:rPr lang="en-US" altLang="ja-JP"/>
              <a:t>.</a:t>
            </a:r>
            <a:endParaRPr lang="en-US" altLang="ja-JP" dirty="0"/>
          </a:p>
        </p:txBody>
      </p:sp>
      <p:sp>
        <p:nvSpPr>
          <p:cNvPr id="195671" name="Rectangle 87"/>
          <p:cNvSpPr>
            <a:spLocks noChangeArrowheads="1"/>
          </p:cNvSpPr>
          <p:nvPr/>
        </p:nvSpPr>
        <p:spPr bwMode="auto">
          <a:xfrm rot="-21600000">
            <a:off x="1136576" y="422275"/>
            <a:ext cx="8769424" cy="74613"/>
          </a:xfrm>
          <a:prstGeom prst="rect">
            <a:avLst/>
          </a:prstGeom>
          <a:solidFill>
            <a:srgbClr val="FF9900"/>
          </a:soli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pic>
        <p:nvPicPr>
          <p:cNvPr id="12" name="Picture 2" descr="P:\7_管理\06_総務\01_ロゴデータ\00_アクティブ アンド カンパニー\AAC_logo\aac-group_2013070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033" y="77099"/>
            <a:ext cx="914188" cy="759390"/>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4"/>
          <p:cNvSpPr txBox="1">
            <a:spLocks noChangeArrowheads="1"/>
          </p:cNvSpPr>
          <p:nvPr/>
        </p:nvSpPr>
        <p:spPr bwMode="auto">
          <a:xfrm>
            <a:off x="1064568" y="4941169"/>
            <a:ext cx="4104456" cy="1165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0" indent="0" algn="r" rtl="0" eaLnBrk="1" fontAlgn="base" hangingPunct="1">
              <a:spcBef>
                <a:spcPct val="20000"/>
              </a:spcBef>
              <a:spcAft>
                <a:spcPct val="0"/>
              </a:spcAft>
              <a:buClr>
                <a:srgbClr val="777777"/>
              </a:buClr>
              <a:buFont typeface="Wingdings" pitchFamily="2" charset="2"/>
              <a:buNone/>
              <a:defRPr kumimoji="1" sz="1600" b="1">
                <a:solidFill>
                  <a:schemeClr val="tx1"/>
                </a:solidFill>
                <a:latin typeface="+mn-lt"/>
                <a:ea typeface="+mn-ea"/>
                <a:cs typeface="+mn-cs"/>
              </a:defRPr>
            </a:lvl1pPr>
            <a:lvl2pPr marL="566738" indent="-182563" algn="l" rtl="0" eaLnBrk="1" fontAlgn="base" hangingPunct="1">
              <a:spcBef>
                <a:spcPct val="20000"/>
              </a:spcBef>
              <a:spcAft>
                <a:spcPct val="0"/>
              </a:spcAft>
              <a:buClr>
                <a:srgbClr val="777777"/>
              </a:buClr>
              <a:buFont typeface="Wingdings" pitchFamily="2" charset="2"/>
              <a:buChar char="n"/>
              <a:defRPr kumimoji="1" sz="1000">
                <a:solidFill>
                  <a:schemeClr val="tx1"/>
                </a:solidFill>
                <a:latin typeface="+mn-lt"/>
                <a:ea typeface="+mn-ea"/>
              </a:defRPr>
            </a:lvl2pPr>
            <a:lvl3pPr marL="950913" indent="-193675" algn="l" rtl="0" eaLnBrk="1" fontAlgn="base" hangingPunct="1">
              <a:spcBef>
                <a:spcPct val="20000"/>
              </a:spcBef>
              <a:spcAft>
                <a:spcPct val="0"/>
              </a:spcAft>
              <a:buClr>
                <a:srgbClr val="777777"/>
              </a:buClr>
              <a:buFont typeface="Wingdings" pitchFamily="2" charset="2"/>
              <a:buChar char="n"/>
              <a:defRPr kumimoji="1" sz="900">
                <a:solidFill>
                  <a:schemeClr val="tx1"/>
                </a:solidFill>
                <a:latin typeface="+mn-lt"/>
                <a:ea typeface="+mn-ea"/>
              </a:defRPr>
            </a:lvl3pPr>
            <a:lvl4pPr marL="1333500" indent="-192088"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4pPr>
            <a:lvl5pPr marL="17113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5pPr>
            <a:lvl6pPr marL="21685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6pPr>
            <a:lvl7pPr marL="26257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7pPr>
            <a:lvl8pPr marL="30829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8pPr>
            <a:lvl9pPr marL="35401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9pPr>
          </a:lstStyle>
          <a:p>
            <a:pPr algn="l">
              <a:lnSpc>
                <a:spcPct val="120000"/>
              </a:lnSpc>
            </a:pPr>
            <a:r>
              <a:rPr lang="ja-JP" altLang="en-US" sz="1000" b="0" dirty="0">
                <a:latin typeface="Meiryo UI" panose="020B0604030504040204" pitchFamily="50" charset="-128"/>
                <a:ea typeface="Meiryo UI" panose="020B0604030504040204" pitchFamily="50" charset="-128"/>
              </a:rPr>
              <a:t>弊社のコンサルティングプロセスは、組織・人事コンサルティング業界で初めて、</a:t>
            </a:r>
            <a:r>
              <a:rPr lang="en-US" altLang="ja-JP" sz="1000" b="0" dirty="0">
                <a:latin typeface="Meiryo UI" panose="020B0604030504040204" pitchFamily="50" charset="-128"/>
                <a:ea typeface="Meiryo UI" panose="020B0604030504040204" pitchFamily="50" charset="-128"/>
              </a:rPr>
              <a:t>ISO</a:t>
            </a:r>
            <a:r>
              <a:rPr lang="ja-JP" altLang="en-US" sz="1000" b="0" dirty="0">
                <a:latin typeface="Meiryo UI" panose="020B0604030504040204" pitchFamily="50" charset="-128"/>
                <a:ea typeface="Meiryo UI" panose="020B0604030504040204" pitchFamily="50" charset="-128"/>
              </a:rPr>
              <a:t>：</a:t>
            </a:r>
            <a:r>
              <a:rPr lang="en-US" altLang="ja-JP" sz="1000" b="0" dirty="0">
                <a:latin typeface="Meiryo UI" panose="020B0604030504040204" pitchFamily="50" charset="-128"/>
                <a:ea typeface="Meiryo UI" panose="020B0604030504040204" pitchFamily="50" charset="-128"/>
              </a:rPr>
              <a:t>9001/2015</a:t>
            </a:r>
            <a:r>
              <a:rPr lang="ja-JP" altLang="en-US" sz="1000" b="0" dirty="0">
                <a:latin typeface="Meiryo UI" panose="020B0604030504040204" pitchFamily="50" charset="-128"/>
                <a:ea typeface="Meiryo UI" panose="020B0604030504040204" pitchFamily="50" charset="-128"/>
              </a:rPr>
              <a:t>（品質マネジメント）の国際認証を取得しています。</a:t>
            </a:r>
            <a:endParaRPr lang="en-US" altLang="ja-JP" sz="1000" b="0" dirty="0">
              <a:latin typeface="Meiryo UI" panose="020B0604030504040204" pitchFamily="50" charset="-128"/>
              <a:ea typeface="Meiryo UI" panose="020B0604030504040204" pitchFamily="50" charset="-128"/>
            </a:endParaRPr>
          </a:p>
          <a:p>
            <a:pPr algn="l">
              <a:lnSpc>
                <a:spcPct val="120000"/>
              </a:lnSpc>
            </a:pPr>
            <a:endParaRPr lang="ja-JP" altLang="en-US" sz="500" b="0" dirty="0">
              <a:latin typeface="Meiryo UI" panose="020B0604030504040204" pitchFamily="50" charset="-128"/>
              <a:ea typeface="Meiryo UI" panose="020B0604030504040204" pitchFamily="50" charset="-128"/>
            </a:endParaRPr>
          </a:p>
          <a:p>
            <a:pPr marL="0" marR="0" indent="0" algn="l" defTabSz="914400" rtl="0" eaLnBrk="1" fontAlgn="base" latinLnBrk="0" hangingPunct="1">
              <a:lnSpc>
                <a:spcPct val="100000"/>
              </a:lnSpc>
              <a:spcBef>
                <a:spcPct val="20000"/>
              </a:spcBef>
              <a:spcAft>
                <a:spcPct val="0"/>
              </a:spcAft>
              <a:buClr>
                <a:srgbClr val="777777"/>
              </a:buClr>
              <a:buSzTx/>
              <a:buFont typeface="Wingdings" pitchFamily="2" charset="2"/>
              <a:buNone/>
              <a:tabLst/>
              <a:defRPr/>
            </a:pPr>
            <a:r>
              <a:rPr lang="ja-JP" altLang="en-US" sz="1000" b="0" dirty="0">
                <a:latin typeface="Meiryo UI" panose="020B0604030504040204" pitchFamily="50" charset="-128"/>
                <a:ea typeface="Meiryo UI" panose="020B0604030504040204" pitchFamily="50" charset="-128"/>
              </a:rPr>
              <a:t>弊社では、情報セキュリティマネジメントシステム</a:t>
            </a:r>
            <a:r>
              <a:rPr lang="en-US" altLang="ja-JP" sz="1000" b="0" dirty="0">
                <a:latin typeface="Meiryo UI" panose="020B0604030504040204" pitchFamily="50" charset="-128"/>
                <a:ea typeface="Meiryo UI" panose="020B0604030504040204" pitchFamily="50" charset="-128"/>
              </a:rPr>
              <a:t>(ISMS)</a:t>
            </a:r>
            <a:r>
              <a:rPr lang="ja-JP" altLang="en-US" sz="1000" b="0" dirty="0">
                <a:latin typeface="Meiryo UI" panose="020B0604030504040204" pitchFamily="50" charset="-128"/>
                <a:ea typeface="Meiryo UI" panose="020B0604030504040204" pitchFamily="50" charset="-128"/>
              </a:rPr>
              <a:t>を取得し情報セキュリティを中心としたリスクマネジメント及びコーポレートガバナンス　を強化しています。</a:t>
            </a:r>
          </a:p>
        </p:txBody>
      </p:sp>
      <p:pic>
        <p:nvPicPr>
          <p:cNvPr id="13" name="図 12" descr="アプリケーション が含まれている画像&#10;&#10;自動的に生成された説明">
            <a:extLst>
              <a:ext uri="{FF2B5EF4-FFF2-40B4-BE49-F238E27FC236}">
                <a16:creationId xmlns:a16="http://schemas.microsoft.com/office/drawing/2014/main" id="{F98BA9AD-E83D-C347-A6E4-BA9BC51C169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9010" t="28693" r="17318" b="29304"/>
          <a:stretch/>
        </p:blipFill>
        <p:spPr>
          <a:xfrm>
            <a:off x="280790" y="4991157"/>
            <a:ext cx="800802" cy="536192"/>
          </a:xfrm>
          <a:prstGeom prst="rect">
            <a:avLst/>
          </a:prstGeom>
          <a:ln>
            <a:solidFill>
              <a:schemeClr val="bg1">
                <a:lumMod val="75000"/>
              </a:schemeClr>
            </a:solidFill>
          </a:ln>
        </p:spPr>
      </p:pic>
      <p:pic>
        <p:nvPicPr>
          <p:cNvPr id="20"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88" t="1009" r="666" b="1310"/>
          <a:stretch/>
        </p:blipFill>
        <p:spPr bwMode="auto">
          <a:xfrm>
            <a:off x="280790" y="5587692"/>
            <a:ext cx="799200" cy="458468"/>
          </a:xfrm>
          <a:prstGeom prst="rect">
            <a:avLst/>
          </a:prstGeom>
          <a:noFill/>
          <a:ln w="9525">
            <a:solidFill>
              <a:schemeClr val="bg1">
                <a:lumMod val="75000"/>
              </a:schemeClr>
            </a:solidFill>
            <a:miter lim="800000"/>
            <a:headEnd/>
            <a:tailEnd/>
          </a:ln>
          <a:extLst>
            <a:ext uri="{909E8E84-426E-40dd-AFC4-6F175D3DCCD1}">
              <a14:hiddenFill xmlns="" xmlns:a14="http://schemas.microsoft.com/office/drawing/2010/main">
                <a:solidFill>
                  <a:schemeClr val="accent1"/>
                </a:solidFill>
              </a14:hiddenFill>
            </a:ext>
          </a:extLst>
        </p:spPr>
      </p:pic>
      <p:pic>
        <p:nvPicPr>
          <p:cNvPr id="15" name="Picture 2" descr="P:\7_管理\06_総務\01_ロゴデータ\00_アクティブ アンド カンパニー\AAC_logo\aac-group_20130704.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5033" y="77099"/>
            <a:ext cx="914188" cy="759390"/>
          </a:xfrm>
          <a:prstGeom prst="rect">
            <a:avLst/>
          </a:prstGeom>
          <a:noFill/>
          <a:extLst>
            <a:ext uri="{909E8E84-426E-40DD-AFC4-6F175D3DCCD1}">
              <a14:hiddenFill xmlns:a14="http://schemas.microsoft.com/office/drawing/2010/main">
                <a:solidFill>
                  <a:srgbClr val="FFFFFF"/>
                </a:solidFill>
              </a14:hiddenFill>
            </a:ext>
          </a:extLst>
        </p:spPr>
      </p:pic>
      <p:pic>
        <p:nvPicPr>
          <p:cNvPr id="19" name="図 1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64811" y="48086"/>
            <a:ext cx="1568139" cy="336859"/>
          </a:xfrm>
          <a:prstGeom prst="rect">
            <a:avLst/>
          </a:prstGeom>
        </p:spPr>
      </p:pic>
    </p:spTree>
    <p:extLst>
      <p:ext uri="{BB962C8B-B14F-4D97-AF65-F5344CB8AC3E}">
        <p14:creationId xmlns:p14="http://schemas.microsoft.com/office/powerpoint/2010/main" val="3894541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5" name="Group 180"/>
          <p:cNvGrpSpPr>
            <a:grpSpLocks/>
          </p:cNvGrpSpPr>
          <p:nvPr/>
        </p:nvGrpSpPr>
        <p:grpSpPr bwMode="auto">
          <a:xfrm>
            <a:off x="273050" y="6480175"/>
            <a:ext cx="9359900" cy="379413"/>
            <a:chOff x="1793" y="4082"/>
            <a:chExt cx="4447" cy="239"/>
          </a:xfrm>
        </p:grpSpPr>
        <p:sp>
          <p:nvSpPr>
            <p:cNvPr id="6" name="Rectangle 125"/>
            <p:cNvSpPr>
              <a:spLocks noChangeArrowheads="1"/>
            </p:cNvSpPr>
            <p:nvPr/>
          </p:nvSpPr>
          <p:spPr bwMode="auto">
            <a:xfrm rot="-21600000">
              <a:off x="1793" y="4082"/>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7" name="Rectangle 178"/>
            <p:cNvSpPr>
              <a:spLocks noChangeArrowheads="1"/>
            </p:cNvSpPr>
            <p:nvPr/>
          </p:nvSpPr>
          <p:spPr bwMode="auto">
            <a:xfrm rot="-21600000">
              <a:off x="1793" y="4177"/>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8" name="Rectangle 179"/>
            <p:cNvSpPr>
              <a:spLocks noChangeArrowheads="1"/>
            </p:cNvSpPr>
            <p:nvPr/>
          </p:nvSpPr>
          <p:spPr bwMode="auto">
            <a:xfrm rot="-21600000">
              <a:off x="1793" y="4273"/>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grpSp>
      <p:sp>
        <p:nvSpPr>
          <p:cNvPr id="2" name="タイトル 1"/>
          <p:cNvSpPr>
            <a:spLocks noGrp="1"/>
          </p:cNvSpPr>
          <p:nvPr>
            <p:ph type="title"/>
          </p:nvPr>
        </p:nvSpPr>
        <p:spPr/>
        <p:txBody>
          <a:bodyPr/>
          <a:lstStyle/>
          <a:p>
            <a:r>
              <a:rPr lang="ja-JP" altLang="en-US"/>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9" name="正方形/長方形 8"/>
          <p:cNvSpPr/>
          <p:nvPr/>
        </p:nvSpPr>
        <p:spPr>
          <a:xfrm>
            <a:off x="272480" y="6477583"/>
            <a:ext cx="5586016" cy="307777"/>
          </a:xfrm>
          <a:prstGeom prst="rect">
            <a:avLst/>
          </a:prstGeom>
        </p:spPr>
        <p:txBody>
          <a:bodyPr wrap="none">
            <a:spAutoFit/>
          </a:bodyPr>
          <a:lstStyle/>
          <a:p>
            <a:r>
              <a:rPr lang="en-US" altLang="ja-JP" dirty="0">
                <a:latin typeface="Meiryo UI" panose="020B0604030504040204" pitchFamily="50" charset="-128"/>
                <a:ea typeface="Meiryo UI" panose="020B0604030504040204" pitchFamily="50" charset="-128"/>
              </a:rPr>
              <a:t>Copyright © Active and Company Group. All Rights Reserved.</a:t>
            </a:r>
          </a:p>
        </p:txBody>
      </p:sp>
      <p:sp>
        <p:nvSpPr>
          <p:cNvPr id="10" name="Rectangle 77"/>
          <p:cNvSpPr>
            <a:spLocks noChangeArrowheads="1"/>
          </p:cNvSpPr>
          <p:nvPr/>
        </p:nvSpPr>
        <p:spPr bwMode="auto">
          <a:xfrm rot="-21600000">
            <a:off x="273050" y="609599"/>
            <a:ext cx="8503200" cy="71440"/>
          </a:xfrm>
          <a:prstGeom prst="rect">
            <a:avLst/>
          </a:prstGeom>
          <a:gradFill rotWithShape="1">
            <a:gsLst>
              <a:gs pos="0">
                <a:srgbClr val="FF9900"/>
              </a:gs>
              <a:gs pos="100000">
                <a:srgbClr val="FF9900">
                  <a:gamma/>
                  <a:tint val="0"/>
                  <a:invGamma/>
                </a:srgbClr>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6" name="正方形/長方形 15"/>
          <p:cNvSpPr/>
          <p:nvPr/>
        </p:nvSpPr>
        <p:spPr>
          <a:xfrm>
            <a:off x="9562169" y="6517806"/>
            <a:ext cx="399468" cy="246221"/>
          </a:xfrm>
          <a:prstGeom prst="rect">
            <a:avLst/>
          </a:prstGeom>
        </p:spPr>
        <p:txBody>
          <a:bodyPr wrap="none">
            <a:spAutoFit/>
          </a:bodyPr>
          <a:lstStyle/>
          <a:p>
            <a:pPr algn="ctr"/>
            <a:fld id="{54C10C4C-20E2-4CEE-BB6F-6AACEBBB8C13}" type="slidenum">
              <a:rPr lang="en-US" altLang="ja-JP" sz="1000" smtClean="0">
                <a:latin typeface="Meiryo UI" panose="020B0604030504040204" pitchFamily="50" charset="-128"/>
                <a:ea typeface="Meiryo UI" panose="020B0604030504040204" pitchFamily="50" charset="-128"/>
              </a:rPr>
              <a:pPr algn="ctr"/>
              <a:t>‹#›</a:t>
            </a:fld>
            <a:endParaRPr lang="en-US" altLang="ja-JP" sz="1000" dirty="0">
              <a:latin typeface="Meiryo UI" panose="020B0604030504040204" pitchFamily="50" charset="-128"/>
              <a:ea typeface="Meiryo UI" panose="020B0604030504040204" pitchFamily="50" charset="-128"/>
            </a:endParaRPr>
          </a:p>
        </p:txBody>
      </p:sp>
      <p:grpSp>
        <p:nvGrpSpPr>
          <p:cNvPr id="13" name="Group 180"/>
          <p:cNvGrpSpPr>
            <a:grpSpLocks/>
          </p:cNvGrpSpPr>
          <p:nvPr userDrawn="1"/>
        </p:nvGrpSpPr>
        <p:grpSpPr bwMode="auto">
          <a:xfrm>
            <a:off x="273050" y="6480175"/>
            <a:ext cx="9359900" cy="379413"/>
            <a:chOff x="1793" y="4082"/>
            <a:chExt cx="4447" cy="239"/>
          </a:xfrm>
        </p:grpSpPr>
        <p:sp>
          <p:nvSpPr>
            <p:cNvPr id="14" name="Rectangle 125"/>
            <p:cNvSpPr>
              <a:spLocks noChangeArrowheads="1"/>
            </p:cNvSpPr>
            <p:nvPr/>
          </p:nvSpPr>
          <p:spPr bwMode="auto">
            <a:xfrm rot="-21600000">
              <a:off x="1793" y="4082"/>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5" name="Rectangle 178"/>
            <p:cNvSpPr>
              <a:spLocks noChangeArrowheads="1"/>
            </p:cNvSpPr>
            <p:nvPr/>
          </p:nvSpPr>
          <p:spPr bwMode="auto">
            <a:xfrm rot="-21600000">
              <a:off x="1793" y="4177"/>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7" name="Rectangle 179"/>
            <p:cNvSpPr>
              <a:spLocks noChangeArrowheads="1"/>
            </p:cNvSpPr>
            <p:nvPr/>
          </p:nvSpPr>
          <p:spPr bwMode="auto">
            <a:xfrm rot="-21600000">
              <a:off x="1793" y="4273"/>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grpSp>
      <p:sp>
        <p:nvSpPr>
          <p:cNvPr id="18" name="正方形/長方形 17"/>
          <p:cNvSpPr/>
          <p:nvPr userDrawn="1"/>
        </p:nvSpPr>
        <p:spPr>
          <a:xfrm>
            <a:off x="272480" y="6477583"/>
            <a:ext cx="5586016" cy="307777"/>
          </a:xfrm>
          <a:prstGeom prst="rect">
            <a:avLst/>
          </a:prstGeom>
        </p:spPr>
        <p:txBody>
          <a:bodyPr wrap="none">
            <a:spAutoFit/>
          </a:bodyPr>
          <a:lstStyle/>
          <a:p>
            <a:r>
              <a:rPr lang="en-US" altLang="ja-JP" dirty="0">
                <a:latin typeface="Meiryo UI" panose="020B0604030504040204" pitchFamily="50" charset="-128"/>
                <a:ea typeface="Meiryo UI" panose="020B0604030504040204" pitchFamily="50" charset="-128"/>
              </a:rPr>
              <a:t>Copyright © Active and Company Group. All Rights Reserved.</a:t>
            </a:r>
          </a:p>
        </p:txBody>
      </p:sp>
      <p:sp>
        <p:nvSpPr>
          <p:cNvPr id="19" name="Rectangle 77"/>
          <p:cNvSpPr>
            <a:spLocks noChangeArrowheads="1"/>
          </p:cNvSpPr>
          <p:nvPr userDrawn="1"/>
        </p:nvSpPr>
        <p:spPr bwMode="auto">
          <a:xfrm rot="-21600000">
            <a:off x="273050" y="609599"/>
            <a:ext cx="8503200" cy="71440"/>
          </a:xfrm>
          <a:prstGeom prst="rect">
            <a:avLst/>
          </a:prstGeom>
          <a:gradFill rotWithShape="1">
            <a:gsLst>
              <a:gs pos="0">
                <a:srgbClr val="FF9900"/>
              </a:gs>
              <a:gs pos="100000">
                <a:srgbClr val="FF9900">
                  <a:gamma/>
                  <a:tint val="0"/>
                  <a:invGamma/>
                </a:srgbClr>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22" name="正方形/長方形 21"/>
          <p:cNvSpPr/>
          <p:nvPr userDrawn="1"/>
        </p:nvSpPr>
        <p:spPr>
          <a:xfrm>
            <a:off x="9562169" y="6517806"/>
            <a:ext cx="399468" cy="246221"/>
          </a:xfrm>
          <a:prstGeom prst="rect">
            <a:avLst/>
          </a:prstGeom>
        </p:spPr>
        <p:txBody>
          <a:bodyPr wrap="none">
            <a:spAutoFit/>
          </a:bodyPr>
          <a:lstStyle/>
          <a:p>
            <a:pPr algn="ctr"/>
            <a:fld id="{54C10C4C-20E2-4CEE-BB6F-6AACEBBB8C13}" type="slidenum">
              <a:rPr lang="en-US" altLang="ja-JP" sz="1000" smtClean="0">
                <a:latin typeface="Meiryo UI" panose="020B0604030504040204" pitchFamily="50" charset="-128"/>
                <a:ea typeface="Meiryo UI" panose="020B0604030504040204" pitchFamily="50" charset="-128"/>
              </a:rPr>
              <a:pPr algn="ctr"/>
              <a:t>‹#›</a:t>
            </a:fld>
            <a:endParaRPr lang="en-US" altLang="ja-JP" sz="1000" dirty="0">
              <a:latin typeface="Meiryo UI" panose="020B0604030504040204" pitchFamily="50" charset="-128"/>
              <a:ea typeface="Meiryo UI" panose="020B0604030504040204" pitchFamily="50" charset="-128"/>
            </a:endParaRPr>
          </a:p>
        </p:txBody>
      </p:sp>
      <p:pic>
        <p:nvPicPr>
          <p:cNvPr id="23" name="図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62926" y="161133"/>
            <a:ext cx="1899243" cy="407985"/>
          </a:xfrm>
          <a:prstGeom prst="rect">
            <a:avLst/>
          </a:prstGeom>
        </p:spPr>
      </p:pic>
    </p:spTree>
    <p:extLst>
      <p:ext uri="{BB962C8B-B14F-4D97-AF65-F5344CB8AC3E}">
        <p14:creationId xmlns:p14="http://schemas.microsoft.com/office/powerpoint/2010/main" val="2327960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中表紙">
    <p:spTree>
      <p:nvGrpSpPr>
        <p:cNvPr id="1" name=""/>
        <p:cNvGrpSpPr/>
        <p:nvPr/>
      </p:nvGrpSpPr>
      <p:grpSpPr>
        <a:xfrm>
          <a:off x="0" y="0"/>
          <a:ext cx="0" cy="0"/>
          <a:chOff x="0" y="0"/>
          <a:chExt cx="0" cy="0"/>
        </a:xfrm>
      </p:grpSpPr>
      <p:sp>
        <p:nvSpPr>
          <p:cNvPr id="4" name="Rectangle 4"/>
          <p:cNvSpPr>
            <a:spLocks noChangeArrowheads="1"/>
          </p:cNvSpPr>
          <p:nvPr/>
        </p:nvSpPr>
        <p:spPr bwMode="auto">
          <a:xfrm>
            <a:off x="273050" y="3573463"/>
            <a:ext cx="8502650" cy="71437"/>
          </a:xfrm>
          <a:prstGeom prst="rect">
            <a:avLst/>
          </a:prstGeom>
          <a:gradFill rotWithShape="1">
            <a:gsLst>
              <a:gs pos="0">
                <a:srgbClr val="FF9900"/>
              </a:gs>
              <a:gs pos="100000">
                <a:srgbClr val="FFFFFF"/>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lvl1pPr algn="l" eaLnBrk="0" hangingPunct="0">
              <a:spcBef>
                <a:spcPct val="20000"/>
              </a:spcBef>
              <a:buClr>
                <a:srgbClr val="777777"/>
              </a:buClr>
              <a:buFont typeface="Wingdings" pitchFamily="2" charset="2"/>
              <a:buChar char="n"/>
              <a:defRPr kumimoji="1" sz="1200">
                <a:solidFill>
                  <a:schemeClr val="tx1"/>
                </a:solidFill>
                <a:latin typeface="ＭＳ Ｐゴシック" charset="-128"/>
                <a:ea typeface="ＭＳ Ｐゴシック" charset="-128"/>
              </a:defRPr>
            </a:lvl1pPr>
            <a:lvl2pPr marL="742950" indent="-285750" algn="l" eaLnBrk="0" hangingPunct="0">
              <a:spcBef>
                <a:spcPct val="20000"/>
              </a:spcBef>
              <a:buClr>
                <a:srgbClr val="777777"/>
              </a:buClr>
              <a:buFont typeface="Wingdings" pitchFamily="2" charset="2"/>
              <a:buChar char="n"/>
              <a:defRPr kumimoji="1" sz="1000">
                <a:solidFill>
                  <a:schemeClr val="tx1"/>
                </a:solidFill>
                <a:latin typeface="ＭＳ Ｐゴシック" charset="-128"/>
                <a:ea typeface="ＭＳ Ｐゴシック" charset="-128"/>
              </a:defRPr>
            </a:lvl2pPr>
            <a:lvl3pPr marL="1143000" indent="-228600" algn="l" eaLnBrk="0" hangingPunct="0">
              <a:spcBef>
                <a:spcPct val="20000"/>
              </a:spcBef>
              <a:buClr>
                <a:srgbClr val="777777"/>
              </a:buClr>
              <a:buFont typeface="Wingdings" pitchFamily="2" charset="2"/>
              <a:buChar char="n"/>
              <a:defRPr kumimoji="1" sz="900">
                <a:solidFill>
                  <a:schemeClr val="tx1"/>
                </a:solidFill>
                <a:latin typeface="ＭＳ Ｐゴシック" charset="-128"/>
                <a:ea typeface="ＭＳ Ｐゴシック" charset="-128"/>
              </a:defRPr>
            </a:lvl3pPr>
            <a:lvl4pPr marL="16002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4pPr>
            <a:lvl5pPr marL="20574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5pPr>
            <a:lvl6pPr marL="25146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6pPr>
            <a:lvl7pPr marL="29718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7pPr>
            <a:lvl8pPr marL="34290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8pPr>
            <a:lvl9pPr marL="38862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9pPr>
          </a:lstStyle>
          <a:p>
            <a:pPr algn="ctr" eaLnBrk="1" hangingPunct="1">
              <a:spcBef>
                <a:spcPct val="0"/>
              </a:spcBef>
              <a:buClrTx/>
              <a:buFontTx/>
              <a:buNone/>
            </a:pPr>
            <a:endParaRPr lang="ja-JP" altLang="en-US" sz="1000" dirty="0"/>
          </a:p>
        </p:txBody>
      </p:sp>
      <p:sp>
        <p:nvSpPr>
          <p:cNvPr id="10" name="Rectangle 2"/>
          <p:cNvSpPr>
            <a:spLocks noGrp="1" noChangeArrowheads="1"/>
          </p:cNvSpPr>
          <p:nvPr>
            <p:ph type="title"/>
          </p:nvPr>
        </p:nvSpPr>
        <p:spPr>
          <a:xfrm>
            <a:off x="252046" y="3086101"/>
            <a:ext cx="8773372" cy="487363"/>
          </a:xfrm>
        </p:spPr>
        <p:txBody>
          <a:bodyPr/>
          <a:lstStyle/>
          <a:p>
            <a:r>
              <a:rPr lang="ja-JP" altLang="en-US"/>
              <a:t>マスター タイトルの書式設定</a:t>
            </a:r>
            <a:endParaRPr lang="ja-JP" altLang="en-US" dirty="0"/>
          </a:p>
        </p:txBody>
      </p:sp>
      <p:sp>
        <p:nvSpPr>
          <p:cNvPr id="5" name="Rectangle 4"/>
          <p:cNvSpPr>
            <a:spLocks noChangeArrowheads="1"/>
          </p:cNvSpPr>
          <p:nvPr userDrawn="1"/>
        </p:nvSpPr>
        <p:spPr bwMode="auto">
          <a:xfrm>
            <a:off x="273050" y="3573463"/>
            <a:ext cx="8502650" cy="71437"/>
          </a:xfrm>
          <a:prstGeom prst="rect">
            <a:avLst/>
          </a:prstGeom>
          <a:gradFill rotWithShape="1">
            <a:gsLst>
              <a:gs pos="0">
                <a:srgbClr val="FF9900"/>
              </a:gs>
              <a:gs pos="100000">
                <a:srgbClr val="FFFFFF"/>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lvl1pPr algn="l" eaLnBrk="0" hangingPunct="0">
              <a:spcBef>
                <a:spcPct val="20000"/>
              </a:spcBef>
              <a:buClr>
                <a:srgbClr val="777777"/>
              </a:buClr>
              <a:buFont typeface="Wingdings" pitchFamily="2" charset="2"/>
              <a:buChar char="n"/>
              <a:defRPr kumimoji="1" sz="1200">
                <a:solidFill>
                  <a:schemeClr val="tx1"/>
                </a:solidFill>
                <a:latin typeface="ＭＳ Ｐゴシック" charset="-128"/>
                <a:ea typeface="ＭＳ Ｐゴシック" charset="-128"/>
              </a:defRPr>
            </a:lvl1pPr>
            <a:lvl2pPr marL="742950" indent="-285750" algn="l" eaLnBrk="0" hangingPunct="0">
              <a:spcBef>
                <a:spcPct val="20000"/>
              </a:spcBef>
              <a:buClr>
                <a:srgbClr val="777777"/>
              </a:buClr>
              <a:buFont typeface="Wingdings" pitchFamily="2" charset="2"/>
              <a:buChar char="n"/>
              <a:defRPr kumimoji="1" sz="1000">
                <a:solidFill>
                  <a:schemeClr val="tx1"/>
                </a:solidFill>
                <a:latin typeface="ＭＳ Ｐゴシック" charset="-128"/>
                <a:ea typeface="ＭＳ Ｐゴシック" charset="-128"/>
              </a:defRPr>
            </a:lvl2pPr>
            <a:lvl3pPr marL="1143000" indent="-228600" algn="l" eaLnBrk="0" hangingPunct="0">
              <a:spcBef>
                <a:spcPct val="20000"/>
              </a:spcBef>
              <a:buClr>
                <a:srgbClr val="777777"/>
              </a:buClr>
              <a:buFont typeface="Wingdings" pitchFamily="2" charset="2"/>
              <a:buChar char="n"/>
              <a:defRPr kumimoji="1" sz="900">
                <a:solidFill>
                  <a:schemeClr val="tx1"/>
                </a:solidFill>
                <a:latin typeface="ＭＳ Ｐゴシック" charset="-128"/>
                <a:ea typeface="ＭＳ Ｐゴシック" charset="-128"/>
              </a:defRPr>
            </a:lvl3pPr>
            <a:lvl4pPr marL="16002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4pPr>
            <a:lvl5pPr marL="20574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5pPr>
            <a:lvl6pPr marL="25146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6pPr>
            <a:lvl7pPr marL="29718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7pPr>
            <a:lvl8pPr marL="34290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8pPr>
            <a:lvl9pPr marL="38862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9pPr>
          </a:lstStyle>
          <a:p>
            <a:pPr algn="ctr" eaLnBrk="1" hangingPunct="1">
              <a:spcBef>
                <a:spcPct val="0"/>
              </a:spcBef>
              <a:buClrTx/>
              <a:buFontTx/>
              <a:buNone/>
            </a:pPr>
            <a:endParaRPr lang="ja-JP" altLang="en-US" sz="1000" dirty="0"/>
          </a:p>
        </p:txBody>
      </p:sp>
    </p:spTree>
    <p:extLst>
      <p:ext uri="{BB962C8B-B14F-4D97-AF65-F5344CB8AC3E}">
        <p14:creationId xmlns:p14="http://schemas.microsoft.com/office/powerpoint/2010/main" val="2635590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裏表紙">
    <p:spTree>
      <p:nvGrpSpPr>
        <p:cNvPr id="1" name=""/>
        <p:cNvGrpSpPr/>
        <p:nvPr/>
      </p:nvGrpSpPr>
      <p:grpSpPr>
        <a:xfrm>
          <a:off x="0" y="0"/>
          <a:ext cx="0" cy="0"/>
          <a:chOff x="0" y="0"/>
          <a:chExt cx="0" cy="0"/>
        </a:xfrm>
      </p:grpSpPr>
      <p:pic>
        <p:nvPicPr>
          <p:cNvPr id="6" name="図 5"/>
          <p:cNvPicPr>
            <a:picLocks noChangeAspect="1"/>
          </p:cNvPicPr>
          <p:nvPr userDrawn="1"/>
        </p:nvPicPr>
        <p:blipFill rotWithShape="1">
          <a:blip r:embed="rId2">
            <a:extLst>
              <a:ext uri="{28A0092B-C50C-407E-A947-70E740481C1C}">
                <a14:useLocalDpi xmlns:a14="http://schemas.microsoft.com/office/drawing/2010/main" val="0"/>
              </a:ext>
            </a:extLst>
          </a:blip>
          <a:srcRect t="6946" b="22206"/>
          <a:stretch/>
        </p:blipFill>
        <p:spPr>
          <a:xfrm>
            <a:off x="1280592" y="1556792"/>
            <a:ext cx="7405007" cy="3672408"/>
          </a:xfrm>
          <a:prstGeom prst="rect">
            <a:avLst/>
          </a:prstGeom>
        </p:spPr>
      </p:pic>
    </p:spTree>
    <p:extLst>
      <p:ext uri="{BB962C8B-B14F-4D97-AF65-F5344CB8AC3E}">
        <p14:creationId xmlns:p14="http://schemas.microsoft.com/office/powerpoint/2010/main" val="26170926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94563" name="Rectangle 3"/>
          <p:cNvSpPr>
            <a:spLocks noGrp="1" noChangeArrowheads="1"/>
          </p:cNvSpPr>
          <p:nvPr>
            <p:ph type="title"/>
          </p:nvPr>
        </p:nvSpPr>
        <p:spPr bwMode="auto">
          <a:xfrm>
            <a:off x="273050" y="122238"/>
            <a:ext cx="6840189"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rnd">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dirty="0"/>
              <a:t>マスタ タイトルの書式設定</a:t>
            </a:r>
          </a:p>
        </p:txBody>
      </p:sp>
      <p:sp>
        <p:nvSpPr>
          <p:cNvPr id="194564" name="Rectangle 4"/>
          <p:cNvSpPr>
            <a:spLocks noGrp="1" noChangeArrowheads="1"/>
          </p:cNvSpPr>
          <p:nvPr>
            <p:ph type="body" idx="1"/>
          </p:nvPr>
        </p:nvSpPr>
        <p:spPr bwMode="auto">
          <a:xfrm>
            <a:off x="273050" y="762000"/>
            <a:ext cx="9359900"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212109262"/>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Lst>
  <p:hf hdr="0" dt="0"/>
  <p:txStyles>
    <p:titleStyle>
      <a:lvl1pPr marL="174625" indent="-174625" algn="l" rtl="0" eaLnBrk="1" fontAlgn="base" hangingPunct="1">
        <a:spcBef>
          <a:spcPct val="0"/>
        </a:spcBef>
        <a:spcAft>
          <a:spcPct val="0"/>
        </a:spcAft>
        <a:defRPr kumimoji="1">
          <a:solidFill>
            <a:schemeClr val="tx1"/>
          </a:solidFill>
          <a:latin typeface="Meiryo UI" panose="020B0604030504040204" pitchFamily="50" charset="-128"/>
          <a:ea typeface="Meiryo UI" panose="020B0604030504040204" pitchFamily="50" charset="-128"/>
          <a:cs typeface="+mj-cs"/>
        </a:defRPr>
      </a:lvl1pPr>
      <a:lvl2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2pPr>
      <a:lvl3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3pPr>
      <a:lvl4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4pPr>
      <a:lvl5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5pPr>
      <a:lvl6pPr marL="6318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6pPr>
      <a:lvl7pPr marL="10890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7pPr>
      <a:lvl8pPr marL="15462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8pPr>
      <a:lvl9pPr marL="20034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9pPr>
    </p:titleStyle>
    <p:bodyStyle>
      <a:lvl1pPr marL="193675" indent="-193675" algn="l" rtl="0" eaLnBrk="1" fontAlgn="base" hangingPunct="1">
        <a:spcBef>
          <a:spcPct val="20000"/>
        </a:spcBef>
        <a:spcAft>
          <a:spcPct val="0"/>
        </a:spcAft>
        <a:buClr>
          <a:srgbClr val="777777"/>
        </a:buClr>
        <a:buFont typeface="Wingdings" pitchFamily="2" charset="2"/>
        <a:buChar char="n"/>
        <a:defRPr kumimoji="1" sz="1200">
          <a:solidFill>
            <a:schemeClr val="tx1"/>
          </a:solidFill>
          <a:latin typeface="Meiryo UI" panose="020B0604030504040204" pitchFamily="50" charset="-128"/>
          <a:ea typeface="Meiryo UI" panose="020B0604030504040204" pitchFamily="50" charset="-128"/>
          <a:cs typeface="+mn-cs"/>
        </a:defRPr>
      </a:lvl1pPr>
      <a:lvl2pPr marL="566738" indent="-182563" algn="l" rtl="0" eaLnBrk="1" fontAlgn="base" hangingPunct="1">
        <a:spcBef>
          <a:spcPct val="20000"/>
        </a:spcBef>
        <a:spcAft>
          <a:spcPct val="0"/>
        </a:spcAft>
        <a:buClr>
          <a:srgbClr val="777777"/>
        </a:buClr>
        <a:buFont typeface="Wingdings" pitchFamily="2" charset="2"/>
        <a:buChar char="n"/>
        <a:defRPr kumimoji="1" sz="1000">
          <a:solidFill>
            <a:schemeClr val="tx1"/>
          </a:solidFill>
          <a:latin typeface="Meiryo UI" panose="020B0604030504040204" pitchFamily="50" charset="-128"/>
          <a:ea typeface="Meiryo UI" panose="020B0604030504040204" pitchFamily="50" charset="-128"/>
        </a:defRPr>
      </a:lvl2pPr>
      <a:lvl3pPr marL="950913" indent="-193675" algn="l" rtl="0" eaLnBrk="1" fontAlgn="base" hangingPunct="1">
        <a:spcBef>
          <a:spcPct val="20000"/>
        </a:spcBef>
        <a:spcAft>
          <a:spcPct val="0"/>
        </a:spcAft>
        <a:buClr>
          <a:srgbClr val="777777"/>
        </a:buClr>
        <a:buFont typeface="Wingdings" pitchFamily="2" charset="2"/>
        <a:buChar char="n"/>
        <a:defRPr kumimoji="1" sz="900">
          <a:solidFill>
            <a:schemeClr val="tx1"/>
          </a:solidFill>
          <a:latin typeface="Meiryo UI" panose="020B0604030504040204" pitchFamily="50" charset="-128"/>
          <a:ea typeface="Meiryo UI" panose="020B0604030504040204" pitchFamily="50" charset="-128"/>
        </a:defRPr>
      </a:lvl3pPr>
      <a:lvl4pPr marL="1333500" indent="-192088"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eiryo UI" panose="020B0604030504040204" pitchFamily="50" charset="-128"/>
          <a:ea typeface="Meiryo UI" panose="020B0604030504040204" pitchFamily="50" charset="-128"/>
        </a:defRPr>
      </a:lvl4pPr>
      <a:lvl5pPr marL="17113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eiryo UI" panose="020B0604030504040204" pitchFamily="50" charset="-128"/>
          <a:ea typeface="Meiryo UI" panose="020B0604030504040204" pitchFamily="50" charset="-128"/>
        </a:defRPr>
      </a:lvl5pPr>
      <a:lvl6pPr marL="21685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6pPr>
      <a:lvl7pPr marL="26257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7pPr>
      <a:lvl8pPr marL="30829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8pPr>
      <a:lvl9pPr marL="35401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7271B4-BBBC-4270-86B4-190CEF127886}"/>
              </a:ext>
            </a:extLst>
          </p:cNvPr>
          <p:cNvSpPr>
            <a:spLocks noGrp="1"/>
          </p:cNvSpPr>
          <p:nvPr>
            <p:ph type="title"/>
          </p:nvPr>
        </p:nvSpPr>
        <p:spPr/>
        <p:txBody>
          <a:bodyPr/>
          <a:lstStyle/>
          <a:p>
            <a:r>
              <a:rPr lang="en-US" altLang="ja-JP" dirty="0"/>
              <a:t>HENNGE</a:t>
            </a:r>
            <a:r>
              <a:rPr lang="ja-JP" altLang="en-US" dirty="0"/>
              <a:t>　</a:t>
            </a:r>
            <a:r>
              <a:rPr lang="en-US" altLang="ja-JP" dirty="0"/>
              <a:t>One</a:t>
            </a:r>
            <a:r>
              <a:rPr kumimoji="1" lang="ja-JP" altLang="en-US" dirty="0"/>
              <a:t>側の画面</a:t>
            </a:r>
            <a:br>
              <a:rPr kumimoji="1" lang="en-US" altLang="ja-JP" dirty="0"/>
            </a:br>
            <a:r>
              <a:rPr lang="ja-JP" altLang="en-US" dirty="0"/>
              <a:t>１．</a:t>
            </a:r>
            <a:r>
              <a:rPr lang="en-US" altLang="ja-JP" dirty="0"/>
              <a:t>SAML</a:t>
            </a:r>
            <a:r>
              <a:rPr lang="ja-JP" altLang="en-US" dirty="0"/>
              <a:t>アプリの諸設定を行う</a:t>
            </a:r>
            <a:endParaRPr kumimoji="1" lang="ja-JP" altLang="en-US" dirty="0"/>
          </a:p>
        </p:txBody>
      </p:sp>
      <p:sp>
        <p:nvSpPr>
          <p:cNvPr id="3" name="コンテンツ プレースホルダー 2">
            <a:extLst>
              <a:ext uri="{FF2B5EF4-FFF2-40B4-BE49-F238E27FC236}">
                <a16:creationId xmlns:a16="http://schemas.microsoft.com/office/drawing/2014/main" id="{DC3200AC-4969-4A3A-8B76-E6A9A5C2FDF9}"/>
              </a:ext>
            </a:extLst>
          </p:cNvPr>
          <p:cNvSpPr>
            <a:spLocks noGrp="1"/>
          </p:cNvSpPr>
          <p:nvPr>
            <p:ph idx="1"/>
          </p:nvPr>
        </p:nvSpPr>
        <p:spPr/>
        <p:txBody>
          <a:bodyPr/>
          <a:lstStyle/>
          <a:p>
            <a:pPr marL="0" indent="0">
              <a:buNone/>
            </a:pPr>
            <a:r>
              <a:rPr lang="ja-JP" altLang="en-US" dirty="0"/>
              <a:t>①</a:t>
            </a:r>
            <a:r>
              <a:rPr lang="en-US" altLang="ja-JP" dirty="0"/>
              <a:t>HENNGE one</a:t>
            </a:r>
            <a:r>
              <a:rPr lang="ja-JP" altLang="en-US" dirty="0"/>
              <a:t>管理画面で、「ユーザー」→「ユーザー一覧」を選択します。</a:t>
            </a:r>
            <a:endParaRPr kumimoji="1" lang="en-US" altLang="ja-JP" dirty="0"/>
          </a:p>
          <a:p>
            <a:pPr marL="342900" indent="-342900">
              <a:buFont typeface="+mj-ea"/>
              <a:buAutoNum type="circleNumDbPlain"/>
            </a:pPr>
            <a:endParaRPr lang="en-US" altLang="ja-JP" dirty="0"/>
          </a:p>
          <a:p>
            <a:pPr marL="342900" indent="-342900">
              <a:buFont typeface="+mj-ea"/>
              <a:buAutoNum type="circleNumDbPlain"/>
            </a:pPr>
            <a:endParaRPr kumimoji="1" lang="en-US" altLang="ja-JP" dirty="0"/>
          </a:p>
          <a:p>
            <a:pPr marL="342900" indent="-342900">
              <a:buFont typeface="+mj-ea"/>
              <a:buAutoNum type="circleNumDbPlain"/>
            </a:pPr>
            <a:endParaRPr lang="en-US" altLang="ja-JP" dirty="0"/>
          </a:p>
          <a:p>
            <a:pPr marL="342900" indent="-342900">
              <a:buFont typeface="+mj-ea"/>
              <a:buAutoNum type="circleNumDbPlain"/>
            </a:pPr>
            <a:endParaRPr kumimoji="1" lang="en-US" altLang="ja-JP" dirty="0"/>
          </a:p>
          <a:p>
            <a:pPr marL="342900" indent="-342900">
              <a:buFont typeface="+mj-ea"/>
              <a:buAutoNum type="circleNumDbPlain"/>
            </a:pPr>
            <a:endParaRPr lang="en-US" altLang="ja-JP" dirty="0"/>
          </a:p>
          <a:p>
            <a:pPr marL="342900" indent="-342900">
              <a:buFont typeface="+mj-ea"/>
              <a:buAutoNum type="circleNumDbPlain"/>
            </a:pPr>
            <a:endParaRPr kumimoji="1" lang="en-US" altLang="ja-JP" dirty="0"/>
          </a:p>
          <a:p>
            <a:pPr marL="342900" indent="-342900">
              <a:buFont typeface="+mj-ea"/>
              <a:buAutoNum type="circleNumDbPlain"/>
            </a:pPr>
            <a:endParaRPr lang="en-US" altLang="ja-JP" dirty="0"/>
          </a:p>
          <a:p>
            <a:pPr marL="342900" indent="-342900">
              <a:buFont typeface="+mj-ea"/>
              <a:buAutoNum type="circleNumDbPlain"/>
            </a:pPr>
            <a:endParaRPr kumimoji="1" lang="en-US" altLang="ja-JP" dirty="0"/>
          </a:p>
          <a:p>
            <a:pPr marL="342900" indent="-342900">
              <a:buFont typeface="+mj-ea"/>
              <a:buAutoNum type="circleNumDbPlain"/>
            </a:pPr>
            <a:endParaRPr lang="en-US" altLang="ja-JP" dirty="0"/>
          </a:p>
          <a:p>
            <a:pPr marL="0" indent="0">
              <a:buNone/>
            </a:pPr>
            <a:endParaRPr lang="en-US" altLang="ja-JP" dirty="0"/>
          </a:p>
          <a:p>
            <a:pPr marL="0" indent="0">
              <a:buNone/>
            </a:pPr>
            <a:endParaRPr lang="en-US" altLang="ja-JP" dirty="0"/>
          </a:p>
        </p:txBody>
      </p:sp>
      <p:pic>
        <p:nvPicPr>
          <p:cNvPr id="8" name="図 7">
            <a:extLst>
              <a:ext uri="{FF2B5EF4-FFF2-40B4-BE49-F238E27FC236}">
                <a16:creationId xmlns:a16="http://schemas.microsoft.com/office/drawing/2014/main" id="{A841E1B6-E1D8-4F0C-A653-247BA5CF7A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215" y="2011701"/>
            <a:ext cx="9417901" cy="206537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9" name="四角形: 角を丸くする 63">
            <a:extLst>
              <a:ext uri="{FF2B5EF4-FFF2-40B4-BE49-F238E27FC236}">
                <a16:creationId xmlns:a16="http://schemas.microsoft.com/office/drawing/2014/main" id="{B07B9B79-99B5-4714-8CED-0A779F187A7D}"/>
              </a:ext>
            </a:extLst>
          </p:cNvPr>
          <p:cNvSpPr/>
          <p:nvPr/>
        </p:nvSpPr>
        <p:spPr>
          <a:xfrm>
            <a:off x="344488" y="3717032"/>
            <a:ext cx="1656184" cy="216024"/>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0" name="四角形: 角を丸くする 65">
            <a:extLst>
              <a:ext uri="{FF2B5EF4-FFF2-40B4-BE49-F238E27FC236}">
                <a16:creationId xmlns:a16="http://schemas.microsoft.com/office/drawing/2014/main" id="{507EF4BB-73FA-4669-B334-C1BCE1F6D60E}"/>
              </a:ext>
            </a:extLst>
          </p:cNvPr>
          <p:cNvSpPr/>
          <p:nvPr/>
        </p:nvSpPr>
        <p:spPr>
          <a:xfrm>
            <a:off x="8841432" y="3429000"/>
            <a:ext cx="214895" cy="212370"/>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2740965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7271B4-BBBC-4270-86B4-190CEF127886}"/>
              </a:ext>
            </a:extLst>
          </p:cNvPr>
          <p:cNvSpPr>
            <a:spLocks noGrp="1"/>
          </p:cNvSpPr>
          <p:nvPr>
            <p:ph type="title"/>
          </p:nvPr>
        </p:nvSpPr>
        <p:spPr/>
        <p:txBody>
          <a:bodyPr/>
          <a:lstStyle/>
          <a:p>
            <a:r>
              <a:rPr lang="en-US" altLang="ja-JP" dirty="0"/>
              <a:t>HENNGE</a:t>
            </a:r>
            <a:r>
              <a:rPr lang="ja-JP" altLang="en-US" dirty="0"/>
              <a:t>　</a:t>
            </a:r>
            <a:r>
              <a:rPr lang="en-US" altLang="ja-JP" dirty="0"/>
              <a:t>One</a:t>
            </a:r>
            <a:r>
              <a:rPr kumimoji="1" lang="ja-JP" altLang="en-US" dirty="0"/>
              <a:t>側の画面</a:t>
            </a:r>
            <a:br>
              <a:rPr kumimoji="1" lang="en-US" altLang="ja-JP" dirty="0"/>
            </a:br>
            <a:r>
              <a:rPr lang="ja-JP" altLang="en-US" dirty="0"/>
              <a:t>１．</a:t>
            </a:r>
            <a:r>
              <a:rPr lang="en-US" altLang="ja-JP" dirty="0"/>
              <a:t>SAML</a:t>
            </a:r>
            <a:r>
              <a:rPr lang="ja-JP" altLang="en-US" dirty="0"/>
              <a:t>アプリの諸設定を行う</a:t>
            </a:r>
            <a:endParaRPr kumimoji="1" lang="ja-JP" altLang="en-US" dirty="0"/>
          </a:p>
        </p:txBody>
      </p:sp>
      <p:sp>
        <p:nvSpPr>
          <p:cNvPr id="3" name="コンテンツ プレースホルダー 2">
            <a:extLst>
              <a:ext uri="{FF2B5EF4-FFF2-40B4-BE49-F238E27FC236}">
                <a16:creationId xmlns:a16="http://schemas.microsoft.com/office/drawing/2014/main" id="{DC3200AC-4969-4A3A-8B76-E6A9A5C2FDF9}"/>
              </a:ext>
            </a:extLst>
          </p:cNvPr>
          <p:cNvSpPr>
            <a:spLocks noGrp="1"/>
          </p:cNvSpPr>
          <p:nvPr>
            <p:ph idx="1"/>
          </p:nvPr>
        </p:nvSpPr>
        <p:spPr/>
        <p:txBody>
          <a:bodyPr/>
          <a:lstStyle/>
          <a:p>
            <a:pPr marL="0" indent="0">
              <a:buNone/>
            </a:pPr>
            <a:r>
              <a:rPr lang="ja-JP" altLang="en-US" dirty="0"/>
              <a:t>②各ユーザーの編集アイコンをクリックし、ユーザー編集画面を開きます。</a:t>
            </a:r>
            <a:endParaRPr lang="en-US" altLang="ja-JP" dirty="0"/>
          </a:p>
          <a:p>
            <a:pPr marL="0" indent="0">
              <a:buNone/>
            </a:pPr>
            <a:r>
              <a:rPr lang="ja-JP" altLang="en-US" dirty="0"/>
              <a:t>　</a:t>
            </a:r>
            <a:r>
              <a:rPr lang="ja-JP" altLang="en-US" dirty="0">
                <a:solidFill>
                  <a:srgbClr val="FF0000"/>
                </a:solidFill>
              </a:rPr>
              <a:t>（</a:t>
            </a:r>
            <a:r>
              <a:rPr lang="en-US" altLang="ja-JP" dirty="0">
                <a:solidFill>
                  <a:srgbClr val="FF0000"/>
                </a:solidFill>
              </a:rPr>
              <a:t>※</a:t>
            </a:r>
            <a:r>
              <a:rPr lang="ja-JP" altLang="en-US" dirty="0">
                <a:solidFill>
                  <a:srgbClr val="FF0000"/>
                </a:solidFill>
              </a:rPr>
              <a:t>サイレコと</a:t>
            </a:r>
            <a:r>
              <a:rPr lang="en-US" altLang="ja-JP" dirty="0">
                <a:solidFill>
                  <a:srgbClr val="FF0000"/>
                </a:solidFill>
              </a:rPr>
              <a:t>SSO</a:t>
            </a:r>
            <a:r>
              <a:rPr lang="ja-JP" altLang="en-US" dirty="0">
                <a:solidFill>
                  <a:srgbClr val="FF0000"/>
                </a:solidFill>
              </a:rPr>
              <a:t>連携するユーザーが事前に登録されている前提での記載となります）</a:t>
            </a:r>
            <a:endParaRPr lang="en-US" altLang="ja-JP" dirty="0">
              <a:solidFill>
                <a:srgbClr val="FF0000"/>
              </a:solidFill>
            </a:endParaRPr>
          </a:p>
          <a:p>
            <a:pPr marL="0" indent="0">
              <a:buNone/>
            </a:pPr>
            <a:r>
              <a:rPr lang="ja-JP" altLang="en-US" dirty="0">
                <a:solidFill>
                  <a:srgbClr val="FF0000"/>
                </a:solidFill>
              </a:rPr>
              <a:t>　</a:t>
            </a:r>
            <a:r>
              <a:rPr lang="ja-JP" altLang="en-US" dirty="0"/>
              <a:t>サイレコのログイン情報と関連付ける値（ログイン</a:t>
            </a:r>
            <a:r>
              <a:rPr lang="en-US" altLang="ja-JP" dirty="0"/>
              <a:t>ID</a:t>
            </a:r>
            <a:r>
              <a:rPr lang="ja-JP" altLang="en-US" dirty="0"/>
              <a:t>）を任意の項目に入力し、「送信」をクリックします。</a:t>
            </a:r>
            <a:endParaRPr lang="en-US" altLang="ja-JP" dirty="0"/>
          </a:p>
          <a:p>
            <a:pPr marL="0" indent="0">
              <a:buNone/>
            </a:pPr>
            <a:r>
              <a:rPr lang="ja-JP" altLang="en-US" dirty="0"/>
              <a:t>　（下記の例は、「表示名」にログイン情報を登録しています）</a:t>
            </a:r>
            <a:endParaRPr lang="en-US" altLang="ja-JP" dirty="0"/>
          </a:p>
          <a:p>
            <a:pPr marL="0" indent="0">
              <a:buNone/>
            </a:pPr>
            <a:endParaRPr lang="en-US" altLang="ja-JP" dirty="0"/>
          </a:p>
          <a:p>
            <a:pPr marL="0" indent="0">
              <a:buNone/>
            </a:pPr>
            <a:endParaRPr lang="en-US" altLang="ja-JP" dirty="0"/>
          </a:p>
        </p:txBody>
      </p:sp>
      <p:pic>
        <p:nvPicPr>
          <p:cNvPr id="7" name="図 6">
            <a:extLst>
              <a:ext uri="{FF2B5EF4-FFF2-40B4-BE49-F238E27FC236}">
                <a16:creationId xmlns:a16="http://schemas.microsoft.com/office/drawing/2014/main" id="{376EE5AC-6BAE-4C00-9CC6-F67BA50D1E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2477" y="1673691"/>
            <a:ext cx="8361045" cy="4779645"/>
          </a:xfrm>
          <a:prstGeom prst="rect">
            <a:avLst/>
          </a:prstGeom>
          <a:noFill/>
          <a:extLst>
            <a:ext uri="{909E8E84-426E-40DD-AFC4-6F175D3DCCD1}">
              <a14:hiddenFill xmlns:a14="http://schemas.microsoft.com/office/drawing/2010/main">
                <a:solidFill>
                  <a:srgbClr val="FFFFFF"/>
                </a:solidFill>
              </a14:hiddenFill>
            </a:ext>
          </a:extLst>
        </p:spPr>
      </p:pic>
      <p:sp>
        <p:nvSpPr>
          <p:cNvPr id="11" name="四角形: 角を丸くする 61">
            <a:extLst>
              <a:ext uri="{FF2B5EF4-FFF2-40B4-BE49-F238E27FC236}">
                <a16:creationId xmlns:a16="http://schemas.microsoft.com/office/drawing/2014/main" id="{6235A1E4-D202-4C83-8B4B-40A548D7380C}"/>
              </a:ext>
            </a:extLst>
          </p:cNvPr>
          <p:cNvSpPr/>
          <p:nvPr/>
        </p:nvSpPr>
        <p:spPr>
          <a:xfrm>
            <a:off x="3052762" y="4477851"/>
            <a:ext cx="1615440" cy="340995"/>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2" name="四角形: 角を丸くする 62">
            <a:extLst>
              <a:ext uri="{FF2B5EF4-FFF2-40B4-BE49-F238E27FC236}">
                <a16:creationId xmlns:a16="http://schemas.microsoft.com/office/drawing/2014/main" id="{69AD6D4F-2B85-4C02-9544-58C07B20BBFB}"/>
              </a:ext>
            </a:extLst>
          </p:cNvPr>
          <p:cNvSpPr/>
          <p:nvPr/>
        </p:nvSpPr>
        <p:spPr>
          <a:xfrm>
            <a:off x="4458652" y="6007566"/>
            <a:ext cx="941070" cy="340995"/>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2025597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7271B4-BBBC-4270-86B4-190CEF127886}"/>
              </a:ext>
            </a:extLst>
          </p:cNvPr>
          <p:cNvSpPr>
            <a:spLocks noGrp="1"/>
          </p:cNvSpPr>
          <p:nvPr>
            <p:ph type="title"/>
          </p:nvPr>
        </p:nvSpPr>
        <p:spPr/>
        <p:txBody>
          <a:bodyPr/>
          <a:lstStyle/>
          <a:p>
            <a:r>
              <a:rPr lang="en-US" altLang="ja-JP" dirty="0"/>
              <a:t>HENNGE</a:t>
            </a:r>
            <a:r>
              <a:rPr lang="ja-JP" altLang="en-US" dirty="0"/>
              <a:t>　</a:t>
            </a:r>
            <a:r>
              <a:rPr lang="en-US" altLang="ja-JP" dirty="0"/>
              <a:t>One</a:t>
            </a:r>
            <a:r>
              <a:rPr kumimoji="1" lang="ja-JP" altLang="en-US" dirty="0"/>
              <a:t>側の画面</a:t>
            </a:r>
            <a:br>
              <a:rPr kumimoji="1" lang="en-US" altLang="ja-JP" dirty="0"/>
            </a:br>
            <a:r>
              <a:rPr lang="ja-JP" altLang="en-US" dirty="0"/>
              <a:t>１．</a:t>
            </a:r>
            <a:r>
              <a:rPr lang="en-US" altLang="ja-JP" dirty="0"/>
              <a:t>SAML</a:t>
            </a:r>
            <a:r>
              <a:rPr lang="ja-JP" altLang="en-US" dirty="0"/>
              <a:t>アプリの諸設定を行う</a:t>
            </a:r>
            <a:endParaRPr kumimoji="1" lang="ja-JP" altLang="en-US" dirty="0"/>
          </a:p>
        </p:txBody>
      </p:sp>
      <p:sp>
        <p:nvSpPr>
          <p:cNvPr id="3" name="コンテンツ プレースホルダー 2">
            <a:extLst>
              <a:ext uri="{FF2B5EF4-FFF2-40B4-BE49-F238E27FC236}">
                <a16:creationId xmlns:a16="http://schemas.microsoft.com/office/drawing/2014/main" id="{DC3200AC-4969-4A3A-8B76-E6A9A5C2FDF9}"/>
              </a:ext>
            </a:extLst>
          </p:cNvPr>
          <p:cNvSpPr>
            <a:spLocks noGrp="1"/>
          </p:cNvSpPr>
          <p:nvPr>
            <p:ph idx="1"/>
          </p:nvPr>
        </p:nvSpPr>
        <p:spPr/>
        <p:txBody>
          <a:bodyPr/>
          <a:lstStyle/>
          <a:p>
            <a:pPr marL="0" indent="0">
              <a:buNone/>
            </a:pPr>
            <a:r>
              <a:rPr lang="ja-JP" altLang="en-US" dirty="0"/>
              <a:t>③</a:t>
            </a:r>
            <a:r>
              <a:rPr lang="en-US" altLang="ja-JP" dirty="0"/>
              <a:t>HENNGE one</a:t>
            </a:r>
            <a:r>
              <a:rPr lang="ja-JP" altLang="en-US" dirty="0"/>
              <a:t>管理画面で、「システム」→「サービスプロバイダ設定」を選択します。</a:t>
            </a:r>
            <a:endParaRPr lang="en-US" altLang="ja-JP" dirty="0"/>
          </a:p>
          <a:p>
            <a:pPr marL="0" indent="0">
              <a:buNone/>
            </a:pPr>
            <a:endParaRPr lang="en-US" altLang="ja-JP" dirty="0"/>
          </a:p>
        </p:txBody>
      </p:sp>
      <p:pic>
        <p:nvPicPr>
          <p:cNvPr id="8" name="図 7">
            <a:extLst>
              <a:ext uri="{FF2B5EF4-FFF2-40B4-BE49-F238E27FC236}">
                <a16:creationId xmlns:a16="http://schemas.microsoft.com/office/drawing/2014/main" id="{3D6C0CBA-4C1A-4965-9562-B1F21A1EC9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504" y="2420888"/>
            <a:ext cx="8932506" cy="187220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9" name="四角形: 角を丸くする 58">
            <a:extLst>
              <a:ext uri="{FF2B5EF4-FFF2-40B4-BE49-F238E27FC236}">
                <a16:creationId xmlns:a16="http://schemas.microsoft.com/office/drawing/2014/main" id="{E5D09CEC-E81C-4A0C-B21F-ADED029F8C8D}"/>
              </a:ext>
            </a:extLst>
          </p:cNvPr>
          <p:cNvSpPr/>
          <p:nvPr/>
        </p:nvSpPr>
        <p:spPr>
          <a:xfrm>
            <a:off x="488504" y="2924944"/>
            <a:ext cx="2664296" cy="414267"/>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0" name="四角形: 角を丸くする 59">
            <a:extLst>
              <a:ext uri="{FF2B5EF4-FFF2-40B4-BE49-F238E27FC236}">
                <a16:creationId xmlns:a16="http://schemas.microsoft.com/office/drawing/2014/main" id="{3030ECC8-2428-496C-A95E-E616E0F35FD2}"/>
              </a:ext>
            </a:extLst>
          </p:cNvPr>
          <p:cNvSpPr/>
          <p:nvPr/>
        </p:nvSpPr>
        <p:spPr>
          <a:xfrm>
            <a:off x="488504" y="3512890"/>
            <a:ext cx="2664296" cy="339931"/>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3" name="四角形: 角を丸くする 60">
            <a:extLst>
              <a:ext uri="{FF2B5EF4-FFF2-40B4-BE49-F238E27FC236}">
                <a16:creationId xmlns:a16="http://schemas.microsoft.com/office/drawing/2014/main" id="{C607F28A-B828-4947-B2A7-1528CD65D2B2}"/>
              </a:ext>
            </a:extLst>
          </p:cNvPr>
          <p:cNvSpPr/>
          <p:nvPr/>
        </p:nvSpPr>
        <p:spPr>
          <a:xfrm>
            <a:off x="3152800" y="2924944"/>
            <a:ext cx="1944216" cy="414267"/>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3156908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7271B4-BBBC-4270-86B4-190CEF127886}"/>
              </a:ext>
            </a:extLst>
          </p:cNvPr>
          <p:cNvSpPr>
            <a:spLocks noGrp="1"/>
          </p:cNvSpPr>
          <p:nvPr>
            <p:ph type="title"/>
          </p:nvPr>
        </p:nvSpPr>
        <p:spPr/>
        <p:txBody>
          <a:bodyPr/>
          <a:lstStyle/>
          <a:p>
            <a:r>
              <a:rPr lang="en-US" altLang="ja-JP" dirty="0"/>
              <a:t>HENNGE</a:t>
            </a:r>
            <a:r>
              <a:rPr lang="ja-JP" altLang="en-US" dirty="0"/>
              <a:t>　</a:t>
            </a:r>
            <a:r>
              <a:rPr lang="en-US" altLang="ja-JP" dirty="0"/>
              <a:t>One</a:t>
            </a:r>
            <a:r>
              <a:rPr kumimoji="1" lang="ja-JP" altLang="en-US" dirty="0"/>
              <a:t>側の画面</a:t>
            </a:r>
            <a:br>
              <a:rPr kumimoji="1" lang="en-US" altLang="ja-JP" dirty="0"/>
            </a:br>
            <a:r>
              <a:rPr lang="ja-JP" altLang="en-US" dirty="0"/>
              <a:t>１．</a:t>
            </a:r>
            <a:r>
              <a:rPr lang="en-US" altLang="ja-JP" dirty="0"/>
              <a:t>SAML</a:t>
            </a:r>
            <a:r>
              <a:rPr lang="ja-JP" altLang="en-US" dirty="0"/>
              <a:t>アプリの諸設定を行う</a:t>
            </a:r>
            <a:endParaRPr kumimoji="1" lang="ja-JP" altLang="en-US" dirty="0"/>
          </a:p>
        </p:txBody>
      </p:sp>
      <p:sp>
        <p:nvSpPr>
          <p:cNvPr id="3" name="コンテンツ プレースホルダー 2">
            <a:extLst>
              <a:ext uri="{FF2B5EF4-FFF2-40B4-BE49-F238E27FC236}">
                <a16:creationId xmlns:a16="http://schemas.microsoft.com/office/drawing/2014/main" id="{DC3200AC-4969-4A3A-8B76-E6A9A5C2FDF9}"/>
              </a:ext>
            </a:extLst>
          </p:cNvPr>
          <p:cNvSpPr>
            <a:spLocks noGrp="1"/>
          </p:cNvSpPr>
          <p:nvPr>
            <p:ph idx="1"/>
          </p:nvPr>
        </p:nvSpPr>
        <p:spPr/>
        <p:txBody>
          <a:bodyPr/>
          <a:lstStyle/>
          <a:p>
            <a:pPr marL="0" indent="0">
              <a:buNone/>
            </a:pPr>
            <a:r>
              <a:rPr lang="ja-JP" altLang="en-US" dirty="0"/>
              <a:t>④「サービスプロバイダの追加」→「カスタム」をクリックします。</a:t>
            </a:r>
            <a:endParaRPr lang="en-US" altLang="ja-JP" dirty="0"/>
          </a:p>
          <a:p>
            <a:pPr marL="0" indent="0">
              <a:buNone/>
            </a:pPr>
            <a:r>
              <a:rPr lang="ja-JP" altLang="en-US" dirty="0"/>
              <a:t>　　サイレコの「</a:t>
            </a:r>
            <a:r>
              <a:rPr lang="en-US" altLang="ja-JP" dirty="0"/>
              <a:t>SSO(SAML2.0)</a:t>
            </a:r>
            <a:r>
              <a:rPr lang="ja-JP" altLang="en-US" dirty="0"/>
              <a:t>設定」画面の「</a:t>
            </a:r>
            <a:r>
              <a:rPr lang="en-US" altLang="ja-JP" dirty="0" err="1"/>
              <a:t>IdP</a:t>
            </a:r>
            <a:r>
              <a:rPr lang="ja-JP" altLang="en-US" dirty="0"/>
              <a:t>に設定する情報」各項目の値を、下記入力欄にコピー＆ペーストします。</a:t>
            </a:r>
            <a:endParaRPr lang="en-US" altLang="ja-JP" dirty="0"/>
          </a:p>
          <a:p>
            <a:pPr marL="0" indent="0">
              <a:buNone/>
            </a:pPr>
            <a:r>
              <a:rPr lang="ja-JP" altLang="en-US" dirty="0"/>
              <a:t>　　また、「</a:t>
            </a:r>
            <a:r>
              <a:rPr lang="en-US" altLang="ja-JP" dirty="0"/>
              <a:t>Name ID</a:t>
            </a:r>
            <a:r>
              <a:rPr lang="ja-JP" altLang="en-US" dirty="0"/>
              <a:t>」に、②で登録した項目（</a:t>
            </a:r>
            <a:r>
              <a:rPr lang="en-US" altLang="ja-JP" dirty="0"/>
              <a:t>※</a:t>
            </a:r>
            <a:r>
              <a:rPr lang="ja-JP" altLang="en-US" dirty="0"/>
              <a:t>）を選択します。</a:t>
            </a:r>
            <a:endParaRPr lang="en-US" altLang="ja-JP" dirty="0"/>
          </a:p>
          <a:p>
            <a:pPr marL="0" indent="0">
              <a:buNone/>
            </a:pPr>
            <a:r>
              <a:rPr lang="ja-JP" altLang="en-US" dirty="0"/>
              <a:t>　　設定終了後「次へ」をクリックし、次画面で「送信」をクリックします。</a:t>
            </a: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r>
              <a:rPr lang="en-US" altLang="ja-JP" sz="1050" dirty="0"/>
              <a:t>※</a:t>
            </a:r>
            <a:r>
              <a:rPr lang="ja-JP" altLang="en-US" sz="1050" dirty="0"/>
              <a:t>「</a:t>
            </a:r>
            <a:r>
              <a:rPr lang="en-US" altLang="ja-JP" sz="1050" dirty="0"/>
              <a:t>Name ID</a:t>
            </a:r>
            <a:r>
              <a:rPr lang="ja-JP" altLang="en-US" sz="1050" dirty="0"/>
              <a:t>」の登録方法</a:t>
            </a:r>
            <a:endParaRPr lang="en-US" altLang="ja-JP" sz="1050" dirty="0"/>
          </a:p>
          <a:p>
            <a:pPr marL="0" indent="0">
              <a:buNone/>
            </a:pPr>
            <a:endParaRPr lang="en-US" altLang="ja-JP" sz="1050" dirty="0"/>
          </a:p>
          <a:p>
            <a:pPr marL="0" indent="0">
              <a:buNone/>
            </a:pPr>
            <a:r>
              <a:rPr lang="en-US" altLang="ja-JP" sz="1050" dirty="0"/>
              <a:t>Name ID</a:t>
            </a:r>
            <a:r>
              <a:rPr lang="ja-JP" altLang="en-US" sz="1050" dirty="0"/>
              <a:t>欄に”</a:t>
            </a:r>
            <a:r>
              <a:rPr lang="en-US" altLang="ja-JP" sz="1050" dirty="0"/>
              <a:t>{”</a:t>
            </a:r>
            <a:r>
              <a:rPr lang="ja-JP" altLang="en-US" sz="1050" dirty="0"/>
              <a:t>を入力することにより、</a:t>
            </a:r>
            <a:endParaRPr lang="en-US" altLang="ja-JP" sz="1050" dirty="0"/>
          </a:p>
          <a:p>
            <a:pPr marL="0" indent="0">
              <a:buNone/>
            </a:pPr>
            <a:r>
              <a:rPr lang="ja-JP" altLang="en-US" sz="1050" dirty="0"/>
              <a:t>右記のような候補が表示されます。</a:t>
            </a:r>
            <a:endParaRPr lang="en-US" altLang="ja-JP" sz="1050" dirty="0"/>
          </a:p>
          <a:p>
            <a:pPr marL="0" indent="0">
              <a:buNone/>
            </a:pPr>
            <a:r>
              <a:rPr lang="ja-JP" altLang="en-US" sz="1050" dirty="0"/>
              <a:t>ユーザー編集画面で登録したログイン情報</a:t>
            </a:r>
            <a:endParaRPr lang="en-US" altLang="ja-JP" sz="1050" dirty="0"/>
          </a:p>
          <a:p>
            <a:pPr marL="0" indent="0">
              <a:buNone/>
            </a:pPr>
            <a:r>
              <a:rPr lang="ja-JP" altLang="en-US" sz="1050" dirty="0"/>
              <a:t>の項目を設定してください。</a:t>
            </a:r>
            <a:endParaRPr lang="en-US" altLang="ja-JP" sz="1050" dirty="0"/>
          </a:p>
          <a:p>
            <a:pPr marL="0" indent="0">
              <a:buNone/>
            </a:pPr>
            <a:r>
              <a:rPr lang="en-US" altLang="ja-JP" sz="1050" dirty="0"/>
              <a:t>Name ID</a:t>
            </a:r>
            <a:r>
              <a:rPr lang="ja-JP" altLang="en-US" sz="1050" dirty="0"/>
              <a:t>の詳細は、</a:t>
            </a:r>
            <a:endParaRPr lang="en-US" altLang="ja-JP" sz="1050" dirty="0"/>
          </a:p>
          <a:p>
            <a:pPr marL="0" indent="0">
              <a:buNone/>
            </a:pPr>
            <a:r>
              <a:rPr lang="en-US" altLang="ja-JP" sz="1050" dirty="0"/>
              <a:t>1HENNGE one</a:t>
            </a:r>
            <a:r>
              <a:rPr lang="ja-JP" altLang="en-US" sz="1050" dirty="0"/>
              <a:t>の説明書をご参照ください</a:t>
            </a:r>
            <a:endParaRPr lang="en-US" altLang="ja-JP" sz="1050" dirty="0"/>
          </a:p>
          <a:p>
            <a:pPr marL="0" indent="0">
              <a:buNone/>
            </a:pPr>
            <a:r>
              <a:rPr lang="ja-JP" altLang="en-US" sz="1050" dirty="0"/>
              <a:t>［参考］</a:t>
            </a:r>
            <a:r>
              <a:rPr lang="en-US" altLang="ja-JP" sz="1050" dirty="0"/>
              <a:t>1-2</a:t>
            </a:r>
            <a:r>
              <a:rPr lang="ja-JP" altLang="en-US" sz="1050" dirty="0"/>
              <a:t>で指定した「表示名」は</a:t>
            </a:r>
            <a:endParaRPr lang="en-US" altLang="ja-JP" sz="1050" dirty="0"/>
          </a:p>
          <a:p>
            <a:pPr marL="0" indent="0">
              <a:buNone/>
            </a:pPr>
            <a:r>
              <a:rPr lang="en-US" altLang="ja-JP" sz="1050" dirty="0"/>
              <a:t>{</a:t>
            </a:r>
            <a:r>
              <a:rPr lang="en-US" altLang="ja-JP" sz="1050" dirty="0" err="1"/>
              <a:t>user.display_name</a:t>
            </a:r>
            <a:r>
              <a:rPr lang="en-US" altLang="ja-JP" sz="1050" dirty="0"/>
              <a:t>}</a:t>
            </a:r>
            <a:r>
              <a:rPr lang="ja-JP" altLang="en-US" sz="1050" dirty="0"/>
              <a:t>になります</a:t>
            </a:r>
            <a:endParaRPr lang="en-US" altLang="ja-JP" sz="1050"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p:txBody>
      </p:sp>
      <p:graphicFrame>
        <p:nvGraphicFramePr>
          <p:cNvPr id="5" name="表 4"/>
          <p:cNvGraphicFramePr>
            <a:graphicFrameLocks noGrp="1"/>
          </p:cNvGraphicFramePr>
          <p:nvPr>
            <p:extLst>
              <p:ext uri="{D42A27DB-BD31-4B8C-83A1-F6EECF244321}">
                <p14:modId xmlns:p14="http://schemas.microsoft.com/office/powerpoint/2010/main" val="1622828108"/>
              </p:ext>
            </p:extLst>
          </p:nvPr>
        </p:nvGraphicFramePr>
        <p:xfrm>
          <a:off x="344489" y="1844824"/>
          <a:ext cx="3024334" cy="617220"/>
        </p:xfrm>
        <a:graphic>
          <a:graphicData uri="http://schemas.openxmlformats.org/drawingml/2006/table">
            <a:tbl>
              <a:tblPr>
                <a:tableStyleId>{5C22544A-7EE6-4342-B048-85BDC9FD1C3A}</a:tableStyleId>
              </a:tblPr>
              <a:tblGrid>
                <a:gridCol w="416838">
                  <a:extLst>
                    <a:ext uri="{9D8B030D-6E8A-4147-A177-3AD203B41FA5}">
                      <a16:colId xmlns:a16="http://schemas.microsoft.com/office/drawing/2014/main" val="20000"/>
                    </a:ext>
                  </a:extLst>
                </a:gridCol>
                <a:gridCol w="221454">
                  <a:extLst>
                    <a:ext uri="{9D8B030D-6E8A-4147-A177-3AD203B41FA5}">
                      <a16:colId xmlns:a16="http://schemas.microsoft.com/office/drawing/2014/main" val="20001"/>
                    </a:ext>
                  </a:extLst>
                </a:gridCol>
                <a:gridCol w="40640">
                  <a:extLst>
                    <a:ext uri="{9D8B030D-6E8A-4147-A177-3AD203B41FA5}">
                      <a16:colId xmlns:a16="http://schemas.microsoft.com/office/drawing/2014/main" val="20002"/>
                    </a:ext>
                  </a:extLst>
                </a:gridCol>
                <a:gridCol w="2345402">
                  <a:extLst>
                    <a:ext uri="{9D8B030D-6E8A-4147-A177-3AD203B41FA5}">
                      <a16:colId xmlns:a16="http://schemas.microsoft.com/office/drawing/2014/main" val="20003"/>
                    </a:ext>
                  </a:extLst>
                </a:gridCol>
              </a:tblGrid>
              <a:tr h="205740">
                <a:tc gridSpan="2">
                  <a:txBody>
                    <a:bodyPr/>
                    <a:lstStyle/>
                    <a:p>
                      <a:pPr algn="l" fontAlgn="ctr"/>
                      <a:r>
                        <a:rPr lang="en-US" sz="900" u="none" strike="noStrike" dirty="0">
                          <a:effectLst/>
                        </a:rPr>
                        <a:t>「ACS URL」</a:t>
                      </a:r>
                      <a:endParaRPr 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noFill/>
                  </a:tcPr>
                </a:tc>
                <a:tc hMerge="1">
                  <a:txBody>
                    <a:bodyPr/>
                    <a:lstStyle/>
                    <a:p>
                      <a:endParaRPr kumimoji="1" lang="ja-JP" altLang="en-US"/>
                    </a:p>
                  </a:txBody>
                  <a:tcPr/>
                </a:tc>
                <a:tc>
                  <a:txBody>
                    <a:bodyPr/>
                    <a:lstStyle/>
                    <a:p>
                      <a:pPr algn="l" fontAlgn="ctr"/>
                      <a:r>
                        <a:rPr lang="ja-JP" altLang="en-US" sz="600" u="none" strike="noStrike" dirty="0">
                          <a:effectLst/>
                        </a:rPr>
                        <a:t>→</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noFill/>
                  </a:tcPr>
                </a:tc>
                <a:tc>
                  <a:txBody>
                    <a:bodyPr/>
                    <a:lstStyle/>
                    <a:p>
                      <a:pPr algn="l" fontAlgn="ctr"/>
                      <a:r>
                        <a:rPr lang="ja-JP" altLang="en-US" sz="900" u="none" strike="noStrike" dirty="0">
                          <a:effectLst/>
                        </a:rPr>
                        <a:t>［サイレコ］サイレコログイン</a:t>
                      </a:r>
                      <a:r>
                        <a:rPr lang="en-US" altLang="ja-JP" sz="900" u="none" strike="noStrike" dirty="0">
                          <a:effectLst/>
                        </a:rPr>
                        <a:t>URL</a:t>
                      </a:r>
                      <a:r>
                        <a:rPr lang="ja-JP" altLang="en-US" sz="900" u="none" strike="noStrike" dirty="0">
                          <a:effectLst/>
                        </a:rPr>
                        <a:t>（</a:t>
                      </a:r>
                      <a:r>
                        <a:rPr lang="en-US" altLang="ja-JP" sz="900" u="none" strike="noStrike" dirty="0">
                          <a:effectLst/>
                        </a:rPr>
                        <a:t>ACS</a:t>
                      </a:r>
                      <a:r>
                        <a:rPr lang="ja-JP" altLang="en-US" sz="900" u="none" strike="noStrike" dirty="0">
                          <a:effectLst/>
                        </a:rPr>
                        <a:t>）（⑥）</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noFill/>
                  </a:tcPr>
                </a:tc>
                <a:extLst>
                  <a:ext uri="{0D108BD9-81ED-4DB2-BD59-A6C34878D82A}">
                    <a16:rowId xmlns:a16="http://schemas.microsoft.com/office/drawing/2014/main" val="10000"/>
                  </a:ext>
                </a:extLst>
              </a:tr>
              <a:tr h="205740">
                <a:tc gridSpan="2">
                  <a:txBody>
                    <a:bodyPr/>
                    <a:lstStyle/>
                    <a:p>
                      <a:pPr algn="l" fontAlgn="ctr"/>
                      <a:r>
                        <a:rPr lang="en-US" sz="900" u="none" strike="noStrike" dirty="0">
                          <a:effectLst/>
                        </a:rPr>
                        <a:t>「Entity ID」</a:t>
                      </a:r>
                      <a:endParaRPr 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noFill/>
                  </a:tcPr>
                </a:tc>
                <a:tc hMerge="1">
                  <a:txBody>
                    <a:bodyPr/>
                    <a:lstStyle/>
                    <a:p>
                      <a:endParaRPr kumimoji="1" lang="ja-JP" altLang="en-US"/>
                    </a:p>
                  </a:txBody>
                  <a:tcPr/>
                </a:tc>
                <a:tc>
                  <a:txBody>
                    <a:bodyPr/>
                    <a:lstStyle/>
                    <a:p>
                      <a:pPr algn="l" fontAlgn="ctr"/>
                      <a:r>
                        <a:rPr lang="ja-JP" altLang="en-US" sz="600" u="none" strike="noStrike" dirty="0">
                          <a:effectLst/>
                        </a:rPr>
                        <a:t>→</a:t>
                      </a: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noFill/>
                  </a:tcPr>
                </a:tc>
                <a:tc>
                  <a:txBody>
                    <a:bodyPr/>
                    <a:lstStyle/>
                    <a:p>
                      <a:pPr algn="l" fontAlgn="ctr"/>
                      <a:r>
                        <a:rPr lang="ja-JP" altLang="en-US" sz="900" u="none" strike="noStrike" dirty="0">
                          <a:effectLst/>
                        </a:rPr>
                        <a:t>［サイレコ］サイレコエンティティ</a:t>
                      </a:r>
                      <a:r>
                        <a:rPr lang="en-US" altLang="ja-JP" sz="900" u="none" strike="noStrike" dirty="0">
                          <a:effectLst/>
                        </a:rPr>
                        <a:t>ID</a:t>
                      </a:r>
                      <a:r>
                        <a:rPr lang="ja-JP" altLang="en-US" sz="900" u="none" strike="noStrike" dirty="0">
                          <a:effectLst/>
                        </a:rPr>
                        <a:t>（⑤）</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noFill/>
                  </a:tcPr>
                </a:tc>
                <a:extLst>
                  <a:ext uri="{0D108BD9-81ED-4DB2-BD59-A6C34878D82A}">
                    <a16:rowId xmlns:a16="http://schemas.microsoft.com/office/drawing/2014/main" val="10001"/>
                  </a:ext>
                </a:extLst>
              </a:tr>
              <a:tr h="205740">
                <a:tc>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noFill/>
                  </a:tcPr>
                </a:tc>
                <a:tc>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noFill/>
                  </a:tcPr>
                </a:tc>
                <a:tc>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noFill/>
                  </a:tcPr>
                </a:tc>
                <a:tc>
                  <a:txBody>
                    <a:bodyPr/>
                    <a:lstStyle/>
                    <a:p>
                      <a:pPr algn="l" fontAlgn="ctr"/>
                      <a:r>
                        <a:rPr lang="en-US" altLang="ja-JP" sz="900" u="none" strike="noStrike" dirty="0">
                          <a:effectLst/>
                        </a:rPr>
                        <a:t>※</a:t>
                      </a:r>
                      <a:r>
                        <a:rPr lang="ja-JP" altLang="en-US" sz="900" u="none" strike="noStrike" dirty="0">
                          <a:effectLst/>
                        </a:rPr>
                        <a:t>［サイレコ］サイレコログアウト</a:t>
                      </a:r>
                      <a:r>
                        <a:rPr lang="en-US" altLang="ja-JP" sz="900" u="none" strike="noStrike" dirty="0">
                          <a:effectLst/>
                        </a:rPr>
                        <a:t>URL</a:t>
                      </a:r>
                      <a:r>
                        <a:rPr lang="ja-JP" altLang="en-US" sz="900" u="none" strike="noStrike" dirty="0">
                          <a:effectLst/>
                        </a:rPr>
                        <a:t>　は不使用</a:t>
                      </a:r>
                      <a:endParaRPr lang="ja-JP" altLang="en-US" sz="900" b="0" i="0" u="none" strike="noStrike" dirty="0">
                        <a:solidFill>
                          <a:srgbClr val="FF0000"/>
                        </a:solidFill>
                        <a:effectLst/>
                        <a:latin typeface="Meiryo UI" panose="020B0604030504040204" pitchFamily="50" charset="-128"/>
                        <a:ea typeface="Meiryo UI" panose="020B0604030504040204" pitchFamily="50" charset="-128"/>
                      </a:endParaRPr>
                    </a:p>
                  </a:txBody>
                  <a:tcPr marL="7620" marR="7620" marT="7620" marB="0" anchor="ctr">
                    <a:noFill/>
                  </a:tcPr>
                </a:tc>
                <a:extLst>
                  <a:ext uri="{0D108BD9-81ED-4DB2-BD59-A6C34878D82A}">
                    <a16:rowId xmlns:a16="http://schemas.microsoft.com/office/drawing/2014/main" val="10002"/>
                  </a:ext>
                </a:extLst>
              </a:tr>
            </a:tbl>
          </a:graphicData>
        </a:graphic>
      </p:graphicFrame>
      <p:pic>
        <p:nvPicPr>
          <p:cNvPr id="11" name="図 10">
            <a:extLst>
              <a:ext uri="{FF2B5EF4-FFF2-40B4-BE49-F238E27FC236}">
                <a16:creationId xmlns:a16="http://schemas.microsoft.com/office/drawing/2014/main" id="{E2185D57-468C-4BF3-976A-C15788E591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31375" y="1844824"/>
            <a:ext cx="6201509" cy="3749979"/>
          </a:xfrm>
          <a:prstGeom prst="rect">
            <a:avLst/>
          </a:prstGeom>
          <a:noFill/>
          <a:extLst>
            <a:ext uri="{909E8E84-426E-40DD-AFC4-6F175D3DCCD1}">
              <a14:hiddenFill xmlns:a14="http://schemas.microsoft.com/office/drawing/2010/main">
                <a:solidFill>
                  <a:srgbClr val="FFFFFF"/>
                </a:solidFill>
              </a14:hiddenFill>
            </a:ext>
          </a:extLst>
        </p:spPr>
      </p:pic>
      <p:sp>
        <p:nvSpPr>
          <p:cNvPr id="12" name="四角形: 角を丸くする 23">
            <a:extLst>
              <a:ext uri="{FF2B5EF4-FFF2-40B4-BE49-F238E27FC236}">
                <a16:creationId xmlns:a16="http://schemas.microsoft.com/office/drawing/2014/main" id="{D008787C-C4A6-451D-BC75-7B0D9E01642A}"/>
              </a:ext>
            </a:extLst>
          </p:cNvPr>
          <p:cNvSpPr/>
          <p:nvPr/>
        </p:nvSpPr>
        <p:spPr>
          <a:xfrm>
            <a:off x="4448943" y="2924944"/>
            <a:ext cx="3122873" cy="360040"/>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4" name="四角形: 角を丸くする 56">
            <a:extLst>
              <a:ext uri="{FF2B5EF4-FFF2-40B4-BE49-F238E27FC236}">
                <a16:creationId xmlns:a16="http://schemas.microsoft.com/office/drawing/2014/main" id="{F14EA416-18CD-40E6-9488-6BDA76C8B3D1}"/>
              </a:ext>
            </a:extLst>
          </p:cNvPr>
          <p:cNvSpPr/>
          <p:nvPr/>
        </p:nvSpPr>
        <p:spPr>
          <a:xfrm>
            <a:off x="4458468" y="3284984"/>
            <a:ext cx="3122873" cy="360040"/>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5" name="四角形: 角を丸くする 24">
            <a:extLst>
              <a:ext uri="{FF2B5EF4-FFF2-40B4-BE49-F238E27FC236}">
                <a16:creationId xmlns:a16="http://schemas.microsoft.com/office/drawing/2014/main" id="{5DE53928-63C3-482F-9C2A-6903A0B2FB74}"/>
              </a:ext>
            </a:extLst>
          </p:cNvPr>
          <p:cNvSpPr/>
          <p:nvPr/>
        </p:nvSpPr>
        <p:spPr>
          <a:xfrm>
            <a:off x="4445657" y="4005065"/>
            <a:ext cx="3135683" cy="288032"/>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6" name="四角形: 角を丸くする 25">
            <a:extLst>
              <a:ext uri="{FF2B5EF4-FFF2-40B4-BE49-F238E27FC236}">
                <a16:creationId xmlns:a16="http://schemas.microsoft.com/office/drawing/2014/main" id="{7264C6EE-89CF-44B0-AE3C-C7981FE96702}"/>
              </a:ext>
            </a:extLst>
          </p:cNvPr>
          <p:cNvSpPr/>
          <p:nvPr/>
        </p:nvSpPr>
        <p:spPr>
          <a:xfrm>
            <a:off x="6129438" y="5178742"/>
            <a:ext cx="767778" cy="266482"/>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7" name="四角形: 角を丸くする 57">
            <a:extLst>
              <a:ext uri="{FF2B5EF4-FFF2-40B4-BE49-F238E27FC236}">
                <a16:creationId xmlns:a16="http://schemas.microsoft.com/office/drawing/2014/main" id="{3F826CEE-5CA4-4730-8A67-CAA9E7049227}"/>
              </a:ext>
            </a:extLst>
          </p:cNvPr>
          <p:cNvSpPr/>
          <p:nvPr/>
        </p:nvSpPr>
        <p:spPr>
          <a:xfrm>
            <a:off x="6825208" y="2173953"/>
            <a:ext cx="746609" cy="224469"/>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pic>
        <p:nvPicPr>
          <p:cNvPr id="18" name="図 17">
            <a:extLst>
              <a:ext uri="{FF2B5EF4-FFF2-40B4-BE49-F238E27FC236}">
                <a16:creationId xmlns:a16="http://schemas.microsoft.com/office/drawing/2014/main" id="{194E65EF-7B92-4738-9CD4-5402FA57B1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050" y="4859434"/>
            <a:ext cx="3959870" cy="146921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3460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7271B4-BBBC-4270-86B4-190CEF127886}"/>
              </a:ext>
            </a:extLst>
          </p:cNvPr>
          <p:cNvSpPr>
            <a:spLocks noGrp="1"/>
          </p:cNvSpPr>
          <p:nvPr>
            <p:ph type="title"/>
          </p:nvPr>
        </p:nvSpPr>
        <p:spPr/>
        <p:txBody>
          <a:bodyPr/>
          <a:lstStyle/>
          <a:p>
            <a:r>
              <a:rPr lang="en-US" altLang="ja-JP" dirty="0"/>
              <a:t>HENNGE</a:t>
            </a:r>
            <a:r>
              <a:rPr lang="ja-JP" altLang="en-US" dirty="0"/>
              <a:t>　</a:t>
            </a:r>
            <a:r>
              <a:rPr lang="en-US" altLang="ja-JP" dirty="0"/>
              <a:t>One</a:t>
            </a:r>
            <a:r>
              <a:rPr kumimoji="1" lang="ja-JP" altLang="en-US" dirty="0"/>
              <a:t>側の画面</a:t>
            </a:r>
            <a:br>
              <a:rPr kumimoji="1" lang="en-US" altLang="ja-JP" dirty="0"/>
            </a:br>
            <a:r>
              <a:rPr lang="ja-JP" altLang="en-US" dirty="0"/>
              <a:t>１．</a:t>
            </a:r>
            <a:r>
              <a:rPr lang="en-US" altLang="ja-JP" dirty="0"/>
              <a:t>SAML</a:t>
            </a:r>
            <a:r>
              <a:rPr lang="ja-JP" altLang="en-US" dirty="0"/>
              <a:t>アプリの諸設定を行う</a:t>
            </a:r>
            <a:endParaRPr kumimoji="1" lang="ja-JP" altLang="en-US" dirty="0"/>
          </a:p>
        </p:txBody>
      </p:sp>
      <p:sp>
        <p:nvSpPr>
          <p:cNvPr id="3" name="コンテンツ プレースホルダー 2">
            <a:extLst>
              <a:ext uri="{FF2B5EF4-FFF2-40B4-BE49-F238E27FC236}">
                <a16:creationId xmlns:a16="http://schemas.microsoft.com/office/drawing/2014/main" id="{DC3200AC-4969-4A3A-8B76-E6A9A5C2FDF9}"/>
              </a:ext>
            </a:extLst>
          </p:cNvPr>
          <p:cNvSpPr>
            <a:spLocks noGrp="1"/>
          </p:cNvSpPr>
          <p:nvPr>
            <p:ph idx="1"/>
          </p:nvPr>
        </p:nvSpPr>
        <p:spPr/>
        <p:txBody>
          <a:bodyPr/>
          <a:lstStyle/>
          <a:p>
            <a:pPr marL="0" indent="0">
              <a:buNone/>
            </a:pPr>
            <a:r>
              <a:rPr lang="ja-JP" altLang="en-US" dirty="0"/>
              <a:t>⑤サービスプロバイダ一覧に、作成したプロバイダが追加されますので、作成したプロバイダのメタデータ「表示」をクリックします。</a:t>
            </a: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p:txBody>
      </p:sp>
      <p:pic>
        <p:nvPicPr>
          <p:cNvPr id="13" name="図 12">
            <a:extLst>
              <a:ext uri="{FF2B5EF4-FFF2-40B4-BE49-F238E27FC236}">
                <a16:creationId xmlns:a16="http://schemas.microsoft.com/office/drawing/2014/main" id="{B92A4C79-8A11-4EA4-A223-5898E0C3F8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012" y="1988840"/>
            <a:ext cx="9142500" cy="235202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19" name="四角形: 角を丸くする 26">
            <a:extLst>
              <a:ext uri="{FF2B5EF4-FFF2-40B4-BE49-F238E27FC236}">
                <a16:creationId xmlns:a16="http://schemas.microsoft.com/office/drawing/2014/main" id="{3385B76E-1906-4329-A6C4-22B7E9D04E8C}"/>
              </a:ext>
            </a:extLst>
          </p:cNvPr>
          <p:cNvSpPr/>
          <p:nvPr/>
        </p:nvSpPr>
        <p:spPr>
          <a:xfrm>
            <a:off x="6465168" y="4034871"/>
            <a:ext cx="494675" cy="279333"/>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1136993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7271B4-BBBC-4270-86B4-190CEF127886}"/>
              </a:ext>
            </a:extLst>
          </p:cNvPr>
          <p:cNvSpPr>
            <a:spLocks noGrp="1"/>
          </p:cNvSpPr>
          <p:nvPr>
            <p:ph type="title"/>
          </p:nvPr>
        </p:nvSpPr>
        <p:spPr/>
        <p:txBody>
          <a:bodyPr/>
          <a:lstStyle/>
          <a:p>
            <a:r>
              <a:rPr lang="en-US" altLang="ja-JP" dirty="0"/>
              <a:t>HENNGE</a:t>
            </a:r>
            <a:r>
              <a:rPr lang="ja-JP" altLang="en-US" dirty="0"/>
              <a:t>　</a:t>
            </a:r>
            <a:r>
              <a:rPr lang="en-US" altLang="ja-JP" dirty="0"/>
              <a:t>One</a:t>
            </a:r>
            <a:r>
              <a:rPr kumimoji="1" lang="ja-JP" altLang="en-US" dirty="0"/>
              <a:t>側の画面</a:t>
            </a:r>
            <a:br>
              <a:rPr kumimoji="1" lang="en-US" altLang="ja-JP" dirty="0"/>
            </a:br>
            <a:r>
              <a:rPr lang="ja-JP" altLang="en-US" dirty="0"/>
              <a:t>１．</a:t>
            </a:r>
            <a:r>
              <a:rPr lang="en-US" altLang="ja-JP" dirty="0"/>
              <a:t>SAML</a:t>
            </a:r>
            <a:r>
              <a:rPr lang="ja-JP" altLang="en-US" dirty="0"/>
              <a:t>アプリの諸設定を行う</a:t>
            </a:r>
            <a:endParaRPr kumimoji="1" lang="ja-JP" altLang="en-US" dirty="0"/>
          </a:p>
        </p:txBody>
      </p:sp>
      <p:sp>
        <p:nvSpPr>
          <p:cNvPr id="3" name="コンテンツ プレースホルダー 2">
            <a:extLst>
              <a:ext uri="{FF2B5EF4-FFF2-40B4-BE49-F238E27FC236}">
                <a16:creationId xmlns:a16="http://schemas.microsoft.com/office/drawing/2014/main" id="{DC3200AC-4969-4A3A-8B76-E6A9A5C2FDF9}"/>
              </a:ext>
            </a:extLst>
          </p:cNvPr>
          <p:cNvSpPr>
            <a:spLocks noGrp="1"/>
          </p:cNvSpPr>
          <p:nvPr>
            <p:ph idx="1"/>
          </p:nvPr>
        </p:nvSpPr>
        <p:spPr/>
        <p:txBody>
          <a:bodyPr/>
          <a:lstStyle/>
          <a:p>
            <a:pPr marL="0" indent="0">
              <a:buNone/>
            </a:pPr>
            <a:r>
              <a:rPr lang="ja-JP" altLang="en-US" dirty="0"/>
              <a:t>⑥サイレコの「</a:t>
            </a:r>
            <a:r>
              <a:rPr lang="en-US" altLang="ja-JP" dirty="0"/>
              <a:t>SSO(SAML2.0)</a:t>
            </a:r>
            <a:r>
              <a:rPr lang="ja-JP" altLang="en-US" dirty="0"/>
              <a:t>設定」画面の「</a:t>
            </a:r>
            <a:r>
              <a:rPr lang="en-US" altLang="ja-JP" dirty="0"/>
              <a:t>SSO</a:t>
            </a:r>
            <a:r>
              <a:rPr lang="ja-JP" altLang="en-US" dirty="0"/>
              <a:t>連携に必要な情報の登録」各項目に、下記の値をコピー＆ペーストします。</a:t>
            </a: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p:txBody>
      </p:sp>
      <p:graphicFrame>
        <p:nvGraphicFramePr>
          <p:cNvPr id="4" name="表 3"/>
          <p:cNvGraphicFramePr>
            <a:graphicFrameLocks noGrp="1"/>
          </p:cNvGraphicFramePr>
          <p:nvPr>
            <p:extLst>
              <p:ext uri="{D42A27DB-BD31-4B8C-83A1-F6EECF244321}">
                <p14:modId xmlns:p14="http://schemas.microsoft.com/office/powerpoint/2010/main" val="4030314126"/>
              </p:ext>
            </p:extLst>
          </p:nvPr>
        </p:nvGraphicFramePr>
        <p:xfrm>
          <a:off x="294928" y="1266756"/>
          <a:ext cx="4874096" cy="822960"/>
        </p:xfrm>
        <a:graphic>
          <a:graphicData uri="http://schemas.openxmlformats.org/drawingml/2006/table">
            <a:tbl>
              <a:tblPr>
                <a:tableStyleId>{5C22544A-7EE6-4342-B048-85BDC9FD1C3A}</a:tableStyleId>
              </a:tblPr>
              <a:tblGrid>
                <a:gridCol w="1512168">
                  <a:extLst>
                    <a:ext uri="{9D8B030D-6E8A-4147-A177-3AD203B41FA5}">
                      <a16:colId xmlns:a16="http://schemas.microsoft.com/office/drawing/2014/main" val="20000"/>
                    </a:ext>
                  </a:extLst>
                </a:gridCol>
                <a:gridCol w="216024">
                  <a:extLst>
                    <a:ext uri="{9D8B030D-6E8A-4147-A177-3AD203B41FA5}">
                      <a16:colId xmlns:a16="http://schemas.microsoft.com/office/drawing/2014/main" val="20001"/>
                    </a:ext>
                  </a:extLst>
                </a:gridCol>
                <a:gridCol w="3145904">
                  <a:extLst>
                    <a:ext uri="{9D8B030D-6E8A-4147-A177-3AD203B41FA5}">
                      <a16:colId xmlns:a16="http://schemas.microsoft.com/office/drawing/2014/main" val="20002"/>
                    </a:ext>
                  </a:extLst>
                </a:gridCol>
              </a:tblGrid>
              <a:tr h="205740">
                <a:tc>
                  <a:txBody>
                    <a:bodyPr/>
                    <a:lstStyle/>
                    <a:p>
                      <a:pPr algn="l" fontAlgn="ctr"/>
                      <a:r>
                        <a:rPr lang="en-US" sz="1050" u="none" strike="noStrike" dirty="0">
                          <a:effectLst/>
                        </a:rPr>
                        <a:t>「Issuer」</a:t>
                      </a:r>
                      <a:endParaRPr 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noFill/>
                  </a:tcPr>
                </a:tc>
                <a:tc>
                  <a:txBody>
                    <a:bodyPr/>
                    <a:lstStyle/>
                    <a:p>
                      <a:pPr algn="l" fontAlgn="ctr"/>
                      <a:r>
                        <a:rPr lang="ja-JP" altLang="en-US" sz="800" u="none" strike="noStrike" dirty="0">
                          <a:effectLst/>
                        </a:rPr>
                        <a:t>→</a:t>
                      </a:r>
                      <a:endParaRPr lang="ja-JP" altLang="en-US" sz="8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noFill/>
                  </a:tcPr>
                </a:tc>
                <a:tc>
                  <a:txBody>
                    <a:bodyPr/>
                    <a:lstStyle/>
                    <a:p>
                      <a:pPr algn="l" fontAlgn="ctr"/>
                      <a:r>
                        <a:rPr lang="ja-JP" altLang="en-US" sz="1050" u="none" strike="noStrike">
                          <a:effectLst/>
                        </a:rPr>
                        <a:t>［サイレコ］エンティティ</a:t>
                      </a:r>
                      <a:r>
                        <a:rPr lang="en-US" altLang="ja-JP" sz="1050" u="none" strike="noStrike">
                          <a:effectLst/>
                        </a:rPr>
                        <a:t>ID</a:t>
                      </a:r>
                      <a:r>
                        <a:rPr lang="ja-JP" altLang="en-US" sz="1050" u="none" strike="noStrike">
                          <a:effectLst/>
                        </a:rPr>
                        <a:t>（①）</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noFill/>
                  </a:tcPr>
                </a:tc>
                <a:extLst>
                  <a:ext uri="{0D108BD9-81ED-4DB2-BD59-A6C34878D82A}">
                    <a16:rowId xmlns:a16="http://schemas.microsoft.com/office/drawing/2014/main" val="10000"/>
                  </a:ext>
                </a:extLst>
              </a:tr>
              <a:tr h="205740">
                <a:tc>
                  <a:txBody>
                    <a:bodyPr/>
                    <a:lstStyle/>
                    <a:p>
                      <a:pPr algn="l" fontAlgn="ctr"/>
                      <a:r>
                        <a:rPr lang="ja-JP" altLang="en-US" sz="1050" u="none" strike="noStrike" dirty="0">
                          <a:effectLst/>
                        </a:rPr>
                        <a:t>「シングルサインオン</a:t>
                      </a:r>
                      <a:r>
                        <a:rPr lang="en-US" altLang="ja-JP" sz="1050" u="none" strike="noStrike" dirty="0">
                          <a:effectLst/>
                        </a:rPr>
                        <a:t>URL</a:t>
                      </a:r>
                      <a:r>
                        <a:rPr lang="ja-JP" altLang="en-US" sz="1050" u="none" strike="noStrike" dirty="0">
                          <a:effectLst/>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noFill/>
                  </a:tcPr>
                </a:tc>
                <a:tc>
                  <a:txBody>
                    <a:bodyPr/>
                    <a:lstStyle/>
                    <a:p>
                      <a:pPr algn="l" fontAlgn="ctr"/>
                      <a:r>
                        <a:rPr lang="ja-JP" altLang="en-US" sz="800" u="none" strike="noStrike">
                          <a:effectLst/>
                        </a:rPr>
                        <a:t>→</a:t>
                      </a:r>
                      <a:endParaRPr lang="ja-JP" altLang="en-US" sz="8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noFill/>
                  </a:tcPr>
                </a:tc>
                <a:tc>
                  <a:txBody>
                    <a:bodyPr/>
                    <a:lstStyle/>
                    <a:p>
                      <a:pPr algn="l" fontAlgn="ctr"/>
                      <a:r>
                        <a:rPr lang="ja-JP" altLang="en-US" sz="1050" u="none" strike="noStrike" dirty="0">
                          <a:effectLst/>
                        </a:rPr>
                        <a:t>［サイレコ］ログイン</a:t>
                      </a:r>
                      <a:r>
                        <a:rPr lang="en-US" altLang="ja-JP" sz="1050" u="none" strike="noStrike" dirty="0">
                          <a:effectLst/>
                        </a:rPr>
                        <a:t>URL</a:t>
                      </a:r>
                      <a:r>
                        <a:rPr lang="ja-JP" altLang="en-US" sz="1050" u="none" strike="noStrike" dirty="0">
                          <a:effectLst/>
                        </a:rPr>
                        <a:t>（②）</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noFill/>
                  </a:tcPr>
                </a:tc>
                <a:extLst>
                  <a:ext uri="{0D108BD9-81ED-4DB2-BD59-A6C34878D82A}">
                    <a16:rowId xmlns:a16="http://schemas.microsoft.com/office/drawing/2014/main" val="10001"/>
                  </a:ext>
                </a:extLst>
              </a:tr>
              <a:tr h="205740">
                <a:tc>
                  <a:txBody>
                    <a:bodyPr/>
                    <a:lstStyle/>
                    <a:p>
                      <a:pPr algn="l" fontAlgn="ctr"/>
                      <a:r>
                        <a:rPr lang="ja-JP" altLang="en-US" sz="1050" u="none" strike="noStrike" dirty="0">
                          <a:effectLst/>
                        </a:rPr>
                        <a:t>「シングルサインアウト</a:t>
                      </a:r>
                      <a:r>
                        <a:rPr lang="en-US" altLang="ja-JP" sz="1050" u="none" strike="noStrike" dirty="0">
                          <a:effectLst/>
                        </a:rPr>
                        <a:t>URL </a:t>
                      </a:r>
                      <a:r>
                        <a:rPr lang="ja-JP" altLang="en-US" sz="1050" u="none" strike="noStrike" dirty="0">
                          <a:effectLst/>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noFill/>
                  </a:tcPr>
                </a:tc>
                <a:tc>
                  <a:txBody>
                    <a:bodyPr/>
                    <a:lstStyle/>
                    <a:p>
                      <a:pPr algn="l" fontAlgn="ctr"/>
                      <a:r>
                        <a:rPr lang="ja-JP" altLang="en-US" sz="800" u="none" strike="noStrike" dirty="0">
                          <a:effectLst/>
                        </a:rPr>
                        <a:t>→</a:t>
                      </a:r>
                      <a:endParaRPr lang="ja-JP" altLang="en-US" sz="8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noFill/>
                  </a:tcPr>
                </a:tc>
                <a:tc>
                  <a:txBody>
                    <a:bodyPr/>
                    <a:lstStyle/>
                    <a:p>
                      <a:pPr algn="l" fontAlgn="ctr"/>
                      <a:r>
                        <a:rPr lang="ja-JP" altLang="en-US" sz="1050" u="none" strike="noStrike">
                          <a:effectLst/>
                        </a:rPr>
                        <a:t>［サイレコ］ログアウト</a:t>
                      </a:r>
                      <a:r>
                        <a:rPr lang="en-US" altLang="ja-JP" sz="1050" u="none" strike="noStrike">
                          <a:effectLst/>
                        </a:rPr>
                        <a:t>URL</a:t>
                      </a:r>
                      <a:r>
                        <a:rPr lang="ja-JP" altLang="en-US" sz="1050" u="none" strike="noStrike">
                          <a:effectLst/>
                        </a:rPr>
                        <a:t>（③）</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noFill/>
                  </a:tcPr>
                </a:tc>
                <a:extLst>
                  <a:ext uri="{0D108BD9-81ED-4DB2-BD59-A6C34878D82A}">
                    <a16:rowId xmlns:a16="http://schemas.microsoft.com/office/drawing/2014/main" val="10002"/>
                  </a:ext>
                </a:extLst>
              </a:tr>
              <a:tr h="205740">
                <a:tc>
                  <a:txBody>
                    <a:bodyPr/>
                    <a:lstStyle/>
                    <a:p>
                      <a:pPr algn="l" fontAlgn="ctr"/>
                      <a:r>
                        <a:rPr lang="ja-JP" altLang="en-US" sz="1050" u="none" strike="noStrike" dirty="0">
                          <a:effectLst/>
                        </a:rPr>
                        <a:t>「証明書」</a:t>
                      </a:r>
                      <a:r>
                        <a:rPr lang="en-US" altLang="ja-JP" sz="1050" u="none" strike="noStrike" dirty="0">
                          <a:effectLst/>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noFill/>
                  </a:tcPr>
                </a:tc>
                <a:tc>
                  <a:txBody>
                    <a:bodyPr/>
                    <a:lstStyle/>
                    <a:p>
                      <a:pPr algn="l" fontAlgn="ctr"/>
                      <a:r>
                        <a:rPr lang="ja-JP" altLang="en-US" sz="800" u="none" strike="noStrike">
                          <a:effectLst/>
                        </a:rPr>
                        <a:t>→</a:t>
                      </a:r>
                      <a:endParaRPr lang="ja-JP" altLang="en-US" sz="8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noFill/>
                  </a:tcPr>
                </a:tc>
                <a:tc>
                  <a:txBody>
                    <a:bodyPr/>
                    <a:lstStyle/>
                    <a:p>
                      <a:pPr algn="l" fontAlgn="ctr"/>
                      <a:r>
                        <a:rPr lang="ja-JP" altLang="en-US" sz="1050" u="none" strike="noStrike" dirty="0">
                          <a:effectLst/>
                        </a:rPr>
                        <a:t>［サイレコ］</a:t>
                      </a:r>
                      <a:r>
                        <a:rPr lang="en-US" sz="1050" u="none" strike="noStrike" dirty="0">
                          <a:effectLst/>
                        </a:rPr>
                        <a:t>X.509 Certificate（④）</a:t>
                      </a:r>
                      <a:endParaRPr 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noFill/>
                  </a:tcPr>
                </a:tc>
                <a:extLst>
                  <a:ext uri="{0D108BD9-81ED-4DB2-BD59-A6C34878D82A}">
                    <a16:rowId xmlns:a16="http://schemas.microsoft.com/office/drawing/2014/main" val="10003"/>
                  </a:ext>
                </a:extLst>
              </a:tr>
            </a:tbl>
          </a:graphicData>
        </a:graphic>
      </p:graphicFrame>
      <p:pic>
        <p:nvPicPr>
          <p:cNvPr id="7" name="図 6">
            <a:extLst>
              <a:ext uri="{FF2B5EF4-FFF2-40B4-BE49-F238E27FC236}">
                <a16:creationId xmlns:a16="http://schemas.microsoft.com/office/drawing/2014/main" id="{4E1D2C61-404F-4BFE-9C4D-EBC02B8A97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480" y="2300308"/>
            <a:ext cx="5256584" cy="2923174"/>
          </a:xfrm>
          <a:prstGeom prst="rect">
            <a:avLst/>
          </a:prstGeom>
          <a:noFill/>
          <a:extLst>
            <a:ext uri="{909E8E84-426E-40DD-AFC4-6F175D3DCCD1}">
              <a14:hiddenFill xmlns:a14="http://schemas.microsoft.com/office/drawing/2010/main">
                <a:solidFill>
                  <a:srgbClr val="FFFFFF"/>
                </a:solidFill>
              </a14:hiddenFill>
            </a:ext>
          </a:extLst>
        </p:spPr>
      </p:pic>
      <p:sp>
        <p:nvSpPr>
          <p:cNvPr id="8" name="四角形: 角を丸くする 52">
            <a:extLst>
              <a:ext uri="{FF2B5EF4-FFF2-40B4-BE49-F238E27FC236}">
                <a16:creationId xmlns:a16="http://schemas.microsoft.com/office/drawing/2014/main" id="{E4FC5796-928C-499B-AB1E-47C4CECAAA6D}"/>
              </a:ext>
            </a:extLst>
          </p:cNvPr>
          <p:cNvSpPr/>
          <p:nvPr/>
        </p:nvSpPr>
        <p:spPr>
          <a:xfrm>
            <a:off x="1775867" y="2663086"/>
            <a:ext cx="2310994" cy="323645"/>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9" name="四角形: 角を丸くする 53">
            <a:extLst>
              <a:ext uri="{FF2B5EF4-FFF2-40B4-BE49-F238E27FC236}">
                <a16:creationId xmlns:a16="http://schemas.microsoft.com/office/drawing/2014/main" id="{C3212232-F8C0-4C03-BFD8-027372A434F3}"/>
              </a:ext>
            </a:extLst>
          </p:cNvPr>
          <p:cNvSpPr/>
          <p:nvPr/>
        </p:nvSpPr>
        <p:spPr>
          <a:xfrm>
            <a:off x="1784648" y="3177363"/>
            <a:ext cx="2304256" cy="323645"/>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0" name="四角形: 角を丸くする 54">
            <a:extLst>
              <a:ext uri="{FF2B5EF4-FFF2-40B4-BE49-F238E27FC236}">
                <a16:creationId xmlns:a16="http://schemas.microsoft.com/office/drawing/2014/main" id="{BD872497-0116-4940-8EDE-C64A0DADC418}"/>
              </a:ext>
            </a:extLst>
          </p:cNvPr>
          <p:cNvSpPr/>
          <p:nvPr/>
        </p:nvSpPr>
        <p:spPr>
          <a:xfrm>
            <a:off x="1775867" y="3681419"/>
            <a:ext cx="2310994" cy="323645"/>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1" name="四角形: 角を丸くする 55">
            <a:extLst>
              <a:ext uri="{FF2B5EF4-FFF2-40B4-BE49-F238E27FC236}">
                <a16:creationId xmlns:a16="http://schemas.microsoft.com/office/drawing/2014/main" id="{C0A8556A-CF0D-414C-B485-6C863688186A}"/>
              </a:ext>
            </a:extLst>
          </p:cNvPr>
          <p:cNvSpPr/>
          <p:nvPr/>
        </p:nvSpPr>
        <p:spPr>
          <a:xfrm>
            <a:off x="1482718" y="4653136"/>
            <a:ext cx="805985" cy="280873"/>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5" name="テキスト ボックス 4"/>
          <p:cNvSpPr txBox="1"/>
          <p:nvPr/>
        </p:nvSpPr>
        <p:spPr>
          <a:xfrm>
            <a:off x="5529064" y="1844824"/>
            <a:ext cx="4125764" cy="1331134"/>
          </a:xfrm>
          <a:prstGeom prst="rect">
            <a:avLst/>
          </a:prstGeom>
          <a:noFill/>
        </p:spPr>
        <p:txBody>
          <a:bodyPr wrap="square" rtlCol="0">
            <a:spAutoFit/>
          </a:bodyPr>
          <a:lstStyle/>
          <a:p>
            <a:r>
              <a:rPr lang="ja-JP" altLang="en-US" dirty="0">
                <a:solidFill>
                  <a:srgbClr val="FF0000"/>
                </a:solidFill>
                <a:latin typeface="Meiryo UI" panose="020B0604030504040204" pitchFamily="50" charset="-128"/>
                <a:ea typeface="Meiryo UI" panose="020B0604030504040204" pitchFamily="50" charset="-128"/>
              </a:rPr>
              <a:t>　</a:t>
            </a:r>
            <a:r>
              <a:rPr lang="en-US" altLang="ja-JP" dirty="0">
                <a:solidFill>
                  <a:srgbClr val="FF0000"/>
                </a:solidFill>
                <a:latin typeface="Meiryo UI" panose="020B0604030504040204" pitchFamily="50" charset="-128"/>
                <a:ea typeface="Meiryo UI" panose="020B0604030504040204" pitchFamily="50" charset="-128"/>
              </a:rPr>
              <a:t>※</a:t>
            </a:r>
            <a:r>
              <a:rPr lang="ja-JP" altLang="en-US" dirty="0">
                <a:solidFill>
                  <a:srgbClr val="FF0000"/>
                </a:solidFill>
                <a:latin typeface="Meiryo UI" panose="020B0604030504040204" pitchFamily="50" charset="-128"/>
                <a:ea typeface="Meiryo UI" panose="020B0604030504040204" pitchFamily="50" charset="-128"/>
              </a:rPr>
              <a:t>「証明書」のコピー方法</a:t>
            </a:r>
            <a:endParaRPr lang="en-US" altLang="ja-JP" dirty="0">
              <a:solidFill>
                <a:srgbClr val="FF0000"/>
              </a:solidFill>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「証明書」のダウンロードリンクをクリックし、証明書ファイルをダウンロードします。</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rsa2048_sha256.crt</a:t>
            </a:r>
            <a:r>
              <a:rPr lang="ja-JP" altLang="en-US" sz="1050" dirty="0">
                <a:latin typeface="Meiryo UI" panose="020B0604030504040204" pitchFamily="50" charset="-128"/>
                <a:ea typeface="Meiryo UI" panose="020B0604030504040204" pitchFamily="50" charset="-128"/>
              </a:rPr>
              <a:t>」というファイル（またはこれに類するファイル）がダウンロードされます）</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ダウンロードしたファイルを、</a:t>
            </a:r>
            <a:r>
              <a:rPr lang="en-US" altLang="ja-JP" sz="1050" dirty="0">
                <a:latin typeface="Meiryo UI" panose="020B0604030504040204" pitchFamily="50" charset="-128"/>
                <a:ea typeface="Meiryo UI" panose="020B0604030504040204" pitchFamily="50" charset="-128"/>
              </a:rPr>
              <a:t>Windows</a:t>
            </a:r>
            <a:r>
              <a:rPr lang="ja-JP" altLang="en-US" sz="1050" dirty="0">
                <a:latin typeface="Meiryo UI" panose="020B0604030504040204" pitchFamily="50" charset="-128"/>
                <a:ea typeface="Meiryo UI" panose="020B0604030504040204" pitchFamily="50" charset="-128"/>
              </a:rPr>
              <a:t>メモ帳やテキストエディタ等で開きます。</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表示された値を全選択後コピーし、サイレコ画面にペーストします。</a:t>
            </a:r>
            <a:endParaRPr lang="en-US" altLang="ja-JP" sz="1050" dirty="0">
              <a:latin typeface="Meiryo UI" panose="020B0604030504040204" pitchFamily="50" charset="-128"/>
              <a:ea typeface="Meiryo UI" panose="020B0604030504040204" pitchFamily="50" charset="-128"/>
            </a:endParaRPr>
          </a:p>
        </p:txBody>
      </p:sp>
      <p:pic>
        <p:nvPicPr>
          <p:cNvPr id="14" name="図 13">
            <a:extLst>
              <a:ext uri="{FF2B5EF4-FFF2-40B4-BE49-F238E27FC236}">
                <a16:creationId xmlns:a16="http://schemas.microsoft.com/office/drawing/2014/main" id="{3AABE039-26A7-4888-B8D8-E446D94CA3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4826" y="3612351"/>
            <a:ext cx="3574240" cy="248094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6" name="正方形/長方形 5"/>
          <p:cNvSpPr/>
          <p:nvPr/>
        </p:nvSpPr>
        <p:spPr>
          <a:xfrm>
            <a:off x="5313040" y="6165304"/>
            <a:ext cx="4348708" cy="246221"/>
          </a:xfrm>
          <a:prstGeom prst="rect">
            <a:avLst/>
          </a:prstGeom>
        </p:spPr>
        <p:txBody>
          <a:bodyPr wrap="square">
            <a:spAutoFit/>
          </a:bodyPr>
          <a:lstStyle/>
          <a:p>
            <a:r>
              <a:rPr lang="ja-JP" altLang="en-US" sz="1000" dirty="0">
                <a:solidFill>
                  <a:srgbClr val="FF0000"/>
                </a:solidFill>
              </a:rPr>
              <a:t>※サイレコ画面にペースト後は、当該証明書ファイルは適切に破棄してください。</a:t>
            </a:r>
          </a:p>
        </p:txBody>
      </p:sp>
      <p:sp>
        <p:nvSpPr>
          <p:cNvPr id="12" name="正方形/長方形 11"/>
          <p:cNvSpPr/>
          <p:nvPr/>
        </p:nvSpPr>
        <p:spPr>
          <a:xfrm>
            <a:off x="5600502" y="3250594"/>
            <a:ext cx="2050561" cy="307777"/>
          </a:xfrm>
          <a:prstGeom prst="rect">
            <a:avLst/>
          </a:prstGeom>
        </p:spPr>
        <p:txBody>
          <a:bodyPr wrap="none">
            <a:spAutoFit/>
          </a:bodyPr>
          <a:lstStyle/>
          <a:p>
            <a:r>
              <a:rPr lang="ja-JP" altLang="en-US" dirty="0"/>
              <a:t>［参考］メモ帳で開いた例</a:t>
            </a:r>
          </a:p>
        </p:txBody>
      </p:sp>
    </p:spTree>
    <p:extLst>
      <p:ext uri="{BB962C8B-B14F-4D97-AF65-F5344CB8AC3E}">
        <p14:creationId xmlns:p14="http://schemas.microsoft.com/office/powerpoint/2010/main" val="2884059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7271B4-BBBC-4270-86B4-190CEF127886}"/>
              </a:ext>
            </a:extLst>
          </p:cNvPr>
          <p:cNvSpPr>
            <a:spLocks noGrp="1"/>
          </p:cNvSpPr>
          <p:nvPr>
            <p:ph type="title"/>
          </p:nvPr>
        </p:nvSpPr>
        <p:spPr/>
        <p:txBody>
          <a:bodyPr/>
          <a:lstStyle/>
          <a:p>
            <a:r>
              <a:rPr lang="en-US" altLang="ja-JP" dirty="0"/>
              <a:t>HENNGE</a:t>
            </a:r>
            <a:r>
              <a:rPr lang="ja-JP" altLang="en-US" dirty="0"/>
              <a:t>　</a:t>
            </a:r>
            <a:r>
              <a:rPr lang="en-US" altLang="ja-JP" dirty="0"/>
              <a:t>One</a:t>
            </a:r>
            <a:r>
              <a:rPr kumimoji="1" lang="ja-JP" altLang="en-US" dirty="0"/>
              <a:t>側の画面</a:t>
            </a:r>
            <a:br>
              <a:rPr kumimoji="1" lang="en-US" altLang="ja-JP" dirty="0"/>
            </a:br>
            <a:r>
              <a:rPr lang="ja-JP" altLang="en-US" dirty="0"/>
              <a:t>２．ユーザーに「サービスプロバイダ」を設定する</a:t>
            </a:r>
            <a:endParaRPr kumimoji="1" lang="ja-JP" altLang="en-US" dirty="0"/>
          </a:p>
        </p:txBody>
      </p:sp>
      <p:sp>
        <p:nvSpPr>
          <p:cNvPr id="3" name="コンテンツ プレースホルダー 2">
            <a:extLst>
              <a:ext uri="{FF2B5EF4-FFF2-40B4-BE49-F238E27FC236}">
                <a16:creationId xmlns:a16="http://schemas.microsoft.com/office/drawing/2014/main" id="{DC3200AC-4969-4A3A-8B76-E6A9A5C2FDF9}"/>
              </a:ext>
            </a:extLst>
          </p:cNvPr>
          <p:cNvSpPr>
            <a:spLocks noGrp="1"/>
          </p:cNvSpPr>
          <p:nvPr>
            <p:ph idx="1"/>
          </p:nvPr>
        </p:nvSpPr>
        <p:spPr/>
        <p:txBody>
          <a:bodyPr/>
          <a:lstStyle/>
          <a:p>
            <a:pPr marL="0" indent="0">
              <a:buNone/>
            </a:pPr>
            <a:r>
              <a:rPr lang="ja-JP" altLang="en-US" dirty="0"/>
              <a:t>⑥１の②で設定した画面の最下部の「許可するサービスプロバイダ</a:t>
            </a:r>
            <a:r>
              <a:rPr lang="en-US" altLang="ja-JP" dirty="0"/>
              <a:t>―</a:t>
            </a:r>
            <a:r>
              <a:rPr lang="ja-JP" altLang="en-US" dirty="0"/>
              <a:t>」に、</a:t>
            </a:r>
            <a:r>
              <a:rPr lang="en-US" altLang="ja-JP" dirty="0"/>
              <a:t>1</a:t>
            </a:r>
            <a:r>
              <a:rPr lang="ja-JP" altLang="en-US" dirty="0"/>
              <a:t>の④で登録したプロバイダー名が表示されますので、</a:t>
            </a:r>
            <a:endParaRPr lang="en-US" altLang="ja-JP" dirty="0"/>
          </a:p>
          <a:p>
            <a:pPr marL="0" indent="0">
              <a:buNone/>
            </a:pPr>
            <a:r>
              <a:rPr lang="ja-JP" altLang="en-US" dirty="0"/>
              <a:t>　　該当プロバイダ</a:t>
            </a:r>
            <a:r>
              <a:rPr lang="en-US" altLang="ja-JP" dirty="0"/>
              <a:t>―</a:t>
            </a:r>
            <a:r>
              <a:rPr lang="ja-JP" altLang="en-US" dirty="0"/>
              <a:t>にチェックし、「送信」ボタンをクリックします。</a:t>
            </a:r>
            <a:endParaRPr lang="en-US" altLang="ja-JP" dirty="0"/>
          </a:p>
          <a:p>
            <a:pPr marL="0" indent="0">
              <a:buNone/>
            </a:pPr>
            <a:endParaRPr lang="en-US" altLang="ja-JP" dirty="0"/>
          </a:p>
          <a:p>
            <a:pPr marL="0" indent="0">
              <a:buNone/>
            </a:pPr>
            <a:endParaRPr lang="en-US" altLang="ja-JP" dirty="0"/>
          </a:p>
          <a:p>
            <a:pPr marL="0" indent="0">
              <a:buNone/>
            </a:pPr>
            <a:endParaRPr lang="en-US" altLang="ja-JP" dirty="0"/>
          </a:p>
        </p:txBody>
      </p:sp>
      <p:pic>
        <p:nvPicPr>
          <p:cNvPr id="15" name="図 14">
            <a:extLst>
              <a:ext uri="{FF2B5EF4-FFF2-40B4-BE49-F238E27FC236}">
                <a16:creationId xmlns:a16="http://schemas.microsoft.com/office/drawing/2014/main" id="{45025A40-392C-4372-910F-022D9591E4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0354" y="1988840"/>
            <a:ext cx="8359110" cy="207709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16" name="四角形: 角を丸くする 27">
            <a:extLst>
              <a:ext uri="{FF2B5EF4-FFF2-40B4-BE49-F238E27FC236}">
                <a16:creationId xmlns:a16="http://schemas.microsoft.com/office/drawing/2014/main" id="{4FB57624-1AFF-4D44-8210-8AFE8A5C45DE}"/>
              </a:ext>
            </a:extLst>
          </p:cNvPr>
          <p:cNvSpPr/>
          <p:nvPr/>
        </p:nvSpPr>
        <p:spPr>
          <a:xfrm>
            <a:off x="3008784" y="2636912"/>
            <a:ext cx="1088008" cy="216024"/>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7" name="四角形: 角を丸くする 51">
            <a:extLst>
              <a:ext uri="{FF2B5EF4-FFF2-40B4-BE49-F238E27FC236}">
                <a16:creationId xmlns:a16="http://schemas.microsoft.com/office/drawing/2014/main" id="{3F6201D4-4AF6-4590-94F3-FDBE8B53887C}"/>
              </a:ext>
            </a:extLst>
          </p:cNvPr>
          <p:cNvSpPr/>
          <p:nvPr/>
        </p:nvSpPr>
        <p:spPr>
          <a:xfrm>
            <a:off x="4448944" y="3573016"/>
            <a:ext cx="1086007" cy="423070"/>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2162401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サイレコ側の画面設定</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［オプション機能］－［</a:t>
            </a:r>
            <a:r>
              <a:rPr kumimoji="1" lang="en-US" altLang="ja-JP" dirty="0"/>
              <a:t>SSO</a:t>
            </a:r>
            <a:r>
              <a:rPr kumimoji="1" lang="ja-JP" altLang="en-US" dirty="0"/>
              <a:t>（</a:t>
            </a:r>
            <a:r>
              <a:rPr kumimoji="1" lang="en-US" altLang="ja-JP" dirty="0"/>
              <a:t>SAML2.0</a:t>
            </a:r>
            <a:r>
              <a:rPr kumimoji="1" lang="ja-JP" altLang="en-US" dirty="0"/>
              <a:t>）設定］</a:t>
            </a:r>
            <a:r>
              <a:rPr lang="ja-JP" altLang="en-US" dirty="0"/>
              <a:t>は以下のような画面になります。</a:t>
            </a:r>
            <a:endParaRPr kumimoji="1" lang="ja-JP" altLang="en-US" dirty="0"/>
          </a:p>
        </p:txBody>
      </p:sp>
      <p:pic>
        <p:nvPicPr>
          <p:cNvPr id="4" name="図 3">
            <a:extLst>
              <a:ext uri="{FF2B5EF4-FFF2-40B4-BE49-F238E27FC236}">
                <a16:creationId xmlns:a16="http://schemas.microsoft.com/office/drawing/2014/main" id="{00CC28F5-C090-473A-BBF8-EE618AB240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410" y="1268760"/>
            <a:ext cx="4335590" cy="4627984"/>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楕円 4">
            <a:extLst>
              <a:ext uri="{FF2B5EF4-FFF2-40B4-BE49-F238E27FC236}">
                <a16:creationId xmlns:a16="http://schemas.microsoft.com/office/drawing/2014/main" id="{6E609A26-ED40-4211-BEDC-6FB05D52F577}"/>
              </a:ext>
            </a:extLst>
          </p:cNvPr>
          <p:cNvSpPr/>
          <p:nvPr/>
        </p:nvSpPr>
        <p:spPr>
          <a:xfrm>
            <a:off x="2403973" y="1988840"/>
            <a:ext cx="244771" cy="21705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6" name="四角形: 角を丸くする 5">
            <a:extLst>
              <a:ext uri="{FF2B5EF4-FFF2-40B4-BE49-F238E27FC236}">
                <a16:creationId xmlns:a16="http://schemas.microsoft.com/office/drawing/2014/main" id="{A79A8271-089A-4B20-BCCD-F3900445F911}"/>
              </a:ext>
            </a:extLst>
          </p:cNvPr>
          <p:cNvSpPr/>
          <p:nvPr/>
        </p:nvSpPr>
        <p:spPr bwMode="auto">
          <a:xfrm>
            <a:off x="2360712" y="2204864"/>
            <a:ext cx="2376264" cy="1944216"/>
          </a:xfrm>
          <a:prstGeom prst="roundRect">
            <a:avLst/>
          </a:prstGeom>
          <a:noFill/>
          <a:ln w="2857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 name="四角形: 角を丸くする 6">
            <a:extLst>
              <a:ext uri="{FF2B5EF4-FFF2-40B4-BE49-F238E27FC236}">
                <a16:creationId xmlns:a16="http://schemas.microsoft.com/office/drawing/2014/main" id="{F5F4521E-1E4E-44FE-90A9-6891FA767B57}"/>
              </a:ext>
            </a:extLst>
          </p:cNvPr>
          <p:cNvSpPr/>
          <p:nvPr/>
        </p:nvSpPr>
        <p:spPr bwMode="auto">
          <a:xfrm>
            <a:off x="2360712" y="4592164"/>
            <a:ext cx="2376264" cy="1357116"/>
          </a:xfrm>
          <a:prstGeom prst="roundRect">
            <a:avLst/>
          </a:prstGeom>
          <a:noFill/>
          <a:ln w="2857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 name="吹き出し: 四角形 7">
            <a:extLst>
              <a:ext uri="{FF2B5EF4-FFF2-40B4-BE49-F238E27FC236}">
                <a16:creationId xmlns:a16="http://schemas.microsoft.com/office/drawing/2014/main" id="{CCCD977D-0433-48AD-8C76-F47BF670D419}"/>
              </a:ext>
            </a:extLst>
          </p:cNvPr>
          <p:cNvSpPr/>
          <p:nvPr/>
        </p:nvSpPr>
        <p:spPr bwMode="auto">
          <a:xfrm>
            <a:off x="5421051" y="2204864"/>
            <a:ext cx="3384376" cy="1944216"/>
          </a:xfrm>
          <a:prstGeom prst="wedgeRectCallout">
            <a:avLst>
              <a:gd name="adj1" fmla="val -66194"/>
              <a:gd name="adj2" fmla="val -23797"/>
            </a:avLst>
          </a:pr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SSO</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のシステム上のコードを入力します。</a:t>
            </a:r>
          </a:p>
        </p:txBody>
      </p:sp>
      <p:sp>
        <p:nvSpPr>
          <p:cNvPr id="9" name="吹き出し: 四角形 8">
            <a:extLst>
              <a:ext uri="{FF2B5EF4-FFF2-40B4-BE49-F238E27FC236}">
                <a16:creationId xmlns:a16="http://schemas.microsoft.com/office/drawing/2014/main" id="{85505AB8-38FB-411A-8A14-C5F5EE84182C}"/>
              </a:ext>
            </a:extLst>
          </p:cNvPr>
          <p:cNvSpPr/>
          <p:nvPr/>
        </p:nvSpPr>
        <p:spPr bwMode="auto">
          <a:xfrm>
            <a:off x="5421051" y="4592164"/>
            <a:ext cx="3384376" cy="1357116"/>
          </a:xfrm>
          <a:prstGeom prst="wedgeRectCallout">
            <a:avLst>
              <a:gd name="adj1" fmla="val -66194"/>
              <a:gd name="adj2" fmla="val -23797"/>
            </a:avLst>
          </a:pr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dirty="0">
                <a:latin typeface="Meiryo UI" panose="020B0604030504040204" pitchFamily="50" charset="-128"/>
                <a:ea typeface="Meiryo UI" panose="020B0604030504040204" pitchFamily="50" charset="-128"/>
              </a:rPr>
              <a:t>SSO</a:t>
            </a:r>
            <a:r>
              <a:rPr lang="ja-JP" altLang="en-US" dirty="0">
                <a:latin typeface="Meiryo UI" panose="020B0604030504040204" pitchFamily="50" charset="-128"/>
                <a:ea typeface="Meiryo UI" panose="020B0604030504040204" pitchFamily="50" charset="-128"/>
              </a:rPr>
              <a:t>のシステムに入力するコードです。</a:t>
            </a:r>
            <a:br>
              <a:rPr lang="en-US" altLang="ja-JP"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（「コピー」を押すとクリップボードにコピーされます。）</a:t>
            </a: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pic>
        <p:nvPicPr>
          <p:cNvPr id="11" name="図 10">
            <a:extLst>
              <a:ext uri="{FF2B5EF4-FFF2-40B4-BE49-F238E27FC236}">
                <a16:creationId xmlns:a16="http://schemas.microsoft.com/office/drawing/2014/main" id="{953B73D0-3AE4-6ECA-3ADB-2B2B2FAED342}"/>
              </a:ext>
            </a:extLst>
          </p:cNvPr>
          <p:cNvPicPr>
            <a:picLocks noChangeAspect="1"/>
          </p:cNvPicPr>
          <p:nvPr/>
        </p:nvPicPr>
        <p:blipFill>
          <a:blip r:embed="rId3"/>
          <a:stretch>
            <a:fillRect/>
          </a:stretch>
        </p:blipFill>
        <p:spPr>
          <a:xfrm>
            <a:off x="617410" y="4365105"/>
            <a:ext cx="879206" cy="216024"/>
          </a:xfrm>
          <a:prstGeom prst="rect">
            <a:avLst/>
          </a:prstGeom>
        </p:spPr>
      </p:pic>
    </p:spTree>
    <p:extLst>
      <p:ext uri="{BB962C8B-B14F-4D97-AF65-F5344CB8AC3E}">
        <p14:creationId xmlns:p14="http://schemas.microsoft.com/office/powerpoint/2010/main" val="1650087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7"/>
          <p:cNvSpPr txBox="1">
            <a:spLocks noChangeArrowheads="1"/>
          </p:cNvSpPr>
          <p:nvPr/>
        </p:nvSpPr>
        <p:spPr bwMode="auto">
          <a:xfrm>
            <a:off x="3160942" y="5370301"/>
            <a:ext cx="6111032" cy="938719"/>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ja-JP" altLang="en-US" sz="1100" dirty="0">
                <a:latin typeface="+mn-ea"/>
                <a:ea typeface="+mn-ea"/>
              </a:rPr>
              <a:t>本資料は、社内用マニュアルの作成など、自社ご利用の範囲内に限り、複製・ご編集いただいて構いません。</a:t>
            </a:r>
            <a:endParaRPr lang="en-US" altLang="ja-JP" sz="1100" dirty="0">
              <a:latin typeface="+mn-ea"/>
              <a:ea typeface="+mn-ea"/>
            </a:endParaRPr>
          </a:p>
          <a:p>
            <a:pPr algn="r"/>
            <a:r>
              <a:rPr lang="ja-JP" altLang="ja-JP" sz="1100" dirty="0">
                <a:latin typeface="+mn-ea"/>
                <a:ea typeface="+mn-ea"/>
              </a:rPr>
              <a:t>本</a:t>
            </a:r>
            <a:r>
              <a:rPr lang="ja-JP" altLang="en-US" sz="1100" dirty="0">
                <a:latin typeface="+mn-ea"/>
                <a:ea typeface="+mn-ea"/>
              </a:rPr>
              <a:t>資料</a:t>
            </a:r>
            <a:r>
              <a:rPr lang="ja-JP" altLang="ja-JP" sz="1100" dirty="0">
                <a:latin typeface="+mn-ea"/>
                <a:ea typeface="+mn-ea"/>
              </a:rPr>
              <a:t>の内容の一部または全部を無断転載することは禁止されています</a:t>
            </a:r>
            <a:r>
              <a:rPr lang="ja-JP" altLang="en-US" sz="1100" dirty="0">
                <a:latin typeface="+mn-ea"/>
                <a:ea typeface="+mn-ea"/>
              </a:rPr>
              <a:t>。</a:t>
            </a:r>
            <a:endParaRPr lang="ja-JP" altLang="ja-JP" sz="1100" dirty="0">
              <a:latin typeface="+mn-ea"/>
              <a:ea typeface="+mn-ea"/>
            </a:endParaRPr>
          </a:p>
          <a:p>
            <a:pPr algn="r"/>
            <a:r>
              <a:rPr lang="ja-JP" altLang="ja-JP" sz="1100" dirty="0">
                <a:latin typeface="+mn-ea"/>
                <a:ea typeface="+mn-ea"/>
              </a:rPr>
              <a:t>本</a:t>
            </a:r>
            <a:r>
              <a:rPr lang="ja-JP" altLang="en-US" sz="1100" dirty="0">
                <a:latin typeface="+mn-ea"/>
                <a:ea typeface="+mn-ea"/>
              </a:rPr>
              <a:t>資料</a:t>
            </a:r>
            <a:r>
              <a:rPr lang="ja-JP" altLang="ja-JP" sz="1100" dirty="0">
                <a:latin typeface="+mn-ea"/>
                <a:ea typeface="+mn-ea"/>
              </a:rPr>
              <a:t>の内容に関しては訂正・改善のため、予告なしに変更することがあります</a:t>
            </a:r>
            <a:r>
              <a:rPr lang="ja-JP" altLang="en-US" sz="1100" dirty="0">
                <a:latin typeface="+mn-ea"/>
                <a:ea typeface="+mn-ea"/>
              </a:rPr>
              <a:t>。</a:t>
            </a:r>
            <a:endParaRPr lang="en-US" altLang="ja-JP" sz="1100" dirty="0">
              <a:latin typeface="+mn-ea"/>
              <a:ea typeface="+mn-ea"/>
            </a:endParaRPr>
          </a:p>
          <a:p>
            <a:pPr algn="r"/>
            <a:endParaRPr lang="en-US" altLang="ja-JP" sz="1100" dirty="0">
              <a:latin typeface="+mn-ea"/>
              <a:ea typeface="+mn-ea"/>
            </a:endParaRPr>
          </a:p>
          <a:p>
            <a:pPr algn="r"/>
            <a:r>
              <a:rPr lang="en-US" altLang="ja-JP" sz="1100" dirty="0">
                <a:latin typeface="+mn-ea"/>
                <a:ea typeface="+mn-ea"/>
              </a:rPr>
              <a:t>Last Updated-2023/03/20</a:t>
            </a:r>
          </a:p>
        </p:txBody>
      </p:sp>
    </p:spTree>
    <p:extLst>
      <p:ext uri="{BB962C8B-B14F-4D97-AF65-F5344CB8AC3E}">
        <p14:creationId xmlns:p14="http://schemas.microsoft.com/office/powerpoint/2010/main" val="3129063378"/>
      </p:ext>
    </p:extLst>
  </p:cSld>
  <p:clrMapOvr>
    <a:masterClrMapping/>
  </p:clrMapOvr>
</p:sld>
</file>

<file path=ppt/theme/theme1.xml><?xml version="1.0" encoding="utf-8"?>
<a:theme xmlns:a="http://schemas.openxmlformats.org/drawingml/2006/main" name="20201005_temp">
  <a:themeElements>
    <a:clrScheme name="20201005_AACltd_temp_20201005">
      <a:dk1>
        <a:srgbClr val="000000"/>
      </a:dk1>
      <a:lt1>
        <a:srgbClr val="FFFFFF"/>
      </a:lt1>
      <a:dk2>
        <a:srgbClr val="DDDDDD"/>
      </a:dk2>
      <a:lt2>
        <a:srgbClr val="141B38"/>
      </a:lt2>
      <a:accent1>
        <a:srgbClr val="FE9900"/>
      </a:accent1>
      <a:accent2>
        <a:srgbClr val="FCC117"/>
      </a:accent2>
      <a:accent3>
        <a:srgbClr val="6FA3E2"/>
      </a:accent3>
      <a:accent4>
        <a:srgbClr val="8CC7B8"/>
      </a:accent4>
      <a:accent5>
        <a:srgbClr val="C09573"/>
      </a:accent5>
      <a:accent6>
        <a:srgbClr val="B77D95"/>
      </a:accent6>
      <a:hlink>
        <a:srgbClr val="EE741F"/>
      </a:hlink>
      <a:folHlink>
        <a:srgbClr val="4E565C"/>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defRPr>
        </a:defPPr>
      </a:lstStyle>
    </a:spDef>
    <a:lnDef>
      <a:spPr bwMode="auto">
        <a:xfrm>
          <a:off x="0" y="0"/>
          <a:ext cx="1" cy="1"/>
        </a:xfrm>
        <a:custGeom>
          <a:avLst/>
          <a:gdLst/>
          <a:ahLst/>
          <a:cxnLst/>
          <a:rect l="0" t="0" r="0" b="0"/>
          <a:pathLst/>
        </a:cu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ＭＳ Ｐゴシック" charset="-128"/>
            <a:ea typeface="ＭＳ Ｐゴシック" charset="-128"/>
          </a:defRPr>
        </a:defPPr>
      </a:lstStyle>
    </a:lnDef>
    <a:txDef>
      <a:spPr>
        <a:noFill/>
      </a:spPr>
      <a:bodyPr wrap="none" rtlCol="0">
        <a:spAutoFit/>
      </a:bodyPr>
      <a:lstStyle>
        <a:defPPr>
          <a:defRPr kumimoji="1" dirty="0" smtClean="0">
            <a:latin typeface="Meiryo UI" panose="020B0604030504040204" pitchFamily="50" charset="-128"/>
            <a:ea typeface="Meiryo UI" panose="020B0604030504040204" pitchFamily="50" charset="-128"/>
          </a:defRPr>
        </a:defPPr>
      </a:lstStyle>
    </a:txDef>
  </a:objectDefaults>
  <a:extraClrSchemeLst>
    <a:extraClrScheme>
      <a:clrScheme name="20130101_AACltd_temp_20121226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20130101_AACltd_temp_20121226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20130101_AACltd_temp_20121226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20130101_AACltd_temp_20121226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20130101_AACltd_temp_20121226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20130101_AACltd_temp_20121226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20130101_AACltd_temp_20121226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20130101_AACltd_temp_20121226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20130101_AACltd_temp_20121226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20130101_AACltd_temp_20121226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20130101_AACltd_temp_20121226 11">
        <a:dk1>
          <a:srgbClr val="000000"/>
        </a:dk1>
        <a:lt1>
          <a:srgbClr val="FFFFFF"/>
        </a:lt1>
        <a:dk2>
          <a:srgbClr val="000000"/>
        </a:dk2>
        <a:lt2>
          <a:srgbClr val="99FF99"/>
        </a:lt2>
        <a:accent1>
          <a:srgbClr val="FFFFCC"/>
        </a:accent1>
        <a:accent2>
          <a:srgbClr val="FF9900"/>
        </a:accent2>
        <a:accent3>
          <a:srgbClr val="FFFFFF"/>
        </a:accent3>
        <a:accent4>
          <a:srgbClr val="000000"/>
        </a:accent4>
        <a:accent5>
          <a:srgbClr val="FFFFE2"/>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
      <a:clrScheme name="20130101_AACltd_temp_20121226 12">
        <a:dk1>
          <a:srgbClr val="000000"/>
        </a:dk1>
        <a:lt1>
          <a:srgbClr val="FFFFFF"/>
        </a:lt1>
        <a:dk2>
          <a:srgbClr val="000000"/>
        </a:dk2>
        <a:lt2>
          <a:srgbClr val="FFCC99"/>
        </a:lt2>
        <a:accent1>
          <a:srgbClr val="FFFFCC"/>
        </a:accent1>
        <a:accent2>
          <a:srgbClr val="FF9900"/>
        </a:accent2>
        <a:accent3>
          <a:srgbClr val="FFFFFF"/>
        </a:accent3>
        <a:accent4>
          <a:srgbClr val="000000"/>
        </a:accent4>
        <a:accent5>
          <a:srgbClr val="FFFFE2"/>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
      <a:clrScheme name="20130101_AACltd_temp_20121226 13">
        <a:dk1>
          <a:srgbClr val="000000"/>
        </a:dk1>
        <a:lt1>
          <a:srgbClr val="FFFFFF"/>
        </a:lt1>
        <a:dk2>
          <a:srgbClr val="000000"/>
        </a:dk2>
        <a:lt2>
          <a:srgbClr val="FFCC99"/>
        </a:lt2>
        <a:accent1>
          <a:srgbClr val="FFFF99"/>
        </a:accent1>
        <a:accent2>
          <a:srgbClr val="FF9900"/>
        </a:accent2>
        <a:accent3>
          <a:srgbClr val="FFFFFF"/>
        </a:accent3>
        <a:accent4>
          <a:srgbClr val="000000"/>
        </a:accent4>
        <a:accent5>
          <a:srgbClr val="FFFFCA"/>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
      <a:clrScheme name="20130101_AACltd_temp_20121226 14">
        <a:dk1>
          <a:srgbClr val="000000"/>
        </a:dk1>
        <a:lt1>
          <a:srgbClr val="FFFFFF"/>
        </a:lt1>
        <a:dk2>
          <a:srgbClr val="000000"/>
        </a:dk2>
        <a:lt2>
          <a:srgbClr val="CCFF99"/>
        </a:lt2>
        <a:accent1>
          <a:srgbClr val="FFFF99"/>
        </a:accent1>
        <a:accent2>
          <a:srgbClr val="FF9900"/>
        </a:accent2>
        <a:accent3>
          <a:srgbClr val="FFFFFF"/>
        </a:accent3>
        <a:accent4>
          <a:srgbClr val="000000"/>
        </a:accent4>
        <a:accent5>
          <a:srgbClr val="FFFFCA"/>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サイレコ／テンプレート.potx[読み取り専用]" id="{1A0EE7B5-55DD-4575-AEEE-6CBC5150F0A1}" vid="{C95ABF04-ED3E-4AD3-A7E6-1BABD7256D8E}"/>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サイレコ／テンプレート</Template>
  <TotalTime>163</TotalTime>
  <Words>799</Words>
  <Application>Microsoft Office PowerPoint</Application>
  <PresentationFormat>A4 210 x 297 mm</PresentationFormat>
  <Paragraphs>91</Paragraphs>
  <Slides>9</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Meiryo UI</vt:lpstr>
      <vt:lpstr>ＭＳ Ｐゴシック</vt:lpstr>
      <vt:lpstr>Arial</vt:lpstr>
      <vt:lpstr>Wingdings</vt:lpstr>
      <vt:lpstr>20201005_temp</vt:lpstr>
      <vt:lpstr>HENNGE　One側の画面 １．SAMLアプリの諸設定を行う</vt:lpstr>
      <vt:lpstr>HENNGE　One側の画面 １．SAMLアプリの諸設定を行う</vt:lpstr>
      <vt:lpstr>HENNGE　One側の画面 １．SAMLアプリの諸設定を行う</vt:lpstr>
      <vt:lpstr>HENNGE　One側の画面 １．SAMLアプリの諸設定を行う</vt:lpstr>
      <vt:lpstr>HENNGE　One側の画面 １．SAMLアプリの諸設定を行う</vt:lpstr>
      <vt:lpstr>HENNGE　One側の画面 １．SAMLアプリの諸設定を行う</vt:lpstr>
      <vt:lpstr>HENNGE　One側の画面 ２．ユーザーに「サービスプロバイダ」を設定する</vt:lpstr>
      <vt:lpstr>サイレコ側の画面設定</vt:lpstr>
      <vt:lpstr>PowerPoint プレゼンテーション</vt:lpstr>
    </vt:vector>
  </TitlesOfParts>
  <Manager>管理本部</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SSO設定ご参考資料(HENNGE　One版)</dc:title>
  <dc:creator>村上 由華</dc:creator>
  <cp:lastModifiedBy>伊藤 匡哉 / Actvie and Company</cp:lastModifiedBy>
  <cp:revision>25</cp:revision>
  <cp:lastPrinted>2018-10-09T00:40:02Z</cp:lastPrinted>
  <dcterms:created xsi:type="dcterms:W3CDTF">2020-12-04T06:11:07Z</dcterms:created>
  <dcterms:modified xsi:type="dcterms:W3CDTF">2023-03-20T00:29:06Z</dcterms:modified>
</cp:coreProperties>
</file>