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2" r:id="rId1"/>
  </p:sldMasterIdLst>
  <p:notesMasterIdLst>
    <p:notesMasterId r:id="rId14"/>
  </p:notesMasterIdLst>
  <p:handoutMasterIdLst>
    <p:handoutMasterId r:id="rId15"/>
  </p:handoutMasterIdLst>
  <p:sldIdLst>
    <p:sldId id="965" r:id="rId2"/>
    <p:sldId id="956" r:id="rId3"/>
    <p:sldId id="957" r:id="rId4"/>
    <p:sldId id="966" r:id="rId5"/>
    <p:sldId id="967" r:id="rId6"/>
    <p:sldId id="968" r:id="rId7"/>
    <p:sldId id="969" r:id="rId8"/>
    <p:sldId id="970" r:id="rId9"/>
    <p:sldId id="971" r:id="rId10"/>
    <p:sldId id="972" r:id="rId11"/>
    <p:sldId id="973" r:id="rId12"/>
    <p:sldId id="612" r:id="rId13"/>
  </p:sldIdLst>
  <p:sldSz cx="9906000" cy="6858000" type="A4"/>
  <p:notesSz cx="6797675" cy="9926638"/>
  <p:defaultTextStyle>
    <a:defPPr>
      <a:defRPr lang="ja-JP"/>
    </a:defPPr>
    <a:lvl1pPr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172">
          <p15:clr>
            <a:srgbClr val="A4A3A4"/>
          </p15:clr>
        </p15:guide>
        <p15:guide id="4" pos="6068">
          <p15:clr>
            <a:srgbClr val="A4A3A4"/>
          </p15:clr>
        </p15:guide>
        <p15:guide id="5" orient="horz" pos="845" userDrawn="1">
          <p15:clr>
            <a:srgbClr val="A4A3A4"/>
          </p15:clr>
        </p15:guide>
        <p15:guide id="6" orient="horz" pos="2704" userDrawn="1">
          <p15:clr>
            <a:srgbClr val="A4A3A4"/>
          </p15:clr>
        </p15:guide>
        <p15:guide id="7" orient="horz" pos="3339" userDrawn="1">
          <p15:clr>
            <a:srgbClr val="A4A3A4"/>
          </p15:clr>
        </p15:guide>
        <p15:guide id="8" orient="horz" pos="365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339933"/>
    <a:srgbClr val="FFCC66"/>
    <a:srgbClr val="FF9933"/>
    <a:srgbClr val="FFFF99"/>
    <a:srgbClr val="3333FF"/>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673" autoAdjust="0"/>
  </p:normalViewPr>
  <p:slideViewPr>
    <p:cSldViewPr showGuides="1">
      <p:cViewPr varScale="1">
        <p:scale>
          <a:sx n="95" d="100"/>
          <a:sy n="95" d="100"/>
        </p:scale>
        <p:origin x="802" y="72"/>
      </p:cViewPr>
      <p:guideLst>
        <p:guide orient="horz" pos="2160"/>
        <p:guide pos="3120"/>
        <p:guide pos="172"/>
        <p:guide pos="6068"/>
        <p:guide orient="horz" pos="845"/>
        <p:guide orient="horz" pos="2704"/>
        <p:guide orient="horz" pos="3339"/>
        <p:guide orient="horz" pos="3657"/>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55" d="100"/>
          <a:sy n="55" d="100"/>
        </p:scale>
        <p:origin x="-2668" y="-8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7314" name="Rectangle 2"/>
          <p:cNvSpPr>
            <a:spLocks noGrp="1" noChangeArrowheads="1"/>
          </p:cNvSpPr>
          <p:nvPr>
            <p:ph type="hdr" sz="quarter"/>
          </p:nvPr>
        </p:nvSpPr>
        <p:spPr bwMode="auto">
          <a:xfrm>
            <a:off x="0"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defRPr sz="1200">
                <a:latin typeface="Arial" charset="0"/>
              </a:defRPr>
            </a:lvl1pPr>
          </a:lstStyle>
          <a:p>
            <a:endParaRPr lang="en-US" altLang="ja-JP"/>
          </a:p>
        </p:txBody>
      </p:sp>
      <p:sp>
        <p:nvSpPr>
          <p:cNvPr id="397315" name="Rectangle 3"/>
          <p:cNvSpPr>
            <a:spLocks noGrp="1" noChangeArrowheads="1"/>
          </p:cNvSpPr>
          <p:nvPr>
            <p:ph type="dt" sz="quarter" idx="1"/>
          </p:nvPr>
        </p:nvSpPr>
        <p:spPr bwMode="auto">
          <a:xfrm>
            <a:off x="3850955"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lgn="r">
              <a:defRPr sz="1200">
                <a:latin typeface="Arial" charset="0"/>
              </a:defRPr>
            </a:lvl1pPr>
          </a:lstStyle>
          <a:p>
            <a:endParaRPr lang="en-US" altLang="ja-JP"/>
          </a:p>
        </p:txBody>
      </p:sp>
      <p:sp>
        <p:nvSpPr>
          <p:cNvPr id="397316" name="Rectangle 4"/>
          <p:cNvSpPr>
            <a:spLocks noGrp="1" noChangeArrowheads="1"/>
          </p:cNvSpPr>
          <p:nvPr>
            <p:ph type="ftr" sz="quarter" idx="2"/>
          </p:nvPr>
        </p:nvSpPr>
        <p:spPr bwMode="auto">
          <a:xfrm>
            <a:off x="0"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defRPr sz="1200">
                <a:latin typeface="Arial" charset="0"/>
              </a:defRPr>
            </a:lvl1pPr>
          </a:lstStyle>
          <a:p>
            <a:endParaRPr lang="en-US" altLang="ja-JP"/>
          </a:p>
        </p:txBody>
      </p:sp>
      <p:sp>
        <p:nvSpPr>
          <p:cNvPr id="397317" name="Rectangle 5"/>
          <p:cNvSpPr>
            <a:spLocks noGrp="1" noChangeArrowheads="1"/>
          </p:cNvSpPr>
          <p:nvPr>
            <p:ph type="sldNum" sz="quarter" idx="3"/>
          </p:nvPr>
        </p:nvSpPr>
        <p:spPr bwMode="auto">
          <a:xfrm>
            <a:off x="3850955"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lgn="r">
              <a:defRPr sz="1200">
                <a:latin typeface="Arial" charset="0"/>
              </a:defRPr>
            </a:lvl1pPr>
          </a:lstStyle>
          <a:p>
            <a:fld id="{60030846-9F4A-42E8-9823-5A8F54F508F7}" type="slidenum">
              <a:rPr lang="en-US" altLang="ja-JP"/>
              <a:pPr/>
              <a:t>‹#›</a:t>
            </a:fld>
            <a:endParaRPr lang="en-US" altLang="ja-JP"/>
          </a:p>
        </p:txBody>
      </p:sp>
    </p:spTree>
    <p:extLst>
      <p:ext uri="{BB962C8B-B14F-4D97-AF65-F5344CB8AC3E}">
        <p14:creationId xmlns:p14="http://schemas.microsoft.com/office/powerpoint/2010/main" val="3950348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defTabSz="921001">
              <a:defRPr sz="1200">
                <a:latin typeface="Arial" charset="0"/>
              </a:defRPr>
            </a:lvl1pPr>
          </a:lstStyle>
          <a:p>
            <a:endParaRPr lang="en-US" altLang="ja-JP"/>
          </a:p>
        </p:txBody>
      </p:sp>
      <p:sp>
        <p:nvSpPr>
          <p:cNvPr id="199683" name="Rectangle 3"/>
          <p:cNvSpPr>
            <a:spLocks noGrp="1" noChangeArrowheads="1"/>
          </p:cNvSpPr>
          <p:nvPr>
            <p:ph type="dt" idx="1"/>
          </p:nvPr>
        </p:nvSpPr>
        <p:spPr bwMode="auto">
          <a:xfrm>
            <a:off x="3850955"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algn="r" defTabSz="921001">
              <a:defRPr sz="1200">
                <a:latin typeface="Arial" charset="0"/>
              </a:defRPr>
            </a:lvl1pPr>
          </a:lstStyle>
          <a:p>
            <a:endParaRPr lang="en-US" altLang="ja-JP"/>
          </a:p>
        </p:txBody>
      </p:sp>
      <p:sp>
        <p:nvSpPr>
          <p:cNvPr id="199684" name="Rectangle 4"/>
          <p:cNvSpPr>
            <a:spLocks noGrp="1" noRot="1" noChangeAspect="1" noChangeArrowheads="1" noTextEdit="1"/>
          </p:cNvSpPr>
          <p:nvPr>
            <p:ph type="sldImg" idx="2"/>
          </p:nvPr>
        </p:nvSpPr>
        <p:spPr bwMode="auto">
          <a:xfrm>
            <a:off x="709613" y="744538"/>
            <a:ext cx="5380037"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9685" name="Rectangle 5"/>
          <p:cNvSpPr>
            <a:spLocks noGrp="1" noChangeArrowheads="1"/>
          </p:cNvSpPr>
          <p:nvPr>
            <p:ph type="body" sz="quarter" idx="3"/>
          </p:nvPr>
        </p:nvSpPr>
        <p:spPr bwMode="auto">
          <a:xfrm>
            <a:off x="679768" y="4716067"/>
            <a:ext cx="5438140" cy="4466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99686" name="Rectangle 6"/>
          <p:cNvSpPr>
            <a:spLocks noGrp="1" noChangeArrowheads="1"/>
          </p:cNvSpPr>
          <p:nvPr>
            <p:ph type="ftr" sz="quarter" idx="4"/>
          </p:nvPr>
        </p:nvSpPr>
        <p:spPr bwMode="auto">
          <a:xfrm>
            <a:off x="0"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defTabSz="921001">
              <a:defRPr sz="1200">
                <a:latin typeface="Arial" charset="0"/>
              </a:defRPr>
            </a:lvl1pPr>
          </a:lstStyle>
          <a:p>
            <a:endParaRPr lang="en-US" altLang="ja-JP"/>
          </a:p>
        </p:txBody>
      </p:sp>
      <p:sp>
        <p:nvSpPr>
          <p:cNvPr id="199687" name="Rectangle 7"/>
          <p:cNvSpPr>
            <a:spLocks noGrp="1" noChangeArrowheads="1"/>
          </p:cNvSpPr>
          <p:nvPr>
            <p:ph type="sldNum" sz="quarter" idx="5"/>
          </p:nvPr>
        </p:nvSpPr>
        <p:spPr bwMode="auto">
          <a:xfrm>
            <a:off x="3850955"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algn="r" defTabSz="921001">
              <a:defRPr sz="1200">
                <a:latin typeface="Arial" charset="0"/>
              </a:defRPr>
            </a:lvl1pPr>
          </a:lstStyle>
          <a:p>
            <a:fld id="{16012EA8-AE05-4054-B420-D590D7892E00}" type="slidenum">
              <a:rPr lang="en-US" altLang="ja-JP"/>
              <a:pPr/>
              <a:t>‹#›</a:t>
            </a:fld>
            <a:endParaRPr lang="en-US" altLang="ja-JP"/>
          </a:p>
        </p:txBody>
      </p:sp>
    </p:spTree>
    <p:extLst>
      <p:ext uri="{BB962C8B-B14F-4D97-AF65-F5344CB8AC3E}">
        <p14:creationId xmlns:p14="http://schemas.microsoft.com/office/powerpoint/2010/main" val="35985192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5687" name="Rectangle 103"/>
          <p:cNvSpPr>
            <a:spLocks noChangeArrowheads="1"/>
          </p:cNvSpPr>
          <p:nvPr/>
        </p:nvSpPr>
        <p:spPr bwMode="auto">
          <a:xfrm rot="-21600000">
            <a:off x="0" y="6426200"/>
            <a:ext cx="9907588" cy="431800"/>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95587" name="Rectangle 3"/>
          <p:cNvSpPr>
            <a:spLocks noGrp="1" noChangeArrowheads="1"/>
          </p:cNvSpPr>
          <p:nvPr>
            <p:ph type="ctrTitle"/>
          </p:nvPr>
        </p:nvSpPr>
        <p:spPr>
          <a:xfrm>
            <a:off x="273050" y="2565400"/>
            <a:ext cx="9359900" cy="1423988"/>
          </a:xfrm>
          <a:extLst>
            <a:ext uri="{909E8E84-426E-40DD-AFC4-6F175D3DCCD1}">
              <a14:hiddenFill xmlns:a14="http://schemas.microsoft.com/office/drawing/2010/main">
                <a:gradFill rotWithShape="0">
                  <a:gsLst>
                    <a:gs pos="0">
                      <a:srgbClr val="FFFF99"/>
                    </a:gs>
                    <a:gs pos="100000">
                      <a:srgbClr val="FFFF99">
                        <a:gamma/>
                        <a:tint val="0"/>
                        <a:invGamma/>
                      </a:srgbClr>
                    </a:gs>
                  </a:gsLst>
                  <a:lin ang="2700000" scaled="1"/>
                </a:gra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marL="0" indent="0" defTabSz="566738">
              <a:defRPr sz="2400"/>
            </a:lvl1pPr>
          </a:lstStyle>
          <a:p>
            <a:pPr lvl="0"/>
            <a:r>
              <a:rPr lang="ja-JP" altLang="en-US" noProof="0"/>
              <a:t>マスター タイトルの書式設定</a:t>
            </a:r>
            <a:endParaRPr lang="ja-JP" altLang="en-US" noProof="0" dirty="0"/>
          </a:p>
        </p:txBody>
      </p:sp>
      <p:sp>
        <p:nvSpPr>
          <p:cNvPr id="195588" name="Rectangle 4"/>
          <p:cNvSpPr>
            <a:spLocks noGrp="1" noChangeArrowheads="1"/>
          </p:cNvSpPr>
          <p:nvPr>
            <p:ph type="subTitle" idx="1"/>
          </p:nvPr>
        </p:nvSpPr>
        <p:spPr>
          <a:xfrm>
            <a:off x="5106988" y="4597400"/>
            <a:ext cx="4525962" cy="1444625"/>
          </a:xfrm>
        </p:spPr>
        <p:txBody>
          <a:bodyPr anchor="ctr"/>
          <a:lstStyle>
            <a:lvl1pPr marL="0" indent="0" algn="r">
              <a:buFont typeface="Wingdings" pitchFamily="2" charset="2"/>
              <a:buNone/>
              <a:defRPr sz="1600" b="1"/>
            </a:lvl1pPr>
          </a:lstStyle>
          <a:p>
            <a:pPr lvl="0"/>
            <a:r>
              <a:rPr lang="ja-JP" altLang="en-US" noProof="0"/>
              <a:t>マスター サブタイトルの書式設定</a:t>
            </a:r>
            <a:endParaRPr lang="ja-JP" altLang="en-US" noProof="0" dirty="0"/>
          </a:p>
        </p:txBody>
      </p:sp>
      <p:sp>
        <p:nvSpPr>
          <p:cNvPr id="195589" name="Rectangle 5"/>
          <p:cNvSpPr>
            <a:spLocks noGrp="1" noChangeArrowheads="1"/>
          </p:cNvSpPr>
          <p:nvPr>
            <p:ph type="dt" sz="half" idx="2"/>
          </p:nvPr>
        </p:nvSpPr>
        <p:spPr bwMode="auto">
          <a:xfrm>
            <a:off x="495300" y="6553200"/>
            <a:ext cx="2311400" cy="228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endParaRPr lang="en-US" altLang="ja-JP"/>
          </a:p>
        </p:txBody>
      </p:sp>
      <p:sp>
        <p:nvSpPr>
          <p:cNvPr id="195590" name="Rectangle 6"/>
          <p:cNvSpPr>
            <a:spLocks noGrp="1" noChangeArrowheads="1"/>
          </p:cNvSpPr>
          <p:nvPr>
            <p:ph type="ftr" sz="quarter" idx="3"/>
          </p:nvPr>
        </p:nvSpPr>
        <p:spPr>
          <a:xfrm>
            <a:off x="2327876" y="6553200"/>
            <a:ext cx="5240858" cy="30480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lIns="91440"/>
          <a:lstStyle>
            <a:lvl1pPr algn="ctr">
              <a:defRPr kumimoji="0">
                <a:latin typeface="Arial" charset="0"/>
              </a:defRPr>
            </a:lvl1pPr>
          </a:lstStyle>
          <a:p>
            <a:r>
              <a:rPr lang="en-US" altLang="ja-JP"/>
              <a:t>.</a:t>
            </a:r>
            <a:endParaRPr lang="en-US" altLang="ja-JP" dirty="0"/>
          </a:p>
        </p:txBody>
      </p:sp>
      <p:sp>
        <p:nvSpPr>
          <p:cNvPr id="195671" name="Rectangle 87"/>
          <p:cNvSpPr>
            <a:spLocks noChangeArrowheads="1"/>
          </p:cNvSpPr>
          <p:nvPr/>
        </p:nvSpPr>
        <p:spPr bwMode="auto">
          <a:xfrm rot="-21600000">
            <a:off x="1136576" y="422275"/>
            <a:ext cx="8769424" cy="74613"/>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pic>
        <p:nvPicPr>
          <p:cNvPr id="12" name="Picture 2" descr="P:\7_管理\06_総務\01_ロゴデータ\00_アクティブ アンド カンパニー\AAC_logo\aac-group_201307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4"/>
          <p:cNvSpPr txBox="1">
            <a:spLocks noChangeArrowheads="1"/>
          </p:cNvSpPr>
          <p:nvPr/>
        </p:nvSpPr>
        <p:spPr bwMode="auto">
          <a:xfrm>
            <a:off x="1064568" y="4941169"/>
            <a:ext cx="4104456" cy="116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rtl="0" eaLnBrk="1" fontAlgn="base" hangingPunct="1">
              <a:spcBef>
                <a:spcPct val="20000"/>
              </a:spcBef>
              <a:spcAft>
                <a:spcPct val="0"/>
              </a:spcAft>
              <a:buClr>
                <a:srgbClr val="777777"/>
              </a:buClr>
              <a:buFont typeface="Wingdings" pitchFamily="2" charset="2"/>
              <a:buNone/>
              <a:defRPr kumimoji="1" sz="1600" b="1">
                <a:solidFill>
                  <a:schemeClr val="tx1"/>
                </a:solidFill>
                <a:latin typeface="+mn-lt"/>
                <a:ea typeface="+mn-ea"/>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n-lt"/>
                <a:ea typeface="+mn-ea"/>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n-lt"/>
                <a:ea typeface="+mn-ea"/>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a:lstStyle>
          <a:p>
            <a:pPr algn="l">
              <a:lnSpc>
                <a:spcPct val="120000"/>
              </a:lnSpc>
            </a:pPr>
            <a:r>
              <a:rPr lang="ja-JP" altLang="en-US" sz="1000" b="0" dirty="0">
                <a:latin typeface="Meiryo UI" panose="020B0604030504040204" pitchFamily="50" charset="-128"/>
                <a:ea typeface="Meiryo UI" panose="020B0604030504040204" pitchFamily="50" charset="-128"/>
              </a:rPr>
              <a:t>弊社のコンサルティングプロセスは、組織・人事コンサルティング業界で初めて、</a:t>
            </a:r>
            <a:r>
              <a:rPr lang="en-US" altLang="ja-JP" sz="1000" b="0" dirty="0">
                <a:latin typeface="Meiryo UI" panose="020B0604030504040204" pitchFamily="50" charset="-128"/>
                <a:ea typeface="Meiryo UI" panose="020B0604030504040204" pitchFamily="50" charset="-128"/>
              </a:rPr>
              <a:t>ISO</a:t>
            </a:r>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9001/2015</a:t>
            </a:r>
            <a:r>
              <a:rPr lang="ja-JP" altLang="en-US" sz="1000" b="0" dirty="0">
                <a:latin typeface="Meiryo UI" panose="020B0604030504040204" pitchFamily="50" charset="-128"/>
                <a:ea typeface="Meiryo UI" panose="020B0604030504040204" pitchFamily="50" charset="-128"/>
              </a:rPr>
              <a:t>（品質マネジメント）の国際認証を取得しています。</a:t>
            </a:r>
            <a:endParaRPr lang="en-US" altLang="ja-JP" sz="1000" b="0" dirty="0">
              <a:latin typeface="Meiryo UI" panose="020B0604030504040204" pitchFamily="50" charset="-128"/>
              <a:ea typeface="Meiryo UI" panose="020B0604030504040204" pitchFamily="50" charset="-128"/>
            </a:endParaRPr>
          </a:p>
          <a:p>
            <a:pPr algn="l">
              <a:lnSpc>
                <a:spcPct val="120000"/>
              </a:lnSpc>
            </a:pPr>
            <a:endParaRPr lang="ja-JP" altLang="en-US" sz="500" b="0"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20000"/>
              </a:spcBef>
              <a:spcAft>
                <a:spcPct val="0"/>
              </a:spcAft>
              <a:buClr>
                <a:srgbClr val="777777"/>
              </a:buClr>
              <a:buSzTx/>
              <a:buFont typeface="Wingdings" pitchFamily="2" charset="2"/>
              <a:buNone/>
              <a:tabLst/>
              <a:defRPr/>
            </a:pPr>
            <a:r>
              <a:rPr lang="ja-JP" altLang="en-US" sz="1000" b="0" dirty="0">
                <a:latin typeface="Meiryo UI" panose="020B0604030504040204" pitchFamily="50" charset="-128"/>
                <a:ea typeface="Meiryo UI" panose="020B0604030504040204" pitchFamily="50" charset="-128"/>
              </a:rPr>
              <a:t>弊社では、情報セキュリティマネジメントシステム</a:t>
            </a:r>
            <a:r>
              <a:rPr lang="en-US" altLang="ja-JP" sz="1000" b="0" dirty="0">
                <a:latin typeface="Meiryo UI" panose="020B0604030504040204" pitchFamily="50" charset="-128"/>
                <a:ea typeface="Meiryo UI" panose="020B0604030504040204" pitchFamily="50" charset="-128"/>
              </a:rPr>
              <a:t>(ISMS)</a:t>
            </a:r>
            <a:r>
              <a:rPr lang="ja-JP" altLang="en-US" sz="1000" b="0" dirty="0">
                <a:latin typeface="Meiryo UI" panose="020B0604030504040204" pitchFamily="50" charset="-128"/>
                <a:ea typeface="Meiryo UI" panose="020B0604030504040204" pitchFamily="50" charset="-128"/>
              </a:rPr>
              <a:t>を取得し情報セキュリティを中心としたリスクマネジメント及びコーポレートガバナンス　を強化しています。</a:t>
            </a:r>
          </a:p>
        </p:txBody>
      </p:sp>
      <p:pic>
        <p:nvPicPr>
          <p:cNvPr id="13" name="図 12" descr="アプリケーション が含まれている画像&#10;&#10;自動的に生成された説明">
            <a:extLst>
              <a:ext uri="{FF2B5EF4-FFF2-40B4-BE49-F238E27FC236}">
                <a16:creationId xmlns:a16="http://schemas.microsoft.com/office/drawing/2014/main" id="{F98BA9AD-E83D-C347-A6E4-BA9BC51C169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010" t="28693" r="17318" b="29304"/>
          <a:stretch/>
        </p:blipFill>
        <p:spPr>
          <a:xfrm>
            <a:off x="280790" y="4991157"/>
            <a:ext cx="800802" cy="536192"/>
          </a:xfrm>
          <a:prstGeom prst="rect">
            <a:avLst/>
          </a:prstGeom>
          <a:ln>
            <a:solidFill>
              <a:schemeClr val="bg1">
                <a:lumMod val="75000"/>
              </a:schemeClr>
            </a:solidFill>
          </a:ln>
        </p:spPr>
      </p:pic>
      <p:pic>
        <p:nvPicPr>
          <p:cNvPr id="2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88" t="1009" r="666" b="1310"/>
          <a:stretch/>
        </p:blipFill>
        <p:spPr bwMode="auto">
          <a:xfrm>
            <a:off x="280790" y="5587692"/>
            <a:ext cx="799200" cy="458468"/>
          </a:xfrm>
          <a:prstGeom prst="rect">
            <a:avLst/>
          </a:prstGeom>
          <a:noFill/>
          <a:ln w="9525">
            <a:solidFill>
              <a:schemeClr val="bg1">
                <a:lumMod val="75000"/>
              </a:schemeClr>
            </a:solidFill>
            <a:miter lim="800000"/>
            <a:headEnd/>
            <a:tailEnd/>
          </a:ln>
          <a:extLst>
            <a:ext uri="{909E8E84-426E-40dd-AFC4-6F175D3DCCD1}">
              <a14:hiddenFill xmlns="" xmlns:a14="http://schemas.microsoft.com/office/drawing/2010/main">
                <a:solidFill>
                  <a:schemeClr val="accent1"/>
                </a:solidFill>
              </a14:hiddenFill>
            </a:ext>
          </a:extLst>
        </p:spPr>
      </p:pic>
      <p:pic>
        <p:nvPicPr>
          <p:cNvPr id="15" name="Picture 2" descr="P:\7_管理\06_総務\01_ロゴデータ\00_アクティブ アンド カンパニー\AAC_logo\aac-group_20130704.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pic>
        <p:nvPicPr>
          <p:cNvPr id="19" name="図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64811" y="48086"/>
            <a:ext cx="1568139" cy="336859"/>
          </a:xfrm>
          <a:prstGeom prst="rect">
            <a:avLst/>
          </a:prstGeom>
        </p:spPr>
      </p:pic>
    </p:spTree>
    <p:extLst>
      <p:ext uri="{BB962C8B-B14F-4D97-AF65-F5344CB8AC3E}">
        <p14:creationId xmlns:p14="http://schemas.microsoft.com/office/powerpoint/2010/main" val="389454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5" name="Group 180"/>
          <p:cNvGrpSpPr>
            <a:grpSpLocks/>
          </p:cNvGrpSpPr>
          <p:nvPr/>
        </p:nvGrpSpPr>
        <p:grpSpPr bwMode="auto">
          <a:xfrm>
            <a:off x="273050" y="6480175"/>
            <a:ext cx="9359900" cy="379413"/>
            <a:chOff x="1793" y="4082"/>
            <a:chExt cx="4447" cy="239"/>
          </a:xfrm>
        </p:grpSpPr>
        <p:sp>
          <p:nvSpPr>
            <p:cNvPr id="6"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7"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8"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正方形/長方形 8"/>
          <p:cNvSpPr/>
          <p:nvPr/>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0" name="Rectangle 77"/>
          <p:cNvSpPr>
            <a:spLocks noChangeArrowheads="1"/>
          </p:cNvSpPr>
          <p:nvPr/>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6" name="正方形/長方形 15"/>
          <p:cNvSpPr/>
          <p:nvPr/>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grpSp>
        <p:nvGrpSpPr>
          <p:cNvPr id="13" name="Group 180"/>
          <p:cNvGrpSpPr>
            <a:grpSpLocks/>
          </p:cNvGrpSpPr>
          <p:nvPr userDrawn="1"/>
        </p:nvGrpSpPr>
        <p:grpSpPr bwMode="auto">
          <a:xfrm>
            <a:off x="273050" y="6480175"/>
            <a:ext cx="9359900" cy="379413"/>
            <a:chOff x="1793" y="4082"/>
            <a:chExt cx="4447" cy="239"/>
          </a:xfrm>
        </p:grpSpPr>
        <p:sp>
          <p:nvSpPr>
            <p:cNvPr id="14"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5"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7"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18" name="正方形/長方形 17"/>
          <p:cNvSpPr/>
          <p:nvPr userDrawn="1"/>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9" name="Rectangle 77"/>
          <p:cNvSpPr>
            <a:spLocks noChangeArrowheads="1"/>
          </p:cNvSpPr>
          <p:nvPr userDrawn="1"/>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22" name="正方形/長方形 21"/>
          <p:cNvSpPr/>
          <p:nvPr userDrawn="1"/>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pic>
        <p:nvPicPr>
          <p:cNvPr id="23" name="図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62926" y="161133"/>
            <a:ext cx="1899243" cy="407985"/>
          </a:xfrm>
          <a:prstGeom prst="rect">
            <a:avLst/>
          </a:prstGeom>
        </p:spPr>
      </p:pic>
    </p:spTree>
    <p:extLst>
      <p:ext uri="{BB962C8B-B14F-4D97-AF65-F5344CB8AC3E}">
        <p14:creationId xmlns:p14="http://schemas.microsoft.com/office/powerpoint/2010/main" val="232796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中表紙">
    <p:spTree>
      <p:nvGrpSpPr>
        <p:cNvPr id="1" name=""/>
        <p:cNvGrpSpPr/>
        <p:nvPr/>
      </p:nvGrpSpPr>
      <p:grpSpPr>
        <a:xfrm>
          <a:off x="0" y="0"/>
          <a:ext cx="0" cy="0"/>
          <a:chOff x="0" y="0"/>
          <a:chExt cx="0" cy="0"/>
        </a:xfrm>
      </p:grpSpPr>
      <p:sp>
        <p:nvSpPr>
          <p:cNvPr id="4" name="Rectangle 4"/>
          <p:cNvSpPr>
            <a:spLocks noChangeArrowheads="1"/>
          </p:cNvSpPr>
          <p:nvPr/>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
        <p:nvSpPr>
          <p:cNvPr id="10" name="Rectangle 2"/>
          <p:cNvSpPr>
            <a:spLocks noGrp="1" noChangeArrowheads="1"/>
          </p:cNvSpPr>
          <p:nvPr>
            <p:ph type="title"/>
          </p:nvPr>
        </p:nvSpPr>
        <p:spPr>
          <a:xfrm>
            <a:off x="252046" y="3086101"/>
            <a:ext cx="8773372" cy="487363"/>
          </a:xfrm>
        </p:spPr>
        <p:txBody>
          <a:bodyPr/>
          <a:lstStyle/>
          <a:p>
            <a:r>
              <a:rPr lang="ja-JP" altLang="en-US"/>
              <a:t>マスター タイトルの書式設定</a:t>
            </a:r>
            <a:endParaRPr lang="ja-JP" altLang="en-US" dirty="0"/>
          </a:p>
        </p:txBody>
      </p:sp>
      <p:sp>
        <p:nvSpPr>
          <p:cNvPr id="5" name="Rectangle 4"/>
          <p:cNvSpPr>
            <a:spLocks noChangeArrowheads="1"/>
          </p:cNvSpPr>
          <p:nvPr userDrawn="1"/>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Tree>
    <p:extLst>
      <p:ext uri="{BB962C8B-B14F-4D97-AF65-F5344CB8AC3E}">
        <p14:creationId xmlns:p14="http://schemas.microsoft.com/office/powerpoint/2010/main" val="263559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裏表紙">
    <p:spTree>
      <p:nvGrpSpPr>
        <p:cNvPr id="1" name=""/>
        <p:cNvGrpSpPr/>
        <p:nvPr/>
      </p:nvGrpSpPr>
      <p:grpSpPr>
        <a:xfrm>
          <a:off x="0" y="0"/>
          <a:ext cx="0" cy="0"/>
          <a:chOff x="0" y="0"/>
          <a:chExt cx="0" cy="0"/>
        </a:xfrm>
      </p:grpSpPr>
      <p:pic>
        <p:nvPicPr>
          <p:cNvPr id="6" name="図 5"/>
          <p:cNvPicPr>
            <a:picLocks noChangeAspect="1"/>
          </p:cNvPicPr>
          <p:nvPr userDrawn="1"/>
        </p:nvPicPr>
        <p:blipFill rotWithShape="1">
          <a:blip r:embed="rId2">
            <a:extLst>
              <a:ext uri="{28A0092B-C50C-407E-A947-70E740481C1C}">
                <a14:useLocalDpi xmlns:a14="http://schemas.microsoft.com/office/drawing/2010/main" val="0"/>
              </a:ext>
            </a:extLst>
          </a:blip>
          <a:srcRect t="6946" b="22206"/>
          <a:stretch/>
        </p:blipFill>
        <p:spPr>
          <a:xfrm>
            <a:off x="1280592" y="1556792"/>
            <a:ext cx="7405007" cy="3672408"/>
          </a:xfrm>
          <a:prstGeom prst="rect">
            <a:avLst/>
          </a:prstGeom>
        </p:spPr>
      </p:pic>
    </p:spTree>
    <p:extLst>
      <p:ext uri="{BB962C8B-B14F-4D97-AF65-F5344CB8AC3E}">
        <p14:creationId xmlns:p14="http://schemas.microsoft.com/office/powerpoint/2010/main" val="26170926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4563" name="Rectangle 3"/>
          <p:cNvSpPr>
            <a:spLocks noGrp="1" noChangeArrowheads="1"/>
          </p:cNvSpPr>
          <p:nvPr>
            <p:ph type="title"/>
          </p:nvPr>
        </p:nvSpPr>
        <p:spPr bwMode="auto">
          <a:xfrm>
            <a:off x="273050" y="122238"/>
            <a:ext cx="6840189"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94564" name="Rectangle 4"/>
          <p:cNvSpPr>
            <a:spLocks noGrp="1" noChangeArrowheads="1"/>
          </p:cNvSpPr>
          <p:nvPr>
            <p:ph type="body" idx="1"/>
          </p:nvPr>
        </p:nvSpPr>
        <p:spPr bwMode="auto">
          <a:xfrm>
            <a:off x="273050" y="762000"/>
            <a:ext cx="93599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12109262"/>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Lst>
  <p:hf hdr="0" dt="0"/>
  <p:txStyles>
    <p:titleStyle>
      <a:lvl1pPr marL="174625" indent="-174625" algn="l" rtl="0" eaLnBrk="1" fontAlgn="base" hangingPunct="1">
        <a:spcBef>
          <a:spcPct val="0"/>
        </a:spcBef>
        <a:spcAft>
          <a:spcPct val="0"/>
        </a:spcAft>
        <a:defRPr kumimoji="1">
          <a:solidFill>
            <a:schemeClr val="tx1"/>
          </a:solidFill>
          <a:latin typeface="Meiryo UI" panose="020B0604030504040204" pitchFamily="50" charset="-128"/>
          <a:ea typeface="Meiryo UI" panose="020B0604030504040204" pitchFamily="50" charset="-128"/>
          <a:cs typeface="+mj-cs"/>
        </a:defRPr>
      </a:lvl1pPr>
      <a:lvl2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2pPr>
      <a:lvl3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3pPr>
      <a:lvl4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4pPr>
      <a:lvl5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5pPr>
      <a:lvl6pPr marL="6318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6pPr>
      <a:lvl7pPr marL="10890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7pPr>
      <a:lvl8pPr marL="15462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8pPr>
      <a:lvl9pPr marL="20034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9pPr>
    </p:titleStyle>
    <p:bodyStyle>
      <a:lvl1pPr marL="193675" indent="-193675" algn="l" rtl="0" eaLnBrk="1" fontAlgn="base" hangingPunct="1">
        <a:spcBef>
          <a:spcPct val="20000"/>
        </a:spcBef>
        <a:spcAft>
          <a:spcPct val="0"/>
        </a:spcAft>
        <a:buClr>
          <a:srgbClr val="777777"/>
        </a:buClr>
        <a:buFont typeface="Wingdings" pitchFamily="2" charset="2"/>
        <a:buChar char="n"/>
        <a:defRPr kumimoji="1" sz="1200">
          <a:solidFill>
            <a:schemeClr val="tx1"/>
          </a:solidFill>
          <a:latin typeface="Meiryo UI" panose="020B0604030504040204" pitchFamily="50" charset="-128"/>
          <a:ea typeface="Meiryo UI" panose="020B0604030504040204" pitchFamily="50" charset="-128"/>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eiryo UI" panose="020B0604030504040204" pitchFamily="50" charset="-128"/>
          <a:ea typeface="Meiryo UI" panose="020B0604030504040204" pitchFamily="50" charset="-128"/>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eiryo UI" panose="020B0604030504040204" pitchFamily="50" charset="-128"/>
          <a:ea typeface="Meiryo UI" panose="020B0604030504040204" pitchFamily="50" charset="-128"/>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サイレコ上の画面</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［オプション機能］－［</a:t>
            </a:r>
            <a:r>
              <a:rPr kumimoji="1" lang="en-US" altLang="ja-JP" dirty="0"/>
              <a:t>SSO</a:t>
            </a:r>
            <a:r>
              <a:rPr kumimoji="1" lang="ja-JP" altLang="en-US" dirty="0"/>
              <a:t>（</a:t>
            </a:r>
            <a:r>
              <a:rPr kumimoji="1" lang="en-US" altLang="ja-JP" dirty="0"/>
              <a:t>SAML2.0</a:t>
            </a:r>
            <a:r>
              <a:rPr kumimoji="1" lang="ja-JP" altLang="en-US" dirty="0"/>
              <a:t>）設定］</a:t>
            </a:r>
            <a:r>
              <a:rPr lang="ja-JP" altLang="en-US" dirty="0"/>
              <a:t>は以下のような画面になります。</a:t>
            </a:r>
            <a:endParaRPr kumimoji="1" lang="ja-JP" altLang="en-US" dirty="0"/>
          </a:p>
        </p:txBody>
      </p:sp>
      <p:pic>
        <p:nvPicPr>
          <p:cNvPr id="4" name="図 3">
            <a:extLst>
              <a:ext uri="{FF2B5EF4-FFF2-40B4-BE49-F238E27FC236}">
                <a16:creationId xmlns:a16="http://schemas.microsoft.com/office/drawing/2014/main" id="{00CC28F5-C090-473A-BBF8-EE618AB240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10" y="1268760"/>
            <a:ext cx="4335590" cy="462798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楕円 4">
            <a:extLst>
              <a:ext uri="{FF2B5EF4-FFF2-40B4-BE49-F238E27FC236}">
                <a16:creationId xmlns:a16="http://schemas.microsoft.com/office/drawing/2014/main" id="{6E609A26-ED40-4211-BEDC-6FB05D52F577}"/>
              </a:ext>
            </a:extLst>
          </p:cNvPr>
          <p:cNvSpPr/>
          <p:nvPr/>
        </p:nvSpPr>
        <p:spPr>
          <a:xfrm>
            <a:off x="2403973" y="1988840"/>
            <a:ext cx="244771" cy="2170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A79A8271-089A-4B20-BCCD-F3900445F911}"/>
              </a:ext>
            </a:extLst>
          </p:cNvPr>
          <p:cNvSpPr/>
          <p:nvPr/>
        </p:nvSpPr>
        <p:spPr bwMode="auto">
          <a:xfrm>
            <a:off x="2360712" y="2204864"/>
            <a:ext cx="2376264" cy="1944216"/>
          </a:xfrm>
          <a:prstGeom prst="round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F5F4521E-1E4E-44FE-90A9-6891FA767B57}"/>
              </a:ext>
            </a:extLst>
          </p:cNvPr>
          <p:cNvSpPr/>
          <p:nvPr/>
        </p:nvSpPr>
        <p:spPr bwMode="auto">
          <a:xfrm>
            <a:off x="2360712" y="4592164"/>
            <a:ext cx="2376264" cy="1357116"/>
          </a:xfrm>
          <a:prstGeom prst="round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CCD977D-0433-48AD-8C76-F47BF670D419}"/>
              </a:ext>
            </a:extLst>
          </p:cNvPr>
          <p:cNvSpPr/>
          <p:nvPr/>
        </p:nvSpPr>
        <p:spPr bwMode="auto">
          <a:xfrm>
            <a:off x="5421051" y="2204864"/>
            <a:ext cx="3384376" cy="1944216"/>
          </a:xfrm>
          <a:prstGeom prst="wedgeRectCallout">
            <a:avLst>
              <a:gd name="adj1" fmla="val -66194"/>
              <a:gd name="adj2" fmla="val -23797"/>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SSO</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のシステム上のコードを入力します。</a:t>
            </a:r>
          </a:p>
        </p:txBody>
      </p:sp>
      <p:sp>
        <p:nvSpPr>
          <p:cNvPr id="9" name="吹き出し: 四角形 8">
            <a:extLst>
              <a:ext uri="{FF2B5EF4-FFF2-40B4-BE49-F238E27FC236}">
                <a16:creationId xmlns:a16="http://schemas.microsoft.com/office/drawing/2014/main" id="{85505AB8-38FB-411A-8A14-C5F5EE84182C}"/>
              </a:ext>
            </a:extLst>
          </p:cNvPr>
          <p:cNvSpPr/>
          <p:nvPr/>
        </p:nvSpPr>
        <p:spPr bwMode="auto">
          <a:xfrm>
            <a:off x="5421051" y="4592164"/>
            <a:ext cx="3384376" cy="1357116"/>
          </a:xfrm>
          <a:prstGeom prst="wedgeRectCallout">
            <a:avLst>
              <a:gd name="adj1" fmla="val -66194"/>
              <a:gd name="adj2" fmla="val -23797"/>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dirty="0">
                <a:latin typeface="Meiryo UI" panose="020B0604030504040204" pitchFamily="50" charset="-128"/>
                <a:ea typeface="Meiryo UI" panose="020B0604030504040204" pitchFamily="50" charset="-128"/>
              </a:rPr>
              <a:t>SSO</a:t>
            </a:r>
            <a:r>
              <a:rPr lang="ja-JP" altLang="en-US" dirty="0">
                <a:latin typeface="Meiryo UI" panose="020B0604030504040204" pitchFamily="50" charset="-128"/>
                <a:ea typeface="Meiryo UI" panose="020B0604030504040204" pitchFamily="50" charset="-128"/>
              </a:rPr>
              <a:t>のシステムに入力するコードです。</a:t>
            </a:r>
            <a:br>
              <a:rPr lang="en-US" altLang="ja-JP"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（「コピー」を押すとクリップボードにコピーされます。）</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pic>
        <p:nvPicPr>
          <p:cNvPr id="11" name="図 10">
            <a:extLst>
              <a:ext uri="{FF2B5EF4-FFF2-40B4-BE49-F238E27FC236}">
                <a16:creationId xmlns:a16="http://schemas.microsoft.com/office/drawing/2014/main" id="{62D534E4-26A3-ADF3-C3C9-B8ACEF20F101}"/>
              </a:ext>
            </a:extLst>
          </p:cNvPr>
          <p:cNvPicPr>
            <a:picLocks noChangeAspect="1"/>
          </p:cNvPicPr>
          <p:nvPr/>
        </p:nvPicPr>
        <p:blipFill>
          <a:blip r:embed="rId3"/>
          <a:stretch>
            <a:fillRect/>
          </a:stretch>
        </p:blipFill>
        <p:spPr>
          <a:xfrm>
            <a:off x="617410" y="4365104"/>
            <a:ext cx="879206" cy="216024"/>
          </a:xfrm>
          <a:prstGeom prst="rect">
            <a:avLst/>
          </a:prstGeom>
        </p:spPr>
      </p:pic>
    </p:spTree>
    <p:extLst>
      <p:ext uri="{BB962C8B-B14F-4D97-AF65-F5344CB8AC3E}">
        <p14:creationId xmlns:p14="http://schemas.microsoft.com/office/powerpoint/2010/main" val="1650087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a:xfrm>
            <a:off x="279143" y="764704"/>
            <a:ext cx="9359900" cy="5638800"/>
          </a:xfrm>
        </p:spPr>
        <p:txBody>
          <a:bodyPr/>
          <a:lstStyle/>
          <a:p>
            <a:pPr marL="228600" indent="-228600">
              <a:buFont typeface="+mj-ea"/>
              <a:buAutoNum type="circleNumDbPlain" startAt="7"/>
            </a:pPr>
            <a:r>
              <a:rPr kumimoji="1" lang="ja-JP" altLang="en-US" dirty="0"/>
              <a:t>「完了」をクリックします。</a:t>
            </a:r>
            <a:endParaRPr kumimoji="1" lang="en-US" altLang="ja-JP" dirty="0"/>
          </a:p>
          <a:p>
            <a:pPr marL="228600" indent="-228600">
              <a:buFont typeface="+mj-ea"/>
              <a:buAutoNum type="circleNumDbPlain" startAt="7"/>
            </a:pPr>
            <a:endParaRPr lang="en-US" altLang="ja-JP" dirty="0"/>
          </a:p>
          <a:p>
            <a:pPr marL="228600" indent="-228600">
              <a:buFont typeface="+mj-ea"/>
              <a:buAutoNum type="circleNumDbPlain" startAt="7"/>
            </a:pPr>
            <a:endParaRPr kumimoji="1" lang="en-US" altLang="ja-JP" dirty="0"/>
          </a:p>
          <a:p>
            <a:pPr marL="228600" indent="-228600">
              <a:buFont typeface="+mj-ea"/>
              <a:buAutoNum type="circleNumDbPlain" startAt="7"/>
            </a:pPr>
            <a:endParaRPr lang="en-US" altLang="ja-JP" dirty="0"/>
          </a:p>
          <a:p>
            <a:pPr marL="228600" indent="-228600">
              <a:buFont typeface="+mj-ea"/>
              <a:buAutoNum type="circleNumDbPlain" startAt="7"/>
            </a:pPr>
            <a:endParaRPr kumimoji="1" lang="en-US" altLang="ja-JP" dirty="0"/>
          </a:p>
          <a:p>
            <a:pPr marL="228600" indent="-228600">
              <a:buFont typeface="+mj-ea"/>
              <a:buAutoNum type="circleNumDbPlain" startAt="7"/>
            </a:pPr>
            <a:endParaRPr lang="en-US" altLang="ja-JP" dirty="0"/>
          </a:p>
          <a:p>
            <a:pPr marL="228600" indent="-228600">
              <a:buFont typeface="+mj-ea"/>
              <a:buAutoNum type="circleNumDbPlain" startAt="7"/>
            </a:pPr>
            <a:endParaRPr kumimoji="1" lang="en-US" altLang="ja-JP" dirty="0"/>
          </a:p>
          <a:p>
            <a:pPr marL="228600" indent="-228600">
              <a:buFont typeface="+mj-ea"/>
              <a:buAutoNum type="circleNumDbPlain" startAt="7"/>
            </a:pPr>
            <a:endParaRPr lang="en-US" altLang="ja-JP" dirty="0"/>
          </a:p>
          <a:p>
            <a:pPr marL="228600" indent="-228600">
              <a:buFont typeface="+mj-ea"/>
              <a:buAutoNum type="circleNumDbPlain" startAt="7"/>
            </a:pPr>
            <a:endParaRPr kumimoji="1" lang="en-US" altLang="ja-JP" dirty="0"/>
          </a:p>
          <a:p>
            <a:pPr marL="228600" indent="-228600">
              <a:buFont typeface="+mj-ea"/>
              <a:buAutoNum type="circleNumDbPlain" startAt="7"/>
            </a:pPr>
            <a:endParaRPr lang="en-US" altLang="ja-JP" dirty="0"/>
          </a:p>
          <a:p>
            <a:pPr marL="228600" indent="-228600">
              <a:buFont typeface="+mj-ea"/>
              <a:buAutoNum type="circleNumDbPlain" startAt="7"/>
            </a:pPr>
            <a:endParaRPr kumimoji="1" lang="en-US" altLang="ja-JP" dirty="0"/>
          </a:p>
          <a:p>
            <a:pPr marL="228600" indent="-228600">
              <a:buFont typeface="+mj-ea"/>
              <a:buAutoNum type="circleNumDbPlain" startAt="7"/>
            </a:pPr>
            <a:endParaRPr lang="en-US" altLang="ja-JP" dirty="0"/>
          </a:p>
          <a:p>
            <a:pPr marL="228600" indent="-228600">
              <a:buFont typeface="+mj-ea"/>
              <a:buAutoNum type="circleNumDbPlain" startAt="7"/>
            </a:pPr>
            <a:endParaRPr kumimoji="1" lang="en-US" altLang="ja-JP" dirty="0"/>
          </a:p>
          <a:p>
            <a:pPr marL="228600" indent="-228600">
              <a:buFont typeface="+mj-ea"/>
              <a:buAutoNum type="circleNumDbPlain" startAt="7"/>
            </a:pPr>
            <a:endParaRPr lang="en-US" altLang="ja-JP" dirty="0"/>
          </a:p>
          <a:p>
            <a:pPr marL="228600" indent="-228600">
              <a:buFont typeface="+mj-ea"/>
              <a:buAutoNum type="circleNumDbPlain" startAt="7"/>
            </a:pPr>
            <a:r>
              <a:rPr kumimoji="1" lang="ja-JP" altLang="en-US" dirty="0"/>
              <a:t>追加されたアプリをクリックし、「ユーザーアクセス」をクリックします。</a:t>
            </a:r>
          </a:p>
        </p:txBody>
      </p:sp>
      <p:pic>
        <p:nvPicPr>
          <p:cNvPr id="4" name="図 3">
            <a:extLst>
              <a:ext uri="{FF2B5EF4-FFF2-40B4-BE49-F238E27FC236}">
                <a16:creationId xmlns:a16="http://schemas.microsoft.com/office/drawing/2014/main" id="{731AA805-3299-4C19-A741-CC279969B6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6219" y="1124744"/>
            <a:ext cx="7153561" cy="265421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9DC676DE-0296-4F16-84C5-3B223304669A}"/>
              </a:ext>
            </a:extLst>
          </p:cNvPr>
          <p:cNvSpPr/>
          <p:nvPr/>
        </p:nvSpPr>
        <p:spPr>
          <a:xfrm>
            <a:off x="7773097" y="3472676"/>
            <a:ext cx="708295" cy="30628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6" name="図 5">
            <a:extLst>
              <a:ext uri="{FF2B5EF4-FFF2-40B4-BE49-F238E27FC236}">
                <a16:creationId xmlns:a16="http://schemas.microsoft.com/office/drawing/2014/main" id="{677F4A6C-FAB6-4F62-9258-0E7165187C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0472" y="4139001"/>
            <a:ext cx="5505056" cy="215763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四角形: 角を丸くする 6">
            <a:extLst>
              <a:ext uri="{FF2B5EF4-FFF2-40B4-BE49-F238E27FC236}">
                <a16:creationId xmlns:a16="http://schemas.microsoft.com/office/drawing/2014/main" id="{7C4C1ED0-C570-49F9-A80C-C718849AF311}"/>
              </a:ext>
            </a:extLst>
          </p:cNvPr>
          <p:cNvSpPr/>
          <p:nvPr/>
        </p:nvSpPr>
        <p:spPr>
          <a:xfrm>
            <a:off x="4592960" y="4869161"/>
            <a:ext cx="1440160" cy="21602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60535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p:txBody>
          <a:bodyPr/>
          <a:lstStyle/>
          <a:p>
            <a:pPr marL="228600" indent="-228600">
              <a:buFont typeface="+mj-ea"/>
              <a:buAutoNum type="circleNumDbPlain" startAt="9"/>
            </a:pPr>
            <a:r>
              <a:rPr kumimoji="1" lang="ja-JP" altLang="en-US" dirty="0"/>
              <a:t>サービスのステータスを「オン」にし、「保存」をクリックします。</a:t>
            </a:r>
          </a:p>
        </p:txBody>
      </p:sp>
      <p:pic>
        <p:nvPicPr>
          <p:cNvPr id="4" name="図 3">
            <a:extLst>
              <a:ext uri="{FF2B5EF4-FFF2-40B4-BE49-F238E27FC236}">
                <a16:creationId xmlns:a16="http://schemas.microsoft.com/office/drawing/2014/main" id="{4BB84871-3B1D-435B-851E-7F02494C4E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223" y="1124744"/>
            <a:ext cx="8579553" cy="262960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F27178BC-0A5E-4240-B31D-43E273C92DD8}"/>
              </a:ext>
            </a:extLst>
          </p:cNvPr>
          <p:cNvSpPr/>
          <p:nvPr/>
        </p:nvSpPr>
        <p:spPr>
          <a:xfrm>
            <a:off x="4592960" y="2564235"/>
            <a:ext cx="1368152" cy="21602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C6988FC5-9069-40C0-BAFC-F44662077FE9}"/>
              </a:ext>
            </a:extLst>
          </p:cNvPr>
          <p:cNvSpPr/>
          <p:nvPr/>
        </p:nvSpPr>
        <p:spPr>
          <a:xfrm>
            <a:off x="8697416" y="3364706"/>
            <a:ext cx="432048" cy="279648"/>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1296224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3160942" y="5370301"/>
            <a:ext cx="6111032" cy="938719"/>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ja-JP" altLang="en-US" sz="1100" dirty="0">
                <a:latin typeface="+mn-ea"/>
                <a:ea typeface="+mn-ea"/>
              </a:rPr>
              <a:t>本資料は、社内用マニュアルの作成など、自社ご利用の範囲内に限り、複製・ご編集いただいて構いません。</a:t>
            </a:r>
            <a:endParaRPr lang="en-US"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の内容の一部または全部を無断転載することは禁止されています</a:t>
            </a:r>
            <a:r>
              <a:rPr lang="ja-JP" altLang="en-US" sz="1100" dirty="0">
                <a:latin typeface="+mn-ea"/>
                <a:ea typeface="+mn-ea"/>
              </a:rPr>
              <a:t>。</a:t>
            </a:r>
            <a:endParaRPr lang="ja-JP"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の内容に関しては訂正・改善のため、予告なしに変更することがあります</a:t>
            </a:r>
            <a:r>
              <a:rPr lang="ja-JP" altLang="en-US" sz="1100" dirty="0">
                <a:latin typeface="+mn-ea"/>
                <a:ea typeface="+mn-ea"/>
              </a:rPr>
              <a:t>。</a:t>
            </a:r>
            <a:endParaRPr lang="en-US" altLang="ja-JP" sz="1100" dirty="0">
              <a:latin typeface="+mn-ea"/>
              <a:ea typeface="+mn-ea"/>
            </a:endParaRPr>
          </a:p>
          <a:p>
            <a:pPr algn="r"/>
            <a:endParaRPr lang="en-US" altLang="ja-JP" sz="1100" dirty="0">
              <a:latin typeface="+mn-ea"/>
              <a:ea typeface="+mn-ea"/>
            </a:endParaRPr>
          </a:p>
          <a:p>
            <a:pPr algn="r"/>
            <a:r>
              <a:rPr lang="en-US" altLang="ja-JP" sz="1100" dirty="0">
                <a:latin typeface="+mn-ea"/>
                <a:ea typeface="+mn-ea"/>
              </a:rPr>
              <a:t>Last Updated-2023/02/07</a:t>
            </a:r>
          </a:p>
        </p:txBody>
      </p:sp>
    </p:spTree>
    <p:extLst>
      <p:ext uri="{BB962C8B-B14F-4D97-AF65-F5344CB8AC3E}">
        <p14:creationId xmlns:p14="http://schemas.microsoft.com/office/powerpoint/2010/main" val="312906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228600" indent="-228600">
              <a:buFont typeface="+mj-lt"/>
              <a:buAutoNum type="arabicPeriod"/>
            </a:pPr>
            <a:r>
              <a:rPr kumimoji="1" lang="ja-JP" altLang="en-US" sz="1600" dirty="0"/>
              <a:t>ユーザーに「カスタム属性」を登録する</a:t>
            </a:r>
            <a:endParaRPr kumimoji="1" lang="en-US" altLang="ja-JP" sz="1600" dirty="0"/>
          </a:p>
          <a:p>
            <a:pPr marL="342900" indent="-342900">
              <a:buFont typeface="+mj-ea"/>
              <a:buAutoNum type="circleNumDbPlain"/>
            </a:pPr>
            <a:r>
              <a:rPr kumimoji="1" lang="en-US" altLang="ja-JP" dirty="0"/>
              <a:t>Google Workspace</a:t>
            </a:r>
            <a:r>
              <a:rPr kumimoji="1" lang="ja-JP" altLang="en-US" dirty="0"/>
              <a:t>管理コンソール画面から「ユーザー」を選択します。</a:t>
            </a: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r>
              <a:rPr lang="ja-JP" altLang="en-US" dirty="0"/>
              <a:t>「その他」→「カスタム属性を管理します」を選択します。</a:t>
            </a:r>
            <a:endParaRPr lang="en-US" altLang="ja-JP" dirty="0"/>
          </a:p>
        </p:txBody>
      </p:sp>
      <p:pic>
        <p:nvPicPr>
          <p:cNvPr id="4" name="図 3">
            <a:extLst>
              <a:ext uri="{FF2B5EF4-FFF2-40B4-BE49-F238E27FC236}">
                <a16:creationId xmlns:a16="http://schemas.microsoft.com/office/drawing/2014/main" id="{86B51EC2-7FD3-405A-A114-D0AF64C7F2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4768" y="1340768"/>
            <a:ext cx="4176464" cy="248446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2ED69751-2592-4E1A-902C-0AD63168C74B}"/>
              </a:ext>
            </a:extLst>
          </p:cNvPr>
          <p:cNvSpPr/>
          <p:nvPr/>
        </p:nvSpPr>
        <p:spPr>
          <a:xfrm>
            <a:off x="2886294" y="1700808"/>
            <a:ext cx="584822" cy="25993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dirty="0"/>
          </a:p>
        </p:txBody>
      </p:sp>
      <p:pic>
        <p:nvPicPr>
          <p:cNvPr id="6" name="図 5">
            <a:extLst>
              <a:ext uri="{FF2B5EF4-FFF2-40B4-BE49-F238E27FC236}">
                <a16:creationId xmlns:a16="http://schemas.microsoft.com/office/drawing/2014/main" id="{8D1C872D-6013-4C38-BA1A-9A2286E87B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3521" y="4185269"/>
            <a:ext cx="8018957" cy="210766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四角形: 角を丸くする 6">
            <a:extLst>
              <a:ext uri="{FF2B5EF4-FFF2-40B4-BE49-F238E27FC236}">
                <a16:creationId xmlns:a16="http://schemas.microsoft.com/office/drawing/2014/main" id="{E45078DD-1270-4B64-A008-ADFA273DA1B2}"/>
              </a:ext>
            </a:extLst>
          </p:cNvPr>
          <p:cNvSpPr/>
          <p:nvPr/>
        </p:nvSpPr>
        <p:spPr>
          <a:xfrm>
            <a:off x="6560144" y="4833306"/>
            <a:ext cx="1429485" cy="59900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2740965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p:txBody>
          <a:bodyPr/>
          <a:lstStyle/>
          <a:p>
            <a:pPr marL="228600" indent="-228600">
              <a:buFont typeface="+mj-ea"/>
              <a:buAutoNum type="circleNumDbPlain" startAt="3"/>
            </a:pPr>
            <a:r>
              <a:rPr kumimoji="1" lang="ja-JP" altLang="en-US" dirty="0"/>
              <a:t>「カスタム属性を追加」をクリックします。</a:t>
            </a: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r>
              <a:rPr kumimoji="1" lang="ja-JP" altLang="en-US" dirty="0"/>
              <a:t>カスタムフィールド情報を入力し、「追加」ボタンをクリックします。</a:t>
            </a:r>
            <a:endParaRPr kumimoji="1" lang="en-US" altLang="ja-JP" dirty="0"/>
          </a:p>
          <a:p>
            <a:pPr marL="0" indent="0">
              <a:buNone/>
            </a:pPr>
            <a:r>
              <a:rPr kumimoji="1" lang="ja-JP" altLang="en-US" sz="700" dirty="0"/>
              <a:t>         カテゴリ	→	任意の名前（例：</a:t>
            </a:r>
            <a:r>
              <a:rPr kumimoji="1" lang="en-US" altLang="ja-JP" sz="700" dirty="0" err="1"/>
              <a:t>saireco</a:t>
            </a:r>
            <a:r>
              <a:rPr kumimoji="1" lang="ja-JP" altLang="en-US" sz="700" dirty="0"/>
              <a:t>）</a:t>
            </a:r>
          </a:p>
          <a:p>
            <a:pPr marL="0" indent="0">
              <a:buNone/>
            </a:pPr>
            <a:r>
              <a:rPr kumimoji="1" lang="ja-JP" altLang="en-US" sz="700" dirty="0"/>
              <a:t>         説明	→	（空欄）</a:t>
            </a:r>
          </a:p>
          <a:p>
            <a:pPr marL="0" indent="0">
              <a:buNone/>
            </a:pPr>
            <a:r>
              <a:rPr kumimoji="1" lang="ja-JP" altLang="en-US" sz="700" dirty="0"/>
              <a:t>         名前	→	任意の名前（例：</a:t>
            </a:r>
            <a:r>
              <a:rPr kumimoji="1" lang="en-US" altLang="ja-JP" sz="700" dirty="0" err="1"/>
              <a:t>saireco_user_login</a:t>
            </a:r>
            <a:r>
              <a:rPr kumimoji="1" lang="ja-JP" altLang="en-US" sz="700" dirty="0"/>
              <a:t>）</a:t>
            </a:r>
          </a:p>
          <a:p>
            <a:pPr marL="0" indent="0">
              <a:buNone/>
            </a:pPr>
            <a:r>
              <a:rPr kumimoji="1" lang="ja-JP" altLang="en-US" sz="700" dirty="0"/>
              <a:t>         情報の種類       →	テキスト</a:t>
            </a:r>
          </a:p>
          <a:p>
            <a:pPr marL="0" indent="0">
              <a:buNone/>
            </a:pPr>
            <a:r>
              <a:rPr kumimoji="1" lang="ja-JP" altLang="en-US" sz="700" dirty="0"/>
              <a:t>         公開設定	→	ユーザーと管理者が閲覧可能</a:t>
            </a:r>
          </a:p>
          <a:p>
            <a:pPr marL="0" indent="0">
              <a:buNone/>
            </a:pPr>
            <a:r>
              <a:rPr kumimoji="1" lang="ja-JP" altLang="en-US" sz="700" dirty="0"/>
              <a:t>         値の数	→	単一の値</a:t>
            </a:r>
          </a:p>
          <a:p>
            <a:pPr marL="228600" indent="-228600">
              <a:buFont typeface="+mj-ea"/>
              <a:buAutoNum type="circleNumDbPlain" startAt="3"/>
            </a:pPr>
            <a:endParaRPr kumimoji="1" lang="en-US" altLang="ja-JP" sz="700" dirty="0"/>
          </a:p>
          <a:p>
            <a:pPr marL="228600" indent="-228600">
              <a:buFont typeface="+mj-ea"/>
              <a:buAutoNum type="circleNumDbPlain" startAt="3"/>
            </a:pPr>
            <a:endParaRPr lang="en-US" altLang="ja-JP" sz="700" dirty="0"/>
          </a:p>
          <a:p>
            <a:pPr marL="228600" indent="-228600">
              <a:buFont typeface="+mj-ea"/>
              <a:buAutoNum type="circleNumDbPlain" startAt="3"/>
            </a:pPr>
            <a:endParaRPr kumimoji="1" lang="en-US" altLang="ja-JP" sz="700" dirty="0"/>
          </a:p>
          <a:p>
            <a:pPr marL="228600" indent="-228600">
              <a:buFont typeface="+mj-ea"/>
              <a:buAutoNum type="circleNumDbPlain" startAt="3"/>
            </a:pPr>
            <a:endParaRPr lang="en-US" altLang="ja-JP" sz="700" dirty="0"/>
          </a:p>
          <a:p>
            <a:pPr marL="228600" indent="-228600">
              <a:buFont typeface="+mj-ea"/>
              <a:buAutoNum type="circleNumDbPlain" startAt="3"/>
            </a:pPr>
            <a:endParaRPr kumimoji="1" lang="en-US" altLang="ja-JP" sz="700" dirty="0"/>
          </a:p>
          <a:p>
            <a:pPr marL="228600" indent="-228600">
              <a:buFont typeface="+mj-ea"/>
              <a:buAutoNum type="circleNumDbPlain" startAt="3"/>
            </a:pPr>
            <a:endParaRPr lang="en-US" altLang="ja-JP" sz="700"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ja-JP" altLang="en-US" dirty="0"/>
          </a:p>
        </p:txBody>
      </p:sp>
      <p:pic>
        <p:nvPicPr>
          <p:cNvPr id="4" name="図 3">
            <a:extLst>
              <a:ext uri="{FF2B5EF4-FFF2-40B4-BE49-F238E27FC236}">
                <a16:creationId xmlns:a16="http://schemas.microsoft.com/office/drawing/2014/main" id="{1203374B-CCF5-4BBE-86B1-0C0EA104A2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497" y="1052736"/>
            <a:ext cx="9073008" cy="131222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19D5934B-3E2D-458C-9CEF-4889ECA97907}"/>
              </a:ext>
            </a:extLst>
          </p:cNvPr>
          <p:cNvSpPr/>
          <p:nvPr/>
        </p:nvSpPr>
        <p:spPr>
          <a:xfrm>
            <a:off x="8447080" y="1772816"/>
            <a:ext cx="1042423" cy="24305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9" name="図 8">
            <a:extLst>
              <a:ext uri="{FF2B5EF4-FFF2-40B4-BE49-F238E27FC236}">
                <a16:creationId xmlns:a16="http://schemas.microsoft.com/office/drawing/2014/main" id="{1A072B56-C8F5-4972-AFE0-9393A86657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637" y="3573016"/>
            <a:ext cx="7024726" cy="277115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 name="四角形: 角を丸くする 5">
            <a:extLst>
              <a:ext uri="{FF2B5EF4-FFF2-40B4-BE49-F238E27FC236}">
                <a16:creationId xmlns:a16="http://schemas.microsoft.com/office/drawing/2014/main" id="{ECBA7698-EF87-479F-868C-390DE8C2C0D3}"/>
              </a:ext>
            </a:extLst>
          </p:cNvPr>
          <p:cNvSpPr/>
          <p:nvPr/>
        </p:nvSpPr>
        <p:spPr>
          <a:xfrm>
            <a:off x="3279636" y="4379441"/>
            <a:ext cx="969313" cy="44326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 name="四角形: 角を丸くする 6">
            <a:extLst>
              <a:ext uri="{FF2B5EF4-FFF2-40B4-BE49-F238E27FC236}">
                <a16:creationId xmlns:a16="http://schemas.microsoft.com/office/drawing/2014/main" id="{23D97F35-5BE6-4C9C-88D6-831E9E69297F}"/>
              </a:ext>
            </a:extLst>
          </p:cNvPr>
          <p:cNvSpPr/>
          <p:nvPr/>
        </p:nvSpPr>
        <p:spPr>
          <a:xfrm>
            <a:off x="3279636" y="5017335"/>
            <a:ext cx="969313" cy="44326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 name="四角形: 角を丸くする 7">
            <a:extLst>
              <a:ext uri="{FF2B5EF4-FFF2-40B4-BE49-F238E27FC236}">
                <a16:creationId xmlns:a16="http://schemas.microsoft.com/office/drawing/2014/main" id="{322801B8-23CA-4FE5-8A90-EB0A06B8B42B}"/>
              </a:ext>
            </a:extLst>
          </p:cNvPr>
          <p:cNvSpPr/>
          <p:nvPr/>
        </p:nvSpPr>
        <p:spPr>
          <a:xfrm>
            <a:off x="5185053" y="5190690"/>
            <a:ext cx="3096344" cy="341917"/>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155201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a:xfrm>
            <a:off x="273050" y="715000"/>
            <a:ext cx="9359900" cy="5638800"/>
          </a:xfrm>
        </p:spPr>
        <p:txBody>
          <a:bodyPr/>
          <a:lstStyle/>
          <a:p>
            <a:pPr marL="228600" indent="-228600">
              <a:buFont typeface="+mj-ea"/>
              <a:buAutoNum type="circleNumDbPlain" startAt="5"/>
            </a:pPr>
            <a:r>
              <a:rPr kumimoji="1" lang="ja-JP" altLang="en-US" dirty="0"/>
              <a:t>ユーザー選択画面（②参照）で、カスタム属性を設定するユーザーをクリックします。</a:t>
            </a:r>
            <a:endParaRPr kumimoji="1" lang="en-US" altLang="ja-JP" dirty="0"/>
          </a:p>
          <a:p>
            <a:pPr marL="228600" indent="-228600">
              <a:buFont typeface="+mj-ea"/>
              <a:buAutoNum type="circleNumDbPlain" startAt="5"/>
            </a:pPr>
            <a:r>
              <a:rPr kumimoji="1" lang="ja-JP" altLang="en-US" dirty="0"/>
              <a:t>「ユーザー情報」をクリックします。</a:t>
            </a: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r>
              <a:rPr kumimoji="1" lang="ja-JP" altLang="en-US" dirty="0"/>
              <a:t>画面下部に、</a:t>
            </a:r>
            <a:r>
              <a:rPr lang="ja-JP" altLang="en-US" dirty="0"/>
              <a:t>④</a:t>
            </a:r>
            <a:r>
              <a:rPr kumimoji="1" lang="ja-JP" altLang="en-US" dirty="0"/>
              <a:t>で設定したカスタム属性が表示されますので、サイレコのログイン情報と関連付ける値（ログイン</a:t>
            </a:r>
            <a:r>
              <a:rPr kumimoji="1" lang="en-US" altLang="ja-JP" dirty="0"/>
              <a:t>ID</a:t>
            </a:r>
            <a:r>
              <a:rPr kumimoji="1" lang="ja-JP" altLang="en-US" dirty="0"/>
              <a:t>）を入力し、「保存」をクリックします。</a:t>
            </a:r>
          </a:p>
        </p:txBody>
      </p:sp>
      <p:pic>
        <p:nvPicPr>
          <p:cNvPr id="4" name="図 3">
            <a:extLst>
              <a:ext uri="{FF2B5EF4-FFF2-40B4-BE49-F238E27FC236}">
                <a16:creationId xmlns:a16="http://schemas.microsoft.com/office/drawing/2014/main" id="{C7E33F68-5268-4298-BBBF-F9F7267CC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6756" y="1226441"/>
            <a:ext cx="4392488" cy="203339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D7770E8B-8AED-42D8-BBED-E6D7805A8526}"/>
              </a:ext>
            </a:extLst>
          </p:cNvPr>
          <p:cNvSpPr/>
          <p:nvPr/>
        </p:nvSpPr>
        <p:spPr>
          <a:xfrm>
            <a:off x="4772980" y="1802505"/>
            <a:ext cx="792088" cy="29617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6" name="図 5">
            <a:extLst>
              <a:ext uri="{FF2B5EF4-FFF2-40B4-BE49-F238E27FC236}">
                <a16:creationId xmlns:a16="http://schemas.microsoft.com/office/drawing/2014/main" id="{2F118BD2-7C21-45F2-8D5D-3A4716B8DE3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2660" y="3666827"/>
            <a:ext cx="6120680" cy="268697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四角形: 角を丸くする 6">
            <a:extLst>
              <a:ext uri="{FF2B5EF4-FFF2-40B4-BE49-F238E27FC236}">
                <a16:creationId xmlns:a16="http://schemas.microsoft.com/office/drawing/2014/main" id="{84CCF27A-99E5-4F16-B065-F712EBD05B5A}"/>
              </a:ext>
            </a:extLst>
          </p:cNvPr>
          <p:cNvSpPr/>
          <p:nvPr/>
        </p:nvSpPr>
        <p:spPr>
          <a:xfrm>
            <a:off x="4587692" y="5657683"/>
            <a:ext cx="730616" cy="28912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 name="四角形: 角を丸くする 7">
            <a:extLst>
              <a:ext uri="{FF2B5EF4-FFF2-40B4-BE49-F238E27FC236}">
                <a16:creationId xmlns:a16="http://schemas.microsoft.com/office/drawing/2014/main" id="{32E57301-6D13-4111-988F-5B69DD53D12E}"/>
              </a:ext>
            </a:extLst>
          </p:cNvPr>
          <p:cNvSpPr/>
          <p:nvPr/>
        </p:nvSpPr>
        <p:spPr>
          <a:xfrm>
            <a:off x="7581292" y="6096168"/>
            <a:ext cx="360040" cy="213151"/>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1899615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a:xfrm>
            <a:off x="273050" y="764704"/>
            <a:ext cx="9359900" cy="5638800"/>
          </a:xfrm>
        </p:spPr>
        <p:txBody>
          <a:bodyPr/>
          <a:lstStyle/>
          <a:p>
            <a:pPr marL="228600" indent="-228600">
              <a:buFont typeface="+mj-lt"/>
              <a:buAutoNum type="circleNumDbPlain" startAt="2"/>
            </a:pPr>
            <a:r>
              <a:rPr kumimoji="1" lang="en-US" altLang="ja-JP" sz="1600" dirty="0"/>
              <a:t>SAML</a:t>
            </a:r>
            <a:r>
              <a:rPr kumimoji="1" lang="ja-JP" altLang="en-US" sz="1600" dirty="0"/>
              <a:t>アプリの諸設定を行う</a:t>
            </a:r>
            <a:endParaRPr kumimoji="1" lang="en-US" altLang="ja-JP" sz="1600" dirty="0"/>
          </a:p>
          <a:p>
            <a:pPr marL="342900" indent="-342900">
              <a:buFont typeface="+mj-ea"/>
              <a:buAutoNum type="circleNumDbPlain"/>
            </a:pPr>
            <a:r>
              <a:rPr kumimoji="1" lang="en-US" altLang="ja-JP" dirty="0"/>
              <a:t>Google Workspace</a:t>
            </a:r>
            <a:r>
              <a:rPr kumimoji="1" lang="ja-JP" altLang="en-US" dirty="0"/>
              <a:t>管理コンソール画面から「アプリ」を選択します。</a:t>
            </a:r>
          </a:p>
        </p:txBody>
      </p:sp>
      <p:pic>
        <p:nvPicPr>
          <p:cNvPr id="4" name="図 3">
            <a:extLst>
              <a:ext uri="{FF2B5EF4-FFF2-40B4-BE49-F238E27FC236}">
                <a16:creationId xmlns:a16="http://schemas.microsoft.com/office/drawing/2014/main" id="{7181E8A4-E472-46CF-B91D-475D247D9B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9723" y="1494716"/>
            <a:ext cx="7246554" cy="431077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6373F6D9-D7DD-472D-ABCF-684E8306C28A}"/>
              </a:ext>
            </a:extLst>
          </p:cNvPr>
          <p:cNvSpPr/>
          <p:nvPr/>
        </p:nvSpPr>
        <p:spPr>
          <a:xfrm>
            <a:off x="3705987" y="3933056"/>
            <a:ext cx="2232248" cy="50405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400483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a:xfrm>
            <a:off x="273050" y="764704"/>
            <a:ext cx="9359900" cy="5638800"/>
          </a:xfrm>
        </p:spPr>
        <p:txBody>
          <a:bodyPr/>
          <a:lstStyle/>
          <a:p>
            <a:pPr marL="228600" indent="-228600">
              <a:buFont typeface="+mj-ea"/>
              <a:buAutoNum type="circleNumDbPlain" startAt="2"/>
            </a:pPr>
            <a:r>
              <a:rPr kumimoji="1" lang="ja-JP" altLang="en-US" dirty="0"/>
              <a:t>「</a:t>
            </a:r>
            <a:r>
              <a:rPr kumimoji="1" lang="en-US" altLang="ja-JP" dirty="0"/>
              <a:t>SAML</a:t>
            </a:r>
            <a:r>
              <a:rPr kumimoji="1" lang="ja-JP" altLang="en-US" dirty="0"/>
              <a:t>アプリ」を選択します。</a:t>
            </a:r>
            <a:endParaRPr kumimoji="1" lang="en-US" altLang="ja-JP" dirty="0"/>
          </a:p>
          <a:p>
            <a:pPr marL="228600" indent="-228600">
              <a:buFont typeface="+mj-ea"/>
              <a:buAutoNum type="circleNumDbPlain" startAt="2"/>
            </a:pPr>
            <a:endParaRPr lang="en-US" altLang="ja-JP" dirty="0"/>
          </a:p>
          <a:p>
            <a:pPr marL="228600" indent="-228600">
              <a:buFont typeface="+mj-ea"/>
              <a:buAutoNum type="circleNumDbPlain" startAt="2"/>
            </a:pPr>
            <a:endParaRPr kumimoji="1" lang="en-US" altLang="ja-JP" dirty="0"/>
          </a:p>
          <a:p>
            <a:pPr marL="228600" indent="-228600">
              <a:buFont typeface="+mj-ea"/>
              <a:buAutoNum type="circleNumDbPlain" startAt="2"/>
            </a:pPr>
            <a:endParaRPr lang="en-US" altLang="ja-JP" dirty="0"/>
          </a:p>
          <a:p>
            <a:pPr marL="228600" indent="-228600">
              <a:buFont typeface="+mj-ea"/>
              <a:buAutoNum type="circleNumDbPlain" startAt="2"/>
            </a:pPr>
            <a:endParaRPr kumimoji="1" lang="en-US" altLang="ja-JP" dirty="0"/>
          </a:p>
          <a:p>
            <a:pPr marL="228600" indent="-228600">
              <a:buFont typeface="+mj-ea"/>
              <a:buAutoNum type="circleNumDbPlain" startAt="2"/>
            </a:pPr>
            <a:endParaRPr lang="en-US" altLang="ja-JP" dirty="0"/>
          </a:p>
          <a:p>
            <a:pPr marL="228600" indent="-228600">
              <a:buFont typeface="+mj-ea"/>
              <a:buAutoNum type="circleNumDbPlain" startAt="2"/>
            </a:pPr>
            <a:endParaRPr kumimoji="1" lang="en-US" altLang="ja-JP" dirty="0"/>
          </a:p>
          <a:p>
            <a:pPr marL="228600" indent="-228600">
              <a:buFont typeface="+mj-ea"/>
              <a:buAutoNum type="circleNumDbPlain" startAt="2"/>
            </a:pPr>
            <a:endParaRPr lang="en-US" altLang="ja-JP" dirty="0"/>
          </a:p>
          <a:p>
            <a:pPr marL="228600" indent="-228600">
              <a:buFont typeface="+mj-ea"/>
              <a:buAutoNum type="circleNumDbPlain" startAt="2"/>
            </a:pPr>
            <a:endParaRPr kumimoji="1" lang="en-US" altLang="ja-JP" dirty="0"/>
          </a:p>
          <a:p>
            <a:pPr marL="228600" indent="-228600">
              <a:buFont typeface="+mj-ea"/>
              <a:buAutoNum type="circleNumDbPlain" startAt="2"/>
            </a:pPr>
            <a:endParaRPr lang="en-US" altLang="ja-JP" dirty="0"/>
          </a:p>
          <a:p>
            <a:pPr marL="228600" indent="-228600">
              <a:buFont typeface="+mj-ea"/>
              <a:buAutoNum type="circleNumDbPlain" startAt="2"/>
            </a:pPr>
            <a:endParaRPr kumimoji="1" lang="en-US" altLang="ja-JP" dirty="0"/>
          </a:p>
          <a:p>
            <a:pPr marL="228600" indent="-228600">
              <a:buFont typeface="+mj-ea"/>
              <a:buAutoNum type="circleNumDbPlain" startAt="2"/>
            </a:pPr>
            <a:endParaRPr lang="en-US" altLang="ja-JP" dirty="0"/>
          </a:p>
          <a:p>
            <a:pPr marL="228600" indent="-228600">
              <a:buFont typeface="+mj-ea"/>
              <a:buAutoNum type="circleNumDbPlain" startAt="2"/>
            </a:pPr>
            <a:endParaRPr kumimoji="1" lang="en-US" altLang="ja-JP" dirty="0"/>
          </a:p>
          <a:p>
            <a:pPr marL="228600" indent="-228600">
              <a:buFont typeface="+mj-ea"/>
              <a:buAutoNum type="circleNumDbPlain" startAt="2"/>
            </a:pPr>
            <a:endParaRPr lang="en-US" altLang="ja-JP" dirty="0"/>
          </a:p>
          <a:p>
            <a:pPr marL="228600" indent="-228600">
              <a:buFont typeface="+mj-ea"/>
              <a:buAutoNum type="circleNumDbPlain" startAt="2"/>
            </a:pPr>
            <a:endParaRPr kumimoji="1" lang="en-US" altLang="ja-JP" dirty="0"/>
          </a:p>
          <a:p>
            <a:pPr marL="228600" indent="-228600">
              <a:buFont typeface="+mj-ea"/>
              <a:buAutoNum type="circleNumDbPlain" startAt="2"/>
            </a:pPr>
            <a:r>
              <a:rPr kumimoji="1" lang="ja-JP" altLang="en-US" dirty="0"/>
              <a:t>「アプリの追加」→「カスタム</a:t>
            </a:r>
            <a:r>
              <a:rPr kumimoji="1" lang="en-US" altLang="ja-JP" dirty="0"/>
              <a:t>SAML</a:t>
            </a:r>
            <a:r>
              <a:rPr kumimoji="1" lang="ja-JP" altLang="en-US" dirty="0"/>
              <a:t>アプリの追加」を選択します。</a:t>
            </a:r>
          </a:p>
        </p:txBody>
      </p:sp>
      <p:pic>
        <p:nvPicPr>
          <p:cNvPr id="4" name="図 3">
            <a:extLst>
              <a:ext uri="{FF2B5EF4-FFF2-40B4-BE49-F238E27FC236}">
                <a16:creationId xmlns:a16="http://schemas.microsoft.com/office/drawing/2014/main" id="{F660C457-D611-4995-9715-2E355743C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5021" y="1052736"/>
            <a:ext cx="7515958" cy="291270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5D2EE781-2E08-402E-ACA2-A8A6D1A13689}"/>
              </a:ext>
            </a:extLst>
          </p:cNvPr>
          <p:cNvSpPr/>
          <p:nvPr/>
        </p:nvSpPr>
        <p:spPr>
          <a:xfrm>
            <a:off x="1496616" y="2780929"/>
            <a:ext cx="1656184" cy="36004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6" name="図 5">
            <a:extLst>
              <a:ext uri="{FF2B5EF4-FFF2-40B4-BE49-F238E27FC236}">
                <a16:creationId xmlns:a16="http://schemas.microsoft.com/office/drawing/2014/main" id="{61AA1590-9EA8-4B10-9C6D-50DD3DD601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1724" y="4411081"/>
            <a:ext cx="5542552" cy="199242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四角形: 角を丸くする 6">
            <a:extLst>
              <a:ext uri="{FF2B5EF4-FFF2-40B4-BE49-F238E27FC236}">
                <a16:creationId xmlns:a16="http://schemas.microsoft.com/office/drawing/2014/main" id="{B4257189-1D10-45A5-B9A0-22997DB3D0D6}"/>
              </a:ext>
            </a:extLst>
          </p:cNvPr>
          <p:cNvSpPr/>
          <p:nvPr/>
        </p:nvSpPr>
        <p:spPr>
          <a:xfrm>
            <a:off x="3149280" y="4990505"/>
            <a:ext cx="1443680" cy="95877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1441900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p:txBody>
          <a:bodyPr/>
          <a:lstStyle/>
          <a:p>
            <a:pPr marL="228600" indent="-228600">
              <a:buFont typeface="+mj-ea"/>
              <a:buAutoNum type="circleNumDbPlain" startAt="4"/>
            </a:pPr>
            <a:r>
              <a:rPr kumimoji="1" lang="ja-JP" altLang="en-US" dirty="0"/>
              <a:t>「アプリ名」に任意の名前を入力し、「続行」ボタンをクリックします。</a:t>
            </a:r>
          </a:p>
        </p:txBody>
      </p:sp>
      <p:pic>
        <p:nvPicPr>
          <p:cNvPr id="4" name="図 3">
            <a:extLst>
              <a:ext uri="{FF2B5EF4-FFF2-40B4-BE49-F238E27FC236}">
                <a16:creationId xmlns:a16="http://schemas.microsoft.com/office/drawing/2014/main" id="{79CBE4BF-D1C2-423B-9114-7CB6F719C7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603" y="1268760"/>
            <a:ext cx="6642793" cy="36004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16B7B26F-1939-4B84-B528-8667D0AF988C}"/>
              </a:ext>
            </a:extLst>
          </p:cNvPr>
          <p:cNvSpPr/>
          <p:nvPr/>
        </p:nvSpPr>
        <p:spPr>
          <a:xfrm>
            <a:off x="3008784" y="2564904"/>
            <a:ext cx="938452" cy="33377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6EFEA453-775F-4787-96E0-FB13A491C8F2}"/>
              </a:ext>
            </a:extLst>
          </p:cNvPr>
          <p:cNvSpPr/>
          <p:nvPr/>
        </p:nvSpPr>
        <p:spPr>
          <a:xfrm>
            <a:off x="7545288" y="4523199"/>
            <a:ext cx="675924" cy="27395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3919596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a:xfrm>
            <a:off x="273051" y="318404"/>
            <a:ext cx="4977272" cy="291195"/>
          </a:xfrm>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a:xfrm>
            <a:off x="273050" y="764704"/>
            <a:ext cx="9359900" cy="5688632"/>
          </a:xfrm>
        </p:spPr>
        <p:txBody>
          <a:bodyPr/>
          <a:lstStyle/>
          <a:p>
            <a:pPr marL="228600" indent="-228600">
              <a:buFont typeface="+mj-ea"/>
              <a:buAutoNum type="circleNumDbPlain" startAt="5"/>
            </a:pPr>
            <a:r>
              <a:rPr kumimoji="1" lang="ja-JP" altLang="en-US" dirty="0"/>
              <a:t>サイレコの「</a:t>
            </a:r>
            <a:r>
              <a:rPr kumimoji="1" lang="en-US" altLang="ja-JP" dirty="0"/>
              <a:t>SSO(SAML2.0)</a:t>
            </a:r>
            <a:r>
              <a:rPr kumimoji="1" lang="ja-JP" altLang="en-US" dirty="0"/>
              <a:t>設定」画面の「</a:t>
            </a:r>
            <a:r>
              <a:rPr kumimoji="1" lang="en-US" altLang="ja-JP" dirty="0"/>
              <a:t>SSO</a:t>
            </a:r>
            <a:r>
              <a:rPr kumimoji="1" lang="ja-JP" altLang="en-US" dirty="0"/>
              <a:t>連携に必要な情報の登録」各項目に、下記の値をコピー＆ペーストします。</a:t>
            </a:r>
            <a:br>
              <a:rPr kumimoji="1" lang="en-US" altLang="ja-JP" dirty="0"/>
            </a:br>
            <a:r>
              <a:rPr kumimoji="1" lang="ja-JP" altLang="en-US" sz="1050" dirty="0"/>
              <a:t>「</a:t>
            </a:r>
            <a:r>
              <a:rPr kumimoji="1" lang="en-US" altLang="ja-JP" sz="1050" dirty="0"/>
              <a:t>SSO</a:t>
            </a:r>
            <a:r>
              <a:rPr kumimoji="1" lang="ja-JP" altLang="en-US" sz="1050" dirty="0"/>
              <a:t>の</a:t>
            </a:r>
            <a:r>
              <a:rPr kumimoji="1" lang="en-US" altLang="ja-JP" sz="1050" dirty="0"/>
              <a:t>URL</a:t>
            </a:r>
            <a:r>
              <a:rPr kumimoji="1" lang="ja-JP" altLang="en-US" sz="1050" dirty="0"/>
              <a:t>」		→	［サイレコ］ログイン</a:t>
            </a:r>
            <a:r>
              <a:rPr kumimoji="1" lang="en-US" altLang="ja-JP" sz="1050" dirty="0"/>
              <a:t>URL</a:t>
            </a:r>
            <a:r>
              <a:rPr kumimoji="1" lang="ja-JP" altLang="en-US" sz="1050" dirty="0"/>
              <a:t>（②）</a:t>
            </a:r>
            <a:br>
              <a:rPr kumimoji="1" lang="en-US" altLang="ja-JP" sz="1050" dirty="0"/>
            </a:br>
            <a:r>
              <a:rPr kumimoji="1" lang="ja-JP" altLang="en-US" sz="1050" dirty="0"/>
              <a:t>「エンティティ</a:t>
            </a:r>
            <a:r>
              <a:rPr kumimoji="1" lang="en-US" altLang="ja-JP" sz="1050" dirty="0"/>
              <a:t>ID</a:t>
            </a:r>
            <a:r>
              <a:rPr kumimoji="1" lang="ja-JP" altLang="en-US" sz="1050" dirty="0"/>
              <a:t>」		→	［サイレコ］エンティティ</a:t>
            </a:r>
            <a:r>
              <a:rPr kumimoji="1" lang="en-US" altLang="ja-JP" sz="1050" dirty="0"/>
              <a:t>ID</a:t>
            </a:r>
            <a:r>
              <a:rPr kumimoji="1" lang="ja-JP" altLang="en-US" sz="1050" dirty="0"/>
              <a:t>（①）</a:t>
            </a:r>
            <a:br>
              <a:rPr kumimoji="1" lang="en-US" altLang="ja-JP" sz="1050" dirty="0"/>
            </a:br>
            <a:r>
              <a:rPr kumimoji="1" lang="ja-JP" altLang="en-US" sz="1050" dirty="0"/>
              <a:t>「証明書」		→	［サイレコ］</a:t>
            </a:r>
            <a:r>
              <a:rPr kumimoji="1" lang="en-US" altLang="ja-JP" sz="1050" dirty="0"/>
              <a:t>X.509 Certificate</a:t>
            </a:r>
            <a:r>
              <a:rPr kumimoji="1" lang="ja-JP" altLang="en-US" sz="1050" dirty="0"/>
              <a:t>（④）</a:t>
            </a:r>
            <a:br>
              <a:rPr kumimoji="1" lang="en-US" altLang="ja-JP" sz="1050" dirty="0"/>
            </a:br>
            <a:r>
              <a:rPr kumimoji="1" lang="ja-JP" altLang="en-US" sz="1050" dirty="0"/>
              <a:t>			</a:t>
            </a:r>
            <a:r>
              <a:rPr kumimoji="1" lang="en-US" altLang="ja-JP" sz="1050" dirty="0">
                <a:solidFill>
                  <a:srgbClr val="FF0000"/>
                </a:solidFill>
              </a:rPr>
              <a:t>※</a:t>
            </a:r>
            <a:r>
              <a:rPr kumimoji="1" lang="ja-JP" altLang="en-US" sz="1050" dirty="0">
                <a:solidFill>
                  <a:srgbClr val="FF0000"/>
                </a:solidFill>
              </a:rPr>
              <a:t>［サイレコ］ログアウト</a:t>
            </a:r>
            <a:r>
              <a:rPr kumimoji="1" lang="en-US" altLang="ja-JP" sz="1050" dirty="0">
                <a:solidFill>
                  <a:srgbClr val="FF0000"/>
                </a:solidFill>
              </a:rPr>
              <a:t>URL</a:t>
            </a:r>
            <a:r>
              <a:rPr kumimoji="1" lang="ja-JP" altLang="en-US" sz="1050" dirty="0">
                <a:solidFill>
                  <a:srgbClr val="FF0000"/>
                </a:solidFill>
              </a:rPr>
              <a:t>　は空欄</a:t>
            </a:r>
          </a:p>
          <a:p>
            <a:pPr marL="228600" indent="-228600">
              <a:buFont typeface="+mj-ea"/>
              <a:buAutoNum type="circleNumDbPlain" startAt="5"/>
            </a:pPr>
            <a:endParaRPr kumimoji="1" lang="ja-JP" altLang="en-US" dirty="0"/>
          </a:p>
        </p:txBody>
      </p:sp>
      <p:pic>
        <p:nvPicPr>
          <p:cNvPr id="5" name="図 4">
            <a:extLst>
              <a:ext uri="{FF2B5EF4-FFF2-40B4-BE49-F238E27FC236}">
                <a16:creationId xmlns:a16="http://schemas.microsoft.com/office/drawing/2014/main" id="{6F1364C5-4A78-4C51-B372-BB0280C5777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4309" y="1772816"/>
            <a:ext cx="5337381" cy="453208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 name="四角形: 角を丸くする 5">
            <a:extLst>
              <a:ext uri="{FF2B5EF4-FFF2-40B4-BE49-F238E27FC236}">
                <a16:creationId xmlns:a16="http://schemas.microsoft.com/office/drawing/2014/main" id="{2452A865-A069-45DF-B779-EB2172259E5C}"/>
              </a:ext>
            </a:extLst>
          </p:cNvPr>
          <p:cNvSpPr/>
          <p:nvPr/>
        </p:nvSpPr>
        <p:spPr>
          <a:xfrm>
            <a:off x="7041232" y="6093296"/>
            <a:ext cx="648072" cy="211608"/>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 name="楕円 6">
            <a:extLst>
              <a:ext uri="{FF2B5EF4-FFF2-40B4-BE49-F238E27FC236}">
                <a16:creationId xmlns:a16="http://schemas.microsoft.com/office/drawing/2014/main" id="{F1A639B4-4FF5-4168-8ABA-4BADCDA78142}"/>
              </a:ext>
            </a:extLst>
          </p:cNvPr>
          <p:cNvSpPr/>
          <p:nvPr/>
        </p:nvSpPr>
        <p:spPr>
          <a:xfrm>
            <a:off x="6177136" y="4021019"/>
            <a:ext cx="393674" cy="276588"/>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 name="楕円 7">
            <a:extLst>
              <a:ext uri="{FF2B5EF4-FFF2-40B4-BE49-F238E27FC236}">
                <a16:creationId xmlns:a16="http://schemas.microsoft.com/office/drawing/2014/main" id="{6D0DCED4-2DB2-4EA9-A7F1-A8F70FB50DEB}"/>
              </a:ext>
            </a:extLst>
          </p:cNvPr>
          <p:cNvSpPr/>
          <p:nvPr/>
        </p:nvSpPr>
        <p:spPr>
          <a:xfrm>
            <a:off x="6177136" y="4410764"/>
            <a:ext cx="393674" cy="276588"/>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 name="楕円 8">
            <a:extLst>
              <a:ext uri="{FF2B5EF4-FFF2-40B4-BE49-F238E27FC236}">
                <a16:creationId xmlns:a16="http://schemas.microsoft.com/office/drawing/2014/main" id="{DBA39F8B-D82E-43ED-8636-7B2646DAD8FF}"/>
              </a:ext>
            </a:extLst>
          </p:cNvPr>
          <p:cNvSpPr/>
          <p:nvPr/>
        </p:nvSpPr>
        <p:spPr>
          <a:xfrm>
            <a:off x="6112005" y="4797152"/>
            <a:ext cx="360406" cy="276588"/>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2248106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6A266D-CDFD-44FE-8002-34A6B49A94CD}"/>
              </a:ext>
            </a:extLst>
          </p:cNvPr>
          <p:cNvSpPr>
            <a:spLocks noGrp="1"/>
          </p:cNvSpPr>
          <p:nvPr>
            <p:ph type="title"/>
          </p:nvPr>
        </p:nvSpPr>
        <p:spPr/>
        <p:txBody>
          <a:bodyPr/>
          <a:lstStyle/>
          <a:p>
            <a:r>
              <a:rPr kumimoji="1" lang="ja-JP" altLang="en-US" dirty="0"/>
              <a:t>（参考）</a:t>
            </a:r>
            <a:r>
              <a:rPr kumimoji="1" lang="en-US" altLang="ja-JP" dirty="0" err="1"/>
              <a:t>GoogleWorkspace</a:t>
            </a:r>
            <a:r>
              <a:rPr kumimoji="1" lang="ja-JP" altLang="en-US" dirty="0"/>
              <a:t>側の画面</a:t>
            </a:r>
          </a:p>
        </p:txBody>
      </p:sp>
      <p:sp>
        <p:nvSpPr>
          <p:cNvPr id="3" name="コンテンツ プレースホルダー 2">
            <a:extLst>
              <a:ext uri="{FF2B5EF4-FFF2-40B4-BE49-F238E27FC236}">
                <a16:creationId xmlns:a16="http://schemas.microsoft.com/office/drawing/2014/main" id="{16F36F6B-657E-439A-AE3A-9B45D6956497}"/>
              </a:ext>
            </a:extLst>
          </p:cNvPr>
          <p:cNvSpPr>
            <a:spLocks noGrp="1"/>
          </p:cNvSpPr>
          <p:nvPr>
            <p:ph idx="1"/>
          </p:nvPr>
        </p:nvSpPr>
        <p:spPr/>
        <p:txBody>
          <a:bodyPr/>
          <a:lstStyle/>
          <a:p>
            <a:pPr marL="228600" indent="-228600">
              <a:buFont typeface="+mj-ea"/>
              <a:buAutoNum type="circleNumDbPlain" startAt="6"/>
            </a:pPr>
            <a:r>
              <a:rPr kumimoji="1" lang="ja-JP" altLang="en-US" dirty="0"/>
              <a:t>サイレコの「</a:t>
            </a:r>
            <a:r>
              <a:rPr kumimoji="1" lang="en-US" altLang="ja-JP" dirty="0"/>
              <a:t>SSO(SAML2.0)</a:t>
            </a:r>
            <a:r>
              <a:rPr kumimoji="1" lang="ja-JP" altLang="en-US" dirty="0"/>
              <a:t>設定」画面の「</a:t>
            </a:r>
            <a:r>
              <a:rPr kumimoji="1" lang="en-US" altLang="ja-JP" dirty="0"/>
              <a:t>IdP</a:t>
            </a:r>
            <a:r>
              <a:rPr kumimoji="1" lang="ja-JP" altLang="en-US" dirty="0"/>
              <a:t>に設定する情報」各項目の値を、下記入力欄にコピー＆ペーストします。</a:t>
            </a:r>
            <a:br>
              <a:rPr kumimoji="1" lang="en-US" altLang="ja-JP" dirty="0"/>
            </a:br>
            <a:r>
              <a:rPr kumimoji="1" lang="ja-JP" altLang="en-US" dirty="0"/>
              <a:t>また、「名前</a:t>
            </a:r>
            <a:r>
              <a:rPr kumimoji="1" lang="en-US" altLang="ja-JP" dirty="0"/>
              <a:t>ID</a:t>
            </a:r>
            <a:r>
              <a:rPr kumimoji="1" lang="ja-JP" altLang="en-US" dirty="0"/>
              <a:t>」に、</a:t>
            </a:r>
            <a:r>
              <a:rPr kumimoji="1" lang="en-US" altLang="ja-JP" dirty="0"/>
              <a:t>1-4</a:t>
            </a:r>
            <a:r>
              <a:rPr kumimoji="1" lang="ja-JP" altLang="en-US" dirty="0"/>
              <a:t>で登録したカスタムフィールドを選択します。</a:t>
            </a:r>
            <a:br>
              <a:rPr kumimoji="1" lang="en-US" altLang="ja-JP" dirty="0"/>
            </a:br>
            <a:r>
              <a:rPr kumimoji="1" lang="ja-JP" altLang="en-US" sz="1050" dirty="0"/>
              <a:t>「</a:t>
            </a:r>
            <a:r>
              <a:rPr kumimoji="1" lang="en-US" altLang="ja-JP" sz="1050" dirty="0"/>
              <a:t>ACS</a:t>
            </a:r>
            <a:r>
              <a:rPr kumimoji="1" lang="ja-JP" altLang="en-US" sz="1050" dirty="0"/>
              <a:t>の</a:t>
            </a:r>
            <a:r>
              <a:rPr kumimoji="1" lang="en-US" altLang="ja-JP" sz="1050" dirty="0"/>
              <a:t>URL</a:t>
            </a:r>
            <a:r>
              <a:rPr kumimoji="1" lang="ja-JP" altLang="en-US" sz="1050" dirty="0"/>
              <a:t>」		→	［サイレコ］サイレコログイン</a:t>
            </a:r>
            <a:r>
              <a:rPr kumimoji="1" lang="en-US" altLang="ja-JP" sz="1050" dirty="0"/>
              <a:t>URL</a:t>
            </a:r>
            <a:r>
              <a:rPr kumimoji="1" lang="ja-JP" altLang="en-US" sz="1050" dirty="0"/>
              <a:t>（</a:t>
            </a:r>
            <a:r>
              <a:rPr kumimoji="1" lang="en-US" altLang="ja-JP" sz="1050" dirty="0"/>
              <a:t>ACS</a:t>
            </a:r>
            <a:r>
              <a:rPr kumimoji="1" lang="ja-JP" altLang="en-US" sz="1050" dirty="0"/>
              <a:t>）（⑥）</a:t>
            </a:r>
            <a:br>
              <a:rPr lang="en-US" altLang="ja-JP" sz="1050" dirty="0"/>
            </a:br>
            <a:r>
              <a:rPr kumimoji="1" lang="ja-JP" altLang="en-US" sz="1050" dirty="0"/>
              <a:t>「エンティティ</a:t>
            </a:r>
            <a:r>
              <a:rPr kumimoji="1" lang="en-US" altLang="ja-JP" sz="1050" dirty="0"/>
              <a:t>ID</a:t>
            </a:r>
            <a:r>
              <a:rPr kumimoji="1" lang="ja-JP" altLang="en-US" sz="1050" dirty="0"/>
              <a:t>」		→	［サイレコ］サイレコエンティティ</a:t>
            </a:r>
            <a:r>
              <a:rPr kumimoji="1" lang="en-US" altLang="ja-JP" sz="1050" dirty="0"/>
              <a:t>ID</a:t>
            </a:r>
            <a:r>
              <a:rPr kumimoji="1" lang="ja-JP" altLang="en-US" sz="1050" dirty="0"/>
              <a:t>（⑤）</a:t>
            </a:r>
            <a:br>
              <a:rPr kumimoji="1" lang="en-US" altLang="ja-JP" sz="1050" dirty="0"/>
            </a:br>
            <a:r>
              <a:rPr kumimoji="1" lang="en-US" altLang="ja-JP" sz="1050" dirty="0">
                <a:solidFill>
                  <a:srgbClr val="FF0000"/>
                </a:solidFill>
              </a:rPr>
              <a:t>※</a:t>
            </a:r>
            <a:r>
              <a:rPr kumimoji="1" lang="ja-JP" altLang="en-US" sz="1050" dirty="0">
                <a:solidFill>
                  <a:srgbClr val="FF0000"/>
                </a:solidFill>
              </a:rPr>
              <a:t>［サイレコ］サイレコログアウト</a:t>
            </a:r>
            <a:r>
              <a:rPr kumimoji="1" lang="en-US" altLang="ja-JP" sz="1050" dirty="0">
                <a:solidFill>
                  <a:srgbClr val="FF0000"/>
                </a:solidFill>
              </a:rPr>
              <a:t>URL</a:t>
            </a:r>
            <a:r>
              <a:rPr kumimoji="1" lang="ja-JP" altLang="en-US" sz="1050" dirty="0">
                <a:solidFill>
                  <a:srgbClr val="FF0000"/>
                </a:solidFill>
              </a:rPr>
              <a:t>　は不使用</a:t>
            </a:r>
          </a:p>
          <a:p>
            <a:pPr marL="228600" indent="-228600">
              <a:buFont typeface="+mj-ea"/>
              <a:buAutoNum type="circleNumDbPlain" startAt="6"/>
            </a:pPr>
            <a:endParaRPr kumimoji="1" lang="ja-JP" altLang="en-US" dirty="0">
              <a:solidFill>
                <a:srgbClr val="FF0000"/>
              </a:solidFill>
            </a:endParaRPr>
          </a:p>
        </p:txBody>
      </p:sp>
      <p:pic>
        <p:nvPicPr>
          <p:cNvPr id="5" name="図 4">
            <a:extLst>
              <a:ext uri="{FF2B5EF4-FFF2-40B4-BE49-F238E27FC236}">
                <a16:creationId xmlns:a16="http://schemas.microsoft.com/office/drawing/2014/main" id="{0C6848AE-077D-41E8-BBB2-6F8FED1EC5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8345" y="1772816"/>
            <a:ext cx="6749309" cy="454787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 name="四角形: 角を丸くする 5">
            <a:extLst>
              <a:ext uri="{FF2B5EF4-FFF2-40B4-BE49-F238E27FC236}">
                <a16:creationId xmlns:a16="http://schemas.microsoft.com/office/drawing/2014/main" id="{29AA93D4-46B3-414C-9EF6-54966135492C}"/>
              </a:ext>
            </a:extLst>
          </p:cNvPr>
          <p:cNvSpPr/>
          <p:nvPr/>
        </p:nvSpPr>
        <p:spPr>
          <a:xfrm>
            <a:off x="3008784" y="3140968"/>
            <a:ext cx="2160240" cy="288032"/>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 name="四角形: 角を丸くする 6">
            <a:extLst>
              <a:ext uri="{FF2B5EF4-FFF2-40B4-BE49-F238E27FC236}">
                <a16:creationId xmlns:a16="http://schemas.microsoft.com/office/drawing/2014/main" id="{DEF7EA74-62E3-4943-897F-FEE8A256CC61}"/>
              </a:ext>
            </a:extLst>
          </p:cNvPr>
          <p:cNvSpPr/>
          <p:nvPr/>
        </p:nvSpPr>
        <p:spPr>
          <a:xfrm>
            <a:off x="3008784" y="3501009"/>
            <a:ext cx="2160240" cy="352222"/>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 name="四角形: 角を丸くする 7">
            <a:extLst>
              <a:ext uri="{FF2B5EF4-FFF2-40B4-BE49-F238E27FC236}">
                <a16:creationId xmlns:a16="http://schemas.microsoft.com/office/drawing/2014/main" id="{705EA920-A510-47A7-8A16-23440A2DB56E}"/>
              </a:ext>
            </a:extLst>
          </p:cNvPr>
          <p:cNvSpPr/>
          <p:nvPr/>
        </p:nvSpPr>
        <p:spPr>
          <a:xfrm>
            <a:off x="3000230" y="5511572"/>
            <a:ext cx="1538263" cy="28164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 name="四角形: 角を丸くする 8">
            <a:extLst>
              <a:ext uri="{FF2B5EF4-FFF2-40B4-BE49-F238E27FC236}">
                <a16:creationId xmlns:a16="http://schemas.microsoft.com/office/drawing/2014/main" id="{FF35DEE8-4BE2-4645-B3EA-B7CFA15BF3A6}"/>
              </a:ext>
            </a:extLst>
          </p:cNvPr>
          <p:cNvSpPr/>
          <p:nvPr/>
        </p:nvSpPr>
        <p:spPr>
          <a:xfrm>
            <a:off x="7601964" y="6021288"/>
            <a:ext cx="692943" cy="296607"/>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2584614446"/>
      </p:ext>
    </p:extLst>
  </p:cSld>
  <p:clrMapOvr>
    <a:masterClrMapping/>
  </p:clrMapOvr>
</p:sld>
</file>

<file path=ppt/theme/theme1.xml><?xml version="1.0" encoding="utf-8"?>
<a:theme xmlns:a="http://schemas.openxmlformats.org/drawingml/2006/main" name="20201005_temp">
  <a:themeElements>
    <a:clrScheme name="20201005_AACltd_temp_20201005">
      <a:dk1>
        <a:srgbClr val="000000"/>
      </a:dk1>
      <a:lt1>
        <a:srgbClr val="FFFFFF"/>
      </a:lt1>
      <a:dk2>
        <a:srgbClr val="DDDDDD"/>
      </a:dk2>
      <a:lt2>
        <a:srgbClr val="141B38"/>
      </a:lt2>
      <a:accent1>
        <a:srgbClr val="FE9900"/>
      </a:accent1>
      <a:accent2>
        <a:srgbClr val="FCC117"/>
      </a:accent2>
      <a:accent3>
        <a:srgbClr val="6FA3E2"/>
      </a:accent3>
      <a:accent4>
        <a:srgbClr val="8CC7B8"/>
      </a:accent4>
      <a:accent5>
        <a:srgbClr val="C09573"/>
      </a:accent5>
      <a:accent6>
        <a:srgbClr val="B77D95"/>
      </a:accent6>
      <a:hlink>
        <a:srgbClr val="EE741F"/>
      </a:hlink>
      <a:folHlink>
        <a:srgbClr val="4E565C"/>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defRPr>
        </a:defPPr>
      </a:lstStyle>
    </a:spDef>
    <a:lnDef>
      <a:spPr bwMode="auto">
        <a:xfrm>
          <a:off x="0" y="0"/>
          <a:ext cx="1" cy="1"/>
        </a:xfrm>
        <a:custGeom>
          <a:avLst/>
          <a:gdLst/>
          <a:ahLst/>
          <a:cxnLst/>
          <a:rect l="0" t="0" r="0" b="0"/>
          <a:pathLst/>
        </a:cu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txDef>
      <a:spPr>
        <a:noFill/>
      </a:spPr>
      <a:bodyPr wrap="non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20130101_AACltd_temp_20121226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20130101_AACltd_temp_20121226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20130101_AACltd_temp_20121226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20130101_AACltd_temp_20121226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20130101_AACltd_temp_20121226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20130101_AACltd_temp_20121226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20130101_AACltd_temp_20121226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20130101_AACltd_temp_20121226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20130101_AACltd_temp_20121226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20130101_AACltd_temp_20121226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20130101_AACltd_temp_20121226 11">
        <a:dk1>
          <a:srgbClr val="000000"/>
        </a:dk1>
        <a:lt1>
          <a:srgbClr val="FFFFFF"/>
        </a:lt1>
        <a:dk2>
          <a:srgbClr val="000000"/>
        </a:dk2>
        <a:lt2>
          <a:srgbClr val="99FF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2">
        <a:dk1>
          <a:srgbClr val="000000"/>
        </a:dk1>
        <a:lt1>
          <a:srgbClr val="FFFFFF"/>
        </a:lt1>
        <a:dk2>
          <a:srgbClr val="000000"/>
        </a:dk2>
        <a:lt2>
          <a:srgbClr val="FFCC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3">
        <a:dk1>
          <a:srgbClr val="000000"/>
        </a:dk1>
        <a:lt1>
          <a:srgbClr val="FFFFFF"/>
        </a:lt1>
        <a:dk2>
          <a:srgbClr val="000000"/>
        </a:dk2>
        <a:lt2>
          <a:srgbClr val="FFCC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4">
        <a:dk1>
          <a:srgbClr val="000000"/>
        </a:dk1>
        <a:lt1>
          <a:srgbClr val="FFFFFF"/>
        </a:lt1>
        <a:dk2>
          <a:srgbClr val="000000"/>
        </a:dk2>
        <a:lt2>
          <a:srgbClr val="CCFF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サイレコ／テンプレート.potx[読み取り専用]" id="{1A0EE7B5-55DD-4575-AEEE-6CBC5150F0A1}" vid="{C95ABF04-ED3E-4AD3-A7E6-1BABD7256D8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サイレコ／テンプレート</Template>
  <TotalTime>46</TotalTime>
  <Words>676</Words>
  <Application>Microsoft Office PowerPoint</Application>
  <PresentationFormat>A4 210 x 297 mm</PresentationFormat>
  <Paragraphs>106</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Meiryo UI</vt:lpstr>
      <vt:lpstr>ＭＳ Ｐゴシック</vt:lpstr>
      <vt:lpstr>Arial</vt:lpstr>
      <vt:lpstr>Wingdings</vt:lpstr>
      <vt:lpstr>20201005_temp</vt:lpstr>
      <vt:lpstr>サイレコ上の画面</vt:lpstr>
      <vt:lpstr>（参考）GoogleWorkspace側の画面</vt:lpstr>
      <vt:lpstr>（参考）GoogleWorkspace側の画面</vt:lpstr>
      <vt:lpstr>（参考）GoogleWorkspace側の画面</vt:lpstr>
      <vt:lpstr>（参考）GoogleWorkspace側の画面</vt:lpstr>
      <vt:lpstr>（参考）GoogleWorkspace側の画面</vt:lpstr>
      <vt:lpstr>（参考）GoogleWorkspace側の画面</vt:lpstr>
      <vt:lpstr>（参考）GoogleWorkspace側の画面</vt:lpstr>
      <vt:lpstr>（参考）GoogleWorkspace側の画面</vt:lpstr>
      <vt:lpstr>（参考）GoogleWorkspace側の画面</vt:lpstr>
      <vt:lpstr>（参考）GoogleWorkspace側の画面</vt:lpstr>
      <vt:lpstr>PowerPoint プレゼンテーション</vt:lpstr>
    </vt:vector>
  </TitlesOfParts>
  <Manager>管理本部</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SSO設定ご参考資料(GoogleWorkspace版)</dc:title>
  <dc:creator>村上 由華</dc:creator>
  <cp:lastModifiedBy>伊藤 匡哉 / Actvie and Company</cp:lastModifiedBy>
  <cp:revision>11</cp:revision>
  <cp:lastPrinted>2018-10-09T00:40:02Z</cp:lastPrinted>
  <dcterms:created xsi:type="dcterms:W3CDTF">2020-12-04T06:11:07Z</dcterms:created>
  <dcterms:modified xsi:type="dcterms:W3CDTF">2023-02-07T04:45:42Z</dcterms:modified>
</cp:coreProperties>
</file>