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2" r:id="rId1"/>
  </p:sldMasterIdLst>
  <p:notesMasterIdLst>
    <p:notesMasterId r:id="rId13"/>
  </p:notesMasterIdLst>
  <p:handoutMasterIdLst>
    <p:handoutMasterId r:id="rId14"/>
  </p:handoutMasterIdLst>
  <p:sldIdLst>
    <p:sldId id="956" r:id="rId2"/>
    <p:sldId id="974" r:id="rId3"/>
    <p:sldId id="980" r:id="rId4"/>
    <p:sldId id="975" r:id="rId5"/>
    <p:sldId id="976" r:id="rId6"/>
    <p:sldId id="978" r:id="rId7"/>
    <p:sldId id="979" r:id="rId8"/>
    <p:sldId id="981" r:id="rId9"/>
    <p:sldId id="982" r:id="rId10"/>
    <p:sldId id="965" r:id="rId11"/>
    <p:sldId id="612" r:id="rId12"/>
  </p:sldIdLst>
  <p:sldSz cx="9906000" cy="6858000" type="A4"/>
  <p:notesSz cx="6797675" cy="9926638"/>
  <p:defaultTextStyle>
    <a:defPPr>
      <a:defRPr lang="ja-JP"/>
    </a:defPPr>
    <a:lvl1pPr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1pPr>
    <a:lvl2pPr marL="4572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2pPr>
    <a:lvl3pPr marL="9144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3pPr>
    <a:lvl4pPr marL="13716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4pPr>
    <a:lvl5pPr marL="18288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4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4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4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400" kern="1200">
        <a:solidFill>
          <a:schemeClr val="tx1"/>
        </a:solidFill>
        <a:latin typeface="ＭＳ Ｐゴシック" charset="-128"/>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guide id="3" pos="172">
          <p15:clr>
            <a:srgbClr val="A4A3A4"/>
          </p15:clr>
        </p15:guide>
        <p15:guide id="4" pos="6068">
          <p15:clr>
            <a:srgbClr val="A4A3A4"/>
          </p15:clr>
        </p15:guide>
        <p15:guide id="5" orient="horz" pos="845" userDrawn="1">
          <p15:clr>
            <a:srgbClr val="A4A3A4"/>
          </p15:clr>
        </p15:guide>
        <p15:guide id="6" orient="horz" pos="2704" userDrawn="1">
          <p15:clr>
            <a:srgbClr val="A4A3A4"/>
          </p15:clr>
        </p15:guide>
        <p15:guide id="7" orient="horz" pos="3339" userDrawn="1">
          <p15:clr>
            <a:srgbClr val="A4A3A4"/>
          </p15:clr>
        </p15:guide>
        <p15:guide id="8" orient="horz" pos="3657" userDrawn="1">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a:srgbClr val="339933"/>
    <a:srgbClr val="FFCC66"/>
    <a:srgbClr val="FF9933"/>
    <a:srgbClr val="FFFF99"/>
    <a:srgbClr val="3333FF"/>
    <a:srgbClr val="FFCC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5673" autoAdjust="0"/>
  </p:normalViewPr>
  <p:slideViewPr>
    <p:cSldViewPr showGuides="1">
      <p:cViewPr varScale="1">
        <p:scale>
          <a:sx n="92" d="100"/>
          <a:sy n="92" d="100"/>
        </p:scale>
        <p:origin x="830" y="82"/>
      </p:cViewPr>
      <p:guideLst>
        <p:guide orient="horz" pos="2160"/>
        <p:guide pos="3120"/>
        <p:guide pos="172"/>
        <p:guide pos="6068"/>
        <p:guide orient="horz" pos="845"/>
        <p:guide orient="horz" pos="2704"/>
        <p:guide orient="horz" pos="3339"/>
        <p:guide orient="horz" pos="3657"/>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55" d="100"/>
          <a:sy n="55" d="100"/>
        </p:scale>
        <p:origin x="-2668" y="-8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7314" name="Rectangle 2"/>
          <p:cNvSpPr>
            <a:spLocks noGrp="1" noChangeArrowheads="1"/>
          </p:cNvSpPr>
          <p:nvPr>
            <p:ph type="hdr" sz="quarter"/>
          </p:nvPr>
        </p:nvSpPr>
        <p:spPr bwMode="auto">
          <a:xfrm>
            <a:off x="0" y="0"/>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t" anchorCtr="0" compatLnSpc="1">
            <a:prstTxWarp prst="textNoShape">
              <a:avLst/>
            </a:prstTxWarp>
          </a:bodyPr>
          <a:lstStyle>
            <a:lvl1pPr>
              <a:defRPr sz="1200">
                <a:latin typeface="Arial" charset="0"/>
              </a:defRPr>
            </a:lvl1pPr>
          </a:lstStyle>
          <a:p>
            <a:endParaRPr lang="en-US" altLang="ja-JP"/>
          </a:p>
        </p:txBody>
      </p:sp>
      <p:sp>
        <p:nvSpPr>
          <p:cNvPr id="397315" name="Rectangle 3"/>
          <p:cNvSpPr>
            <a:spLocks noGrp="1" noChangeArrowheads="1"/>
          </p:cNvSpPr>
          <p:nvPr>
            <p:ph type="dt" sz="quarter" idx="1"/>
          </p:nvPr>
        </p:nvSpPr>
        <p:spPr bwMode="auto">
          <a:xfrm>
            <a:off x="3850955" y="0"/>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t" anchorCtr="0" compatLnSpc="1">
            <a:prstTxWarp prst="textNoShape">
              <a:avLst/>
            </a:prstTxWarp>
          </a:bodyPr>
          <a:lstStyle>
            <a:lvl1pPr algn="r">
              <a:defRPr sz="1200">
                <a:latin typeface="Arial" charset="0"/>
              </a:defRPr>
            </a:lvl1pPr>
          </a:lstStyle>
          <a:p>
            <a:endParaRPr lang="en-US" altLang="ja-JP"/>
          </a:p>
        </p:txBody>
      </p:sp>
      <p:sp>
        <p:nvSpPr>
          <p:cNvPr id="397316" name="Rectangle 4"/>
          <p:cNvSpPr>
            <a:spLocks noGrp="1" noChangeArrowheads="1"/>
          </p:cNvSpPr>
          <p:nvPr>
            <p:ph type="ftr" sz="quarter" idx="2"/>
          </p:nvPr>
        </p:nvSpPr>
        <p:spPr bwMode="auto">
          <a:xfrm>
            <a:off x="0" y="9428954"/>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b" anchorCtr="0" compatLnSpc="1">
            <a:prstTxWarp prst="textNoShape">
              <a:avLst/>
            </a:prstTxWarp>
          </a:bodyPr>
          <a:lstStyle>
            <a:lvl1pPr>
              <a:defRPr sz="1200">
                <a:latin typeface="Arial" charset="0"/>
              </a:defRPr>
            </a:lvl1pPr>
          </a:lstStyle>
          <a:p>
            <a:endParaRPr lang="en-US" altLang="ja-JP"/>
          </a:p>
        </p:txBody>
      </p:sp>
      <p:sp>
        <p:nvSpPr>
          <p:cNvPr id="397317" name="Rectangle 5"/>
          <p:cNvSpPr>
            <a:spLocks noGrp="1" noChangeArrowheads="1"/>
          </p:cNvSpPr>
          <p:nvPr>
            <p:ph type="sldNum" sz="quarter" idx="3"/>
          </p:nvPr>
        </p:nvSpPr>
        <p:spPr bwMode="auto">
          <a:xfrm>
            <a:off x="3850955" y="9428954"/>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b" anchorCtr="0" compatLnSpc="1">
            <a:prstTxWarp prst="textNoShape">
              <a:avLst/>
            </a:prstTxWarp>
          </a:bodyPr>
          <a:lstStyle>
            <a:lvl1pPr algn="r">
              <a:defRPr sz="1200">
                <a:latin typeface="Arial" charset="0"/>
              </a:defRPr>
            </a:lvl1pPr>
          </a:lstStyle>
          <a:p>
            <a:fld id="{60030846-9F4A-42E8-9823-5A8F54F508F7}" type="slidenum">
              <a:rPr lang="en-US" altLang="ja-JP"/>
              <a:pPr/>
              <a:t>‹#›</a:t>
            </a:fld>
            <a:endParaRPr lang="en-US" altLang="ja-JP"/>
          </a:p>
        </p:txBody>
      </p:sp>
    </p:spTree>
    <p:extLst>
      <p:ext uri="{BB962C8B-B14F-4D97-AF65-F5344CB8AC3E}">
        <p14:creationId xmlns:p14="http://schemas.microsoft.com/office/powerpoint/2010/main" val="39503481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hdr" sz="quarter"/>
          </p:nvPr>
        </p:nvSpPr>
        <p:spPr bwMode="auto">
          <a:xfrm>
            <a:off x="0" y="0"/>
            <a:ext cx="2945129" cy="497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t" anchorCtr="0" compatLnSpc="1">
            <a:prstTxWarp prst="textNoShape">
              <a:avLst/>
            </a:prstTxWarp>
          </a:bodyPr>
          <a:lstStyle>
            <a:lvl1pPr defTabSz="921001">
              <a:defRPr sz="1200">
                <a:latin typeface="Arial" charset="0"/>
              </a:defRPr>
            </a:lvl1pPr>
          </a:lstStyle>
          <a:p>
            <a:endParaRPr lang="en-US" altLang="ja-JP"/>
          </a:p>
        </p:txBody>
      </p:sp>
      <p:sp>
        <p:nvSpPr>
          <p:cNvPr id="199683" name="Rectangle 3"/>
          <p:cNvSpPr>
            <a:spLocks noGrp="1" noChangeArrowheads="1"/>
          </p:cNvSpPr>
          <p:nvPr>
            <p:ph type="dt" idx="1"/>
          </p:nvPr>
        </p:nvSpPr>
        <p:spPr bwMode="auto">
          <a:xfrm>
            <a:off x="3850955" y="0"/>
            <a:ext cx="2945129" cy="497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t" anchorCtr="0" compatLnSpc="1">
            <a:prstTxWarp prst="textNoShape">
              <a:avLst/>
            </a:prstTxWarp>
          </a:bodyPr>
          <a:lstStyle>
            <a:lvl1pPr algn="r" defTabSz="921001">
              <a:defRPr sz="1200">
                <a:latin typeface="Arial" charset="0"/>
              </a:defRPr>
            </a:lvl1pPr>
          </a:lstStyle>
          <a:p>
            <a:endParaRPr lang="en-US" altLang="ja-JP"/>
          </a:p>
        </p:txBody>
      </p:sp>
      <p:sp>
        <p:nvSpPr>
          <p:cNvPr id="199684" name="Rectangle 4"/>
          <p:cNvSpPr>
            <a:spLocks noGrp="1" noRot="1" noChangeAspect="1" noChangeArrowheads="1" noTextEdit="1"/>
          </p:cNvSpPr>
          <p:nvPr>
            <p:ph type="sldImg" idx="2"/>
          </p:nvPr>
        </p:nvSpPr>
        <p:spPr bwMode="auto">
          <a:xfrm>
            <a:off x="709613" y="744538"/>
            <a:ext cx="5380037"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9685" name="Rectangle 5"/>
          <p:cNvSpPr>
            <a:spLocks noGrp="1" noChangeArrowheads="1"/>
          </p:cNvSpPr>
          <p:nvPr>
            <p:ph type="body" sz="quarter" idx="3"/>
          </p:nvPr>
        </p:nvSpPr>
        <p:spPr bwMode="auto">
          <a:xfrm>
            <a:off x="679768" y="4716067"/>
            <a:ext cx="5438140" cy="4466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99686" name="Rectangle 6"/>
          <p:cNvSpPr>
            <a:spLocks noGrp="1" noChangeArrowheads="1"/>
          </p:cNvSpPr>
          <p:nvPr>
            <p:ph type="ftr" sz="quarter" idx="4"/>
          </p:nvPr>
        </p:nvSpPr>
        <p:spPr bwMode="auto">
          <a:xfrm>
            <a:off x="0" y="9427365"/>
            <a:ext cx="2945129" cy="497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b" anchorCtr="0" compatLnSpc="1">
            <a:prstTxWarp prst="textNoShape">
              <a:avLst/>
            </a:prstTxWarp>
          </a:bodyPr>
          <a:lstStyle>
            <a:lvl1pPr defTabSz="921001">
              <a:defRPr sz="1200">
                <a:latin typeface="Arial" charset="0"/>
              </a:defRPr>
            </a:lvl1pPr>
          </a:lstStyle>
          <a:p>
            <a:endParaRPr lang="en-US" altLang="ja-JP"/>
          </a:p>
        </p:txBody>
      </p:sp>
      <p:sp>
        <p:nvSpPr>
          <p:cNvPr id="199687" name="Rectangle 7"/>
          <p:cNvSpPr>
            <a:spLocks noGrp="1" noChangeArrowheads="1"/>
          </p:cNvSpPr>
          <p:nvPr>
            <p:ph type="sldNum" sz="quarter" idx="5"/>
          </p:nvPr>
        </p:nvSpPr>
        <p:spPr bwMode="auto">
          <a:xfrm>
            <a:off x="3850955" y="9427365"/>
            <a:ext cx="2945129" cy="497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b" anchorCtr="0" compatLnSpc="1">
            <a:prstTxWarp prst="textNoShape">
              <a:avLst/>
            </a:prstTxWarp>
          </a:bodyPr>
          <a:lstStyle>
            <a:lvl1pPr algn="r" defTabSz="921001">
              <a:defRPr sz="1200">
                <a:latin typeface="Arial" charset="0"/>
              </a:defRPr>
            </a:lvl1pPr>
          </a:lstStyle>
          <a:p>
            <a:fld id="{16012EA8-AE05-4054-B420-D590D7892E00}" type="slidenum">
              <a:rPr lang="en-US" altLang="ja-JP"/>
              <a:pPr/>
              <a:t>‹#›</a:t>
            </a:fld>
            <a:endParaRPr lang="en-US" altLang="ja-JP"/>
          </a:p>
        </p:txBody>
      </p:sp>
    </p:spTree>
    <p:extLst>
      <p:ext uri="{BB962C8B-B14F-4D97-AF65-F5344CB8AC3E}">
        <p14:creationId xmlns:p14="http://schemas.microsoft.com/office/powerpoint/2010/main" val="359851927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95687" name="Rectangle 103"/>
          <p:cNvSpPr>
            <a:spLocks noChangeArrowheads="1"/>
          </p:cNvSpPr>
          <p:nvPr/>
        </p:nvSpPr>
        <p:spPr bwMode="auto">
          <a:xfrm rot="-21600000">
            <a:off x="0" y="6426200"/>
            <a:ext cx="9907588" cy="431800"/>
          </a:xfrm>
          <a:prstGeom prst="rect">
            <a:avLst/>
          </a:prstGeom>
          <a:solidFill>
            <a:srgbClr val="FF9900"/>
          </a:soli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95587" name="Rectangle 3"/>
          <p:cNvSpPr>
            <a:spLocks noGrp="1" noChangeArrowheads="1"/>
          </p:cNvSpPr>
          <p:nvPr>
            <p:ph type="ctrTitle"/>
          </p:nvPr>
        </p:nvSpPr>
        <p:spPr>
          <a:xfrm>
            <a:off x="273050" y="2565400"/>
            <a:ext cx="9359900" cy="1423988"/>
          </a:xfrm>
          <a:extLst>
            <a:ext uri="{909E8E84-426E-40DD-AFC4-6F175D3DCCD1}">
              <a14:hiddenFill xmlns:a14="http://schemas.microsoft.com/office/drawing/2010/main">
                <a:gradFill rotWithShape="0">
                  <a:gsLst>
                    <a:gs pos="0">
                      <a:srgbClr val="FFFF99"/>
                    </a:gs>
                    <a:gs pos="100000">
                      <a:srgbClr val="FFFF99">
                        <a:gamma/>
                        <a:tint val="0"/>
                        <a:invGamma/>
                      </a:srgbClr>
                    </a:gs>
                  </a:gsLst>
                  <a:lin ang="2700000" scaled="1"/>
                </a:gra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marL="0" indent="0" defTabSz="566738">
              <a:defRPr sz="2400"/>
            </a:lvl1pPr>
          </a:lstStyle>
          <a:p>
            <a:pPr lvl="0"/>
            <a:r>
              <a:rPr lang="ja-JP" altLang="en-US" noProof="0"/>
              <a:t>マスター タイトルの書式設定</a:t>
            </a:r>
            <a:endParaRPr lang="ja-JP" altLang="en-US" noProof="0" dirty="0"/>
          </a:p>
        </p:txBody>
      </p:sp>
      <p:sp>
        <p:nvSpPr>
          <p:cNvPr id="195588" name="Rectangle 4"/>
          <p:cNvSpPr>
            <a:spLocks noGrp="1" noChangeArrowheads="1"/>
          </p:cNvSpPr>
          <p:nvPr>
            <p:ph type="subTitle" idx="1"/>
          </p:nvPr>
        </p:nvSpPr>
        <p:spPr>
          <a:xfrm>
            <a:off x="5106988" y="4597400"/>
            <a:ext cx="4525962" cy="1444625"/>
          </a:xfrm>
        </p:spPr>
        <p:txBody>
          <a:bodyPr anchor="ctr"/>
          <a:lstStyle>
            <a:lvl1pPr marL="0" indent="0" algn="r">
              <a:buFont typeface="Wingdings" pitchFamily="2" charset="2"/>
              <a:buNone/>
              <a:defRPr sz="1600" b="1"/>
            </a:lvl1pPr>
          </a:lstStyle>
          <a:p>
            <a:pPr lvl="0"/>
            <a:r>
              <a:rPr lang="ja-JP" altLang="en-US" noProof="0"/>
              <a:t>マスター サブタイトルの書式設定</a:t>
            </a:r>
            <a:endParaRPr lang="ja-JP" altLang="en-US" noProof="0" dirty="0"/>
          </a:p>
        </p:txBody>
      </p:sp>
      <p:sp>
        <p:nvSpPr>
          <p:cNvPr id="195589" name="Rectangle 5"/>
          <p:cNvSpPr>
            <a:spLocks noGrp="1" noChangeArrowheads="1"/>
          </p:cNvSpPr>
          <p:nvPr>
            <p:ph type="dt" sz="half" idx="2"/>
          </p:nvPr>
        </p:nvSpPr>
        <p:spPr bwMode="auto">
          <a:xfrm>
            <a:off x="495300" y="6553200"/>
            <a:ext cx="2311400" cy="2286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000">
                <a:latin typeface="Arial" charset="0"/>
              </a:defRPr>
            </a:lvl1pPr>
          </a:lstStyle>
          <a:p>
            <a:endParaRPr lang="en-US" altLang="ja-JP"/>
          </a:p>
        </p:txBody>
      </p:sp>
      <p:sp>
        <p:nvSpPr>
          <p:cNvPr id="195590" name="Rectangle 6"/>
          <p:cNvSpPr>
            <a:spLocks noGrp="1" noChangeArrowheads="1"/>
          </p:cNvSpPr>
          <p:nvPr>
            <p:ph type="ftr" sz="quarter" idx="3"/>
          </p:nvPr>
        </p:nvSpPr>
        <p:spPr>
          <a:xfrm>
            <a:off x="2327876" y="6553200"/>
            <a:ext cx="5240858" cy="304800"/>
          </a:xfrm>
          <a:prstGeom prst="rect">
            <a:avLst/>
          </a:prstGeom>
          <a:extLst>
            <a:ext uri="{91240B29-F687-4F45-9708-019B960494DF}">
              <a14:hiddenLine xmlns:a14="http://schemas.microsoft.com/office/drawing/2010/main" w="9525">
                <a:solidFill>
                  <a:schemeClr val="tx1"/>
                </a:solidFill>
                <a:miter lim="800000"/>
                <a:headEnd/>
                <a:tailEnd/>
              </a14:hiddenLine>
            </a:ext>
          </a:extLst>
        </p:spPr>
        <p:txBody>
          <a:bodyPr lIns="91440"/>
          <a:lstStyle>
            <a:lvl1pPr algn="ctr">
              <a:defRPr kumimoji="0">
                <a:latin typeface="Arial" charset="0"/>
              </a:defRPr>
            </a:lvl1pPr>
          </a:lstStyle>
          <a:p>
            <a:r>
              <a:rPr lang="en-US" altLang="ja-JP"/>
              <a:t>.</a:t>
            </a:r>
            <a:endParaRPr lang="en-US" altLang="ja-JP" dirty="0"/>
          </a:p>
        </p:txBody>
      </p:sp>
      <p:sp>
        <p:nvSpPr>
          <p:cNvPr id="195671" name="Rectangle 87"/>
          <p:cNvSpPr>
            <a:spLocks noChangeArrowheads="1"/>
          </p:cNvSpPr>
          <p:nvPr/>
        </p:nvSpPr>
        <p:spPr bwMode="auto">
          <a:xfrm rot="-21600000">
            <a:off x="1136576" y="422275"/>
            <a:ext cx="8769424" cy="74613"/>
          </a:xfrm>
          <a:prstGeom prst="rect">
            <a:avLst/>
          </a:prstGeom>
          <a:solidFill>
            <a:srgbClr val="FF9900"/>
          </a:soli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pic>
        <p:nvPicPr>
          <p:cNvPr id="12" name="Picture 2" descr="P:\7_管理\06_総務\01_ロゴデータ\00_アクティブ アンド カンパニー\AAC_logo\aac-group_2013070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033" y="77099"/>
            <a:ext cx="914188" cy="759390"/>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4"/>
          <p:cNvSpPr txBox="1">
            <a:spLocks noChangeArrowheads="1"/>
          </p:cNvSpPr>
          <p:nvPr/>
        </p:nvSpPr>
        <p:spPr bwMode="auto">
          <a:xfrm>
            <a:off x="1064568" y="4941169"/>
            <a:ext cx="4104456" cy="1165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0" indent="0" algn="r" rtl="0" eaLnBrk="1" fontAlgn="base" hangingPunct="1">
              <a:spcBef>
                <a:spcPct val="20000"/>
              </a:spcBef>
              <a:spcAft>
                <a:spcPct val="0"/>
              </a:spcAft>
              <a:buClr>
                <a:srgbClr val="777777"/>
              </a:buClr>
              <a:buFont typeface="Wingdings" pitchFamily="2" charset="2"/>
              <a:buNone/>
              <a:defRPr kumimoji="1" sz="1600" b="1">
                <a:solidFill>
                  <a:schemeClr val="tx1"/>
                </a:solidFill>
                <a:latin typeface="+mn-lt"/>
                <a:ea typeface="+mn-ea"/>
                <a:cs typeface="+mn-cs"/>
              </a:defRPr>
            </a:lvl1pPr>
            <a:lvl2pPr marL="566738" indent="-182563" algn="l" rtl="0" eaLnBrk="1" fontAlgn="base" hangingPunct="1">
              <a:spcBef>
                <a:spcPct val="20000"/>
              </a:spcBef>
              <a:spcAft>
                <a:spcPct val="0"/>
              </a:spcAft>
              <a:buClr>
                <a:srgbClr val="777777"/>
              </a:buClr>
              <a:buFont typeface="Wingdings" pitchFamily="2" charset="2"/>
              <a:buChar char="n"/>
              <a:defRPr kumimoji="1" sz="1000">
                <a:solidFill>
                  <a:schemeClr val="tx1"/>
                </a:solidFill>
                <a:latin typeface="+mn-lt"/>
                <a:ea typeface="+mn-ea"/>
              </a:defRPr>
            </a:lvl2pPr>
            <a:lvl3pPr marL="950913" indent="-193675" algn="l" rtl="0" eaLnBrk="1" fontAlgn="base" hangingPunct="1">
              <a:spcBef>
                <a:spcPct val="20000"/>
              </a:spcBef>
              <a:spcAft>
                <a:spcPct val="0"/>
              </a:spcAft>
              <a:buClr>
                <a:srgbClr val="777777"/>
              </a:buClr>
              <a:buFont typeface="Wingdings" pitchFamily="2" charset="2"/>
              <a:buChar char="n"/>
              <a:defRPr kumimoji="1" sz="900">
                <a:solidFill>
                  <a:schemeClr val="tx1"/>
                </a:solidFill>
                <a:latin typeface="+mn-lt"/>
                <a:ea typeface="+mn-ea"/>
              </a:defRPr>
            </a:lvl3pPr>
            <a:lvl4pPr marL="1333500" indent="-192088"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4pPr>
            <a:lvl5pPr marL="17113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5pPr>
            <a:lvl6pPr marL="21685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6pPr>
            <a:lvl7pPr marL="26257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7pPr>
            <a:lvl8pPr marL="30829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8pPr>
            <a:lvl9pPr marL="35401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9pPr>
          </a:lstStyle>
          <a:p>
            <a:pPr algn="l">
              <a:lnSpc>
                <a:spcPct val="120000"/>
              </a:lnSpc>
            </a:pPr>
            <a:r>
              <a:rPr lang="ja-JP" altLang="en-US" sz="1000" b="0" dirty="0">
                <a:latin typeface="Meiryo UI" panose="020B0604030504040204" pitchFamily="50" charset="-128"/>
                <a:ea typeface="Meiryo UI" panose="020B0604030504040204" pitchFamily="50" charset="-128"/>
              </a:rPr>
              <a:t>弊社のコンサルティングプロセスは、組織・人事コンサルティング業界で初めて、</a:t>
            </a:r>
            <a:r>
              <a:rPr lang="en-US" altLang="ja-JP" sz="1000" b="0" dirty="0">
                <a:latin typeface="Meiryo UI" panose="020B0604030504040204" pitchFamily="50" charset="-128"/>
                <a:ea typeface="Meiryo UI" panose="020B0604030504040204" pitchFamily="50" charset="-128"/>
              </a:rPr>
              <a:t>ISO</a:t>
            </a:r>
            <a:r>
              <a:rPr lang="ja-JP" altLang="en-US" sz="1000" b="0" dirty="0">
                <a:latin typeface="Meiryo UI" panose="020B0604030504040204" pitchFamily="50" charset="-128"/>
                <a:ea typeface="Meiryo UI" panose="020B0604030504040204" pitchFamily="50" charset="-128"/>
              </a:rPr>
              <a:t>：</a:t>
            </a:r>
            <a:r>
              <a:rPr lang="en-US" altLang="ja-JP" sz="1000" b="0" dirty="0">
                <a:latin typeface="Meiryo UI" panose="020B0604030504040204" pitchFamily="50" charset="-128"/>
                <a:ea typeface="Meiryo UI" panose="020B0604030504040204" pitchFamily="50" charset="-128"/>
              </a:rPr>
              <a:t>9001/2015</a:t>
            </a:r>
            <a:r>
              <a:rPr lang="ja-JP" altLang="en-US" sz="1000" b="0" dirty="0">
                <a:latin typeface="Meiryo UI" panose="020B0604030504040204" pitchFamily="50" charset="-128"/>
                <a:ea typeface="Meiryo UI" panose="020B0604030504040204" pitchFamily="50" charset="-128"/>
              </a:rPr>
              <a:t>（品質マネジメント）の国際認証を取得しています。</a:t>
            </a:r>
            <a:endParaRPr lang="en-US" altLang="ja-JP" sz="1000" b="0" dirty="0">
              <a:latin typeface="Meiryo UI" panose="020B0604030504040204" pitchFamily="50" charset="-128"/>
              <a:ea typeface="Meiryo UI" panose="020B0604030504040204" pitchFamily="50" charset="-128"/>
            </a:endParaRPr>
          </a:p>
          <a:p>
            <a:pPr algn="l">
              <a:lnSpc>
                <a:spcPct val="120000"/>
              </a:lnSpc>
            </a:pPr>
            <a:endParaRPr lang="ja-JP" altLang="en-US" sz="500" b="0" dirty="0">
              <a:latin typeface="Meiryo UI" panose="020B0604030504040204" pitchFamily="50" charset="-128"/>
              <a:ea typeface="Meiryo UI" panose="020B0604030504040204" pitchFamily="50" charset="-128"/>
            </a:endParaRPr>
          </a:p>
          <a:p>
            <a:pPr marL="0" marR="0" indent="0" algn="l" defTabSz="914400" rtl="0" eaLnBrk="1" fontAlgn="base" latinLnBrk="0" hangingPunct="1">
              <a:lnSpc>
                <a:spcPct val="100000"/>
              </a:lnSpc>
              <a:spcBef>
                <a:spcPct val="20000"/>
              </a:spcBef>
              <a:spcAft>
                <a:spcPct val="0"/>
              </a:spcAft>
              <a:buClr>
                <a:srgbClr val="777777"/>
              </a:buClr>
              <a:buSzTx/>
              <a:buFont typeface="Wingdings" pitchFamily="2" charset="2"/>
              <a:buNone/>
              <a:tabLst/>
              <a:defRPr/>
            </a:pPr>
            <a:r>
              <a:rPr lang="ja-JP" altLang="en-US" sz="1000" b="0" dirty="0">
                <a:latin typeface="Meiryo UI" panose="020B0604030504040204" pitchFamily="50" charset="-128"/>
                <a:ea typeface="Meiryo UI" panose="020B0604030504040204" pitchFamily="50" charset="-128"/>
              </a:rPr>
              <a:t>弊社では、情報セキュリティマネジメントシステム</a:t>
            </a:r>
            <a:r>
              <a:rPr lang="en-US" altLang="ja-JP" sz="1000" b="0" dirty="0">
                <a:latin typeface="Meiryo UI" panose="020B0604030504040204" pitchFamily="50" charset="-128"/>
                <a:ea typeface="Meiryo UI" panose="020B0604030504040204" pitchFamily="50" charset="-128"/>
              </a:rPr>
              <a:t>(ISMS)</a:t>
            </a:r>
            <a:r>
              <a:rPr lang="ja-JP" altLang="en-US" sz="1000" b="0" dirty="0">
                <a:latin typeface="Meiryo UI" panose="020B0604030504040204" pitchFamily="50" charset="-128"/>
                <a:ea typeface="Meiryo UI" panose="020B0604030504040204" pitchFamily="50" charset="-128"/>
              </a:rPr>
              <a:t>を取得し情報セキュリティを中心としたリスクマネジメント及びコーポレートガバナンス　を強化しています。</a:t>
            </a:r>
          </a:p>
        </p:txBody>
      </p:sp>
      <p:pic>
        <p:nvPicPr>
          <p:cNvPr id="13" name="図 12" descr="アプリケーション が含まれている画像&#10;&#10;自動的に生成された説明">
            <a:extLst>
              <a:ext uri="{FF2B5EF4-FFF2-40B4-BE49-F238E27FC236}">
                <a16:creationId xmlns:a16="http://schemas.microsoft.com/office/drawing/2014/main" id="{F98BA9AD-E83D-C347-A6E4-BA9BC51C169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9010" t="28693" r="17318" b="29304"/>
          <a:stretch/>
        </p:blipFill>
        <p:spPr>
          <a:xfrm>
            <a:off x="280790" y="4991157"/>
            <a:ext cx="800802" cy="536192"/>
          </a:xfrm>
          <a:prstGeom prst="rect">
            <a:avLst/>
          </a:prstGeom>
          <a:ln>
            <a:solidFill>
              <a:schemeClr val="bg1">
                <a:lumMod val="75000"/>
              </a:schemeClr>
            </a:solidFill>
          </a:ln>
        </p:spPr>
      </p:pic>
      <p:pic>
        <p:nvPicPr>
          <p:cNvPr id="20"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88" t="1009" r="666" b="1310"/>
          <a:stretch/>
        </p:blipFill>
        <p:spPr bwMode="auto">
          <a:xfrm>
            <a:off x="280790" y="5587692"/>
            <a:ext cx="799200" cy="458468"/>
          </a:xfrm>
          <a:prstGeom prst="rect">
            <a:avLst/>
          </a:prstGeom>
          <a:noFill/>
          <a:ln w="9525">
            <a:solidFill>
              <a:schemeClr val="bg1">
                <a:lumMod val="75000"/>
              </a:schemeClr>
            </a:solidFill>
            <a:miter lim="800000"/>
            <a:headEnd/>
            <a:tailEnd/>
          </a:ln>
          <a:extLst>
            <a:ext uri="{909E8E84-426E-40dd-AFC4-6F175D3DCCD1}">
              <a14:hiddenFill xmlns="" xmlns:a14="http://schemas.microsoft.com/office/drawing/2010/main">
                <a:solidFill>
                  <a:schemeClr val="accent1"/>
                </a:solidFill>
              </a14:hiddenFill>
            </a:ext>
          </a:extLst>
        </p:spPr>
      </p:pic>
      <p:pic>
        <p:nvPicPr>
          <p:cNvPr id="15" name="Picture 2" descr="P:\7_管理\06_総務\01_ロゴデータ\00_アクティブ アンド カンパニー\AAC_logo\aac-group_20130704.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5033" y="77099"/>
            <a:ext cx="914188" cy="759390"/>
          </a:xfrm>
          <a:prstGeom prst="rect">
            <a:avLst/>
          </a:prstGeom>
          <a:noFill/>
          <a:extLst>
            <a:ext uri="{909E8E84-426E-40DD-AFC4-6F175D3DCCD1}">
              <a14:hiddenFill xmlns:a14="http://schemas.microsoft.com/office/drawing/2010/main">
                <a:solidFill>
                  <a:srgbClr val="FFFFFF"/>
                </a:solidFill>
              </a14:hiddenFill>
            </a:ext>
          </a:extLst>
        </p:spPr>
      </p:pic>
      <p:pic>
        <p:nvPicPr>
          <p:cNvPr id="19" name="図 1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64811" y="48086"/>
            <a:ext cx="1568139" cy="336859"/>
          </a:xfrm>
          <a:prstGeom prst="rect">
            <a:avLst/>
          </a:prstGeom>
        </p:spPr>
      </p:pic>
    </p:spTree>
    <p:extLst>
      <p:ext uri="{BB962C8B-B14F-4D97-AF65-F5344CB8AC3E}">
        <p14:creationId xmlns:p14="http://schemas.microsoft.com/office/powerpoint/2010/main" val="3894541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5" name="Group 180"/>
          <p:cNvGrpSpPr>
            <a:grpSpLocks/>
          </p:cNvGrpSpPr>
          <p:nvPr/>
        </p:nvGrpSpPr>
        <p:grpSpPr bwMode="auto">
          <a:xfrm>
            <a:off x="273050" y="6480175"/>
            <a:ext cx="9359900" cy="379413"/>
            <a:chOff x="1793" y="4082"/>
            <a:chExt cx="4447" cy="239"/>
          </a:xfrm>
        </p:grpSpPr>
        <p:sp>
          <p:nvSpPr>
            <p:cNvPr id="6" name="Rectangle 125"/>
            <p:cNvSpPr>
              <a:spLocks noChangeArrowheads="1"/>
            </p:cNvSpPr>
            <p:nvPr/>
          </p:nvSpPr>
          <p:spPr bwMode="auto">
            <a:xfrm rot="-21600000">
              <a:off x="1793" y="4082"/>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7" name="Rectangle 178"/>
            <p:cNvSpPr>
              <a:spLocks noChangeArrowheads="1"/>
            </p:cNvSpPr>
            <p:nvPr/>
          </p:nvSpPr>
          <p:spPr bwMode="auto">
            <a:xfrm rot="-21600000">
              <a:off x="1793" y="4177"/>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8" name="Rectangle 179"/>
            <p:cNvSpPr>
              <a:spLocks noChangeArrowheads="1"/>
            </p:cNvSpPr>
            <p:nvPr/>
          </p:nvSpPr>
          <p:spPr bwMode="auto">
            <a:xfrm rot="-21600000">
              <a:off x="1793" y="4273"/>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grpSp>
      <p:sp>
        <p:nvSpPr>
          <p:cNvPr id="2" name="タイトル 1"/>
          <p:cNvSpPr>
            <a:spLocks noGrp="1"/>
          </p:cNvSpPr>
          <p:nvPr>
            <p:ph type="title"/>
          </p:nvPr>
        </p:nvSpPr>
        <p:spPr/>
        <p:txBody>
          <a:bodyPr/>
          <a:lstStyle/>
          <a:p>
            <a:r>
              <a:rPr lang="ja-JP" altLang="en-US"/>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9" name="正方形/長方形 8"/>
          <p:cNvSpPr/>
          <p:nvPr/>
        </p:nvSpPr>
        <p:spPr>
          <a:xfrm>
            <a:off x="272480" y="6477583"/>
            <a:ext cx="5586016" cy="307777"/>
          </a:xfrm>
          <a:prstGeom prst="rect">
            <a:avLst/>
          </a:prstGeom>
        </p:spPr>
        <p:txBody>
          <a:bodyPr wrap="none">
            <a:spAutoFit/>
          </a:bodyPr>
          <a:lstStyle/>
          <a:p>
            <a:r>
              <a:rPr lang="en-US" altLang="ja-JP" dirty="0">
                <a:latin typeface="Meiryo UI" panose="020B0604030504040204" pitchFamily="50" charset="-128"/>
                <a:ea typeface="Meiryo UI" panose="020B0604030504040204" pitchFamily="50" charset="-128"/>
              </a:rPr>
              <a:t>Copyright © Active and Company Group. All Rights Reserved.</a:t>
            </a:r>
          </a:p>
        </p:txBody>
      </p:sp>
      <p:sp>
        <p:nvSpPr>
          <p:cNvPr id="10" name="Rectangle 77"/>
          <p:cNvSpPr>
            <a:spLocks noChangeArrowheads="1"/>
          </p:cNvSpPr>
          <p:nvPr/>
        </p:nvSpPr>
        <p:spPr bwMode="auto">
          <a:xfrm rot="-21600000">
            <a:off x="273050" y="609599"/>
            <a:ext cx="8503200" cy="71440"/>
          </a:xfrm>
          <a:prstGeom prst="rect">
            <a:avLst/>
          </a:prstGeom>
          <a:gradFill rotWithShape="1">
            <a:gsLst>
              <a:gs pos="0">
                <a:srgbClr val="FF9900"/>
              </a:gs>
              <a:gs pos="100000">
                <a:srgbClr val="FF9900">
                  <a:gamma/>
                  <a:tint val="0"/>
                  <a:invGamma/>
                </a:srgbClr>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6" name="正方形/長方形 15"/>
          <p:cNvSpPr/>
          <p:nvPr/>
        </p:nvSpPr>
        <p:spPr>
          <a:xfrm>
            <a:off x="9562169" y="6517806"/>
            <a:ext cx="399468" cy="246221"/>
          </a:xfrm>
          <a:prstGeom prst="rect">
            <a:avLst/>
          </a:prstGeom>
        </p:spPr>
        <p:txBody>
          <a:bodyPr wrap="none">
            <a:spAutoFit/>
          </a:bodyPr>
          <a:lstStyle/>
          <a:p>
            <a:pPr algn="ctr"/>
            <a:fld id="{54C10C4C-20E2-4CEE-BB6F-6AACEBBB8C13}" type="slidenum">
              <a:rPr lang="en-US" altLang="ja-JP" sz="1000" smtClean="0">
                <a:latin typeface="Meiryo UI" panose="020B0604030504040204" pitchFamily="50" charset="-128"/>
                <a:ea typeface="Meiryo UI" panose="020B0604030504040204" pitchFamily="50" charset="-128"/>
              </a:rPr>
              <a:pPr algn="ctr"/>
              <a:t>‹#›</a:t>
            </a:fld>
            <a:endParaRPr lang="en-US" altLang="ja-JP" sz="1000" dirty="0">
              <a:latin typeface="Meiryo UI" panose="020B0604030504040204" pitchFamily="50" charset="-128"/>
              <a:ea typeface="Meiryo UI" panose="020B0604030504040204" pitchFamily="50" charset="-128"/>
            </a:endParaRPr>
          </a:p>
        </p:txBody>
      </p:sp>
      <p:grpSp>
        <p:nvGrpSpPr>
          <p:cNvPr id="13" name="Group 180"/>
          <p:cNvGrpSpPr>
            <a:grpSpLocks/>
          </p:cNvGrpSpPr>
          <p:nvPr userDrawn="1"/>
        </p:nvGrpSpPr>
        <p:grpSpPr bwMode="auto">
          <a:xfrm>
            <a:off x="273050" y="6480175"/>
            <a:ext cx="9359900" cy="379413"/>
            <a:chOff x="1793" y="4082"/>
            <a:chExt cx="4447" cy="239"/>
          </a:xfrm>
        </p:grpSpPr>
        <p:sp>
          <p:nvSpPr>
            <p:cNvPr id="14" name="Rectangle 125"/>
            <p:cNvSpPr>
              <a:spLocks noChangeArrowheads="1"/>
            </p:cNvSpPr>
            <p:nvPr/>
          </p:nvSpPr>
          <p:spPr bwMode="auto">
            <a:xfrm rot="-21600000">
              <a:off x="1793" y="4082"/>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5" name="Rectangle 178"/>
            <p:cNvSpPr>
              <a:spLocks noChangeArrowheads="1"/>
            </p:cNvSpPr>
            <p:nvPr/>
          </p:nvSpPr>
          <p:spPr bwMode="auto">
            <a:xfrm rot="-21600000">
              <a:off x="1793" y="4177"/>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7" name="Rectangle 179"/>
            <p:cNvSpPr>
              <a:spLocks noChangeArrowheads="1"/>
            </p:cNvSpPr>
            <p:nvPr/>
          </p:nvSpPr>
          <p:spPr bwMode="auto">
            <a:xfrm rot="-21600000">
              <a:off x="1793" y="4273"/>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grpSp>
      <p:sp>
        <p:nvSpPr>
          <p:cNvPr id="18" name="正方形/長方形 17"/>
          <p:cNvSpPr/>
          <p:nvPr userDrawn="1"/>
        </p:nvSpPr>
        <p:spPr>
          <a:xfrm>
            <a:off x="272480" y="6477583"/>
            <a:ext cx="5586016" cy="307777"/>
          </a:xfrm>
          <a:prstGeom prst="rect">
            <a:avLst/>
          </a:prstGeom>
        </p:spPr>
        <p:txBody>
          <a:bodyPr wrap="none">
            <a:spAutoFit/>
          </a:bodyPr>
          <a:lstStyle/>
          <a:p>
            <a:r>
              <a:rPr lang="en-US" altLang="ja-JP" dirty="0">
                <a:latin typeface="Meiryo UI" panose="020B0604030504040204" pitchFamily="50" charset="-128"/>
                <a:ea typeface="Meiryo UI" panose="020B0604030504040204" pitchFamily="50" charset="-128"/>
              </a:rPr>
              <a:t>Copyright © Active and Company Group. All Rights Reserved.</a:t>
            </a:r>
          </a:p>
        </p:txBody>
      </p:sp>
      <p:sp>
        <p:nvSpPr>
          <p:cNvPr id="19" name="Rectangle 77"/>
          <p:cNvSpPr>
            <a:spLocks noChangeArrowheads="1"/>
          </p:cNvSpPr>
          <p:nvPr userDrawn="1"/>
        </p:nvSpPr>
        <p:spPr bwMode="auto">
          <a:xfrm rot="-21600000">
            <a:off x="273050" y="609599"/>
            <a:ext cx="8503200" cy="71440"/>
          </a:xfrm>
          <a:prstGeom prst="rect">
            <a:avLst/>
          </a:prstGeom>
          <a:gradFill rotWithShape="1">
            <a:gsLst>
              <a:gs pos="0">
                <a:srgbClr val="FF9900"/>
              </a:gs>
              <a:gs pos="100000">
                <a:srgbClr val="FF9900">
                  <a:gamma/>
                  <a:tint val="0"/>
                  <a:invGamma/>
                </a:srgbClr>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22" name="正方形/長方形 21"/>
          <p:cNvSpPr/>
          <p:nvPr userDrawn="1"/>
        </p:nvSpPr>
        <p:spPr>
          <a:xfrm>
            <a:off x="9562169" y="6517806"/>
            <a:ext cx="399468" cy="246221"/>
          </a:xfrm>
          <a:prstGeom prst="rect">
            <a:avLst/>
          </a:prstGeom>
        </p:spPr>
        <p:txBody>
          <a:bodyPr wrap="none">
            <a:spAutoFit/>
          </a:bodyPr>
          <a:lstStyle/>
          <a:p>
            <a:pPr algn="ctr"/>
            <a:fld id="{54C10C4C-20E2-4CEE-BB6F-6AACEBBB8C13}" type="slidenum">
              <a:rPr lang="en-US" altLang="ja-JP" sz="1000" smtClean="0">
                <a:latin typeface="Meiryo UI" panose="020B0604030504040204" pitchFamily="50" charset="-128"/>
                <a:ea typeface="Meiryo UI" panose="020B0604030504040204" pitchFamily="50" charset="-128"/>
              </a:rPr>
              <a:pPr algn="ctr"/>
              <a:t>‹#›</a:t>
            </a:fld>
            <a:endParaRPr lang="en-US" altLang="ja-JP" sz="1000" dirty="0">
              <a:latin typeface="Meiryo UI" panose="020B0604030504040204" pitchFamily="50" charset="-128"/>
              <a:ea typeface="Meiryo UI" panose="020B0604030504040204" pitchFamily="50" charset="-128"/>
            </a:endParaRPr>
          </a:p>
        </p:txBody>
      </p:sp>
      <p:pic>
        <p:nvPicPr>
          <p:cNvPr id="23" name="図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62926" y="161133"/>
            <a:ext cx="1899243" cy="407985"/>
          </a:xfrm>
          <a:prstGeom prst="rect">
            <a:avLst/>
          </a:prstGeom>
        </p:spPr>
      </p:pic>
    </p:spTree>
    <p:extLst>
      <p:ext uri="{BB962C8B-B14F-4D97-AF65-F5344CB8AC3E}">
        <p14:creationId xmlns:p14="http://schemas.microsoft.com/office/powerpoint/2010/main" val="2327960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中表紙">
    <p:spTree>
      <p:nvGrpSpPr>
        <p:cNvPr id="1" name=""/>
        <p:cNvGrpSpPr/>
        <p:nvPr/>
      </p:nvGrpSpPr>
      <p:grpSpPr>
        <a:xfrm>
          <a:off x="0" y="0"/>
          <a:ext cx="0" cy="0"/>
          <a:chOff x="0" y="0"/>
          <a:chExt cx="0" cy="0"/>
        </a:xfrm>
      </p:grpSpPr>
      <p:sp>
        <p:nvSpPr>
          <p:cNvPr id="4" name="Rectangle 4"/>
          <p:cNvSpPr>
            <a:spLocks noChangeArrowheads="1"/>
          </p:cNvSpPr>
          <p:nvPr/>
        </p:nvSpPr>
        <p:spPr bwMode="auto">
          <a:xfrm>
            <a:off x="273050" y="3573463"/>
            <a:ext cx="8502650" cy="71437"/>
          </a:xfrm>
          <a:prstGeom prst="rect">
            <a:avLst/>
          </a:prstGeom>
          <a:gradFill rotWithShape="1">
            <a:gsLst>
              <a:gs pos="0">
                <a:srgbClr val="FF9900"/>
              </a:gs>
              <a:gs pos="100000">
                <a:srgbClr val="FFFFFF"/>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lvl1pPr algn="l" eaLnBrk="0" hangingPunct="0">
              <a:spcBef>
                <a:spcPct val="20000"/>
              </a:spcBef>
              <a:buClr>
                <a:srgbClr val="777777"/>
              </a:buClr>
              <a:buFont typeface="Wingdings" pitchFamily="2" charset="2"/>
              <a:buChar char="n"/>
              <a:defRPr kumimoji="1" sz="1200">
                <a:solidFill>
                  <a:schemeClr val="tx1"/>
                </a:solidFill>
                <a:latin typeface="ＭＳ Ｐゴシック" charset="-128"/>
                <a:ea typeface="ＭＳ Ｐゴシック" charset="-128"/>
              </a:defRPr>
            </a:lvl1pPr>
            <a:lvl2pPr marL="742950" indent="-285750" algn="l" eaLnBrk="0" hangingPunct="0">
              <a:spcBef>
                <a:spcPct val="20000"/>
              </a:spcBef>
              <a:buClr>
                <a:srgbClr val="777777"/>
              </a:buClr>
              <a:buFont typeface="Wingdings" pitchFamily="2" charset="2"/>
              <a:buChar char="n"/>
              <a:defRPr kumimoji="1" sz="1000">
                <a:solidFill>
                  <a:schemeClr val="tx1"/>
                </a:solidFill>
                <a:latin typeface="ＭＳ Ｐゴシック" charset="-128"/>
                <a:ea typeface="ＭＳ Ｐゴシック" charset="-128"/>
              </a:defRPr>
            </a:lvl2pPr>
            <a:lvl3pPr marL="1143000" indent="-228600" algn="l" eaLnBrk="0" hangingPunct="0">
              <a:spcBef>
                <a:spcPct val="20000"/>
              </a:spcBef>
              <a:buClr>
                <a:srgbClr val="777777"/>
              </a:buClr>
              <a:buFont typeface="Wingdings" pitchFamily="2" charset="2"/>
              <a:buChar char="n"/>
              <a:defRPr kumimoji="1" sz="900">
                <a:solidFill>
                  <a:schemeClr val="tx1"/>
                </a:solidFill>
                <a:latin typeface="ＭＳ Ｐゴシック" charset="-128"/>
                <a:ea typeface="ＭＳ Ｐゴシック" charset="-128"/>
              </a:defRPr>
            </a:lvl3pPr>
            <a:lvl4pPr marL="16002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4pPr>
            <a:lvl5pPr marL="20574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5pPr>
            <a:lvl6pPr marL="25146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6pPr>
            <a:lvl7pPr marL="29718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7pPr>
            <a:lvl8pPr marL="34290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8pPr>
            <a:lvl9pPr marL="38862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9pPr>
          </a:lstStyle>
          <a:p>
            <a:pPr algn="ctr" eaLnBrk="1" hangingPunct="1">
              <a:spcBef>
                <a:spcPct val="0"/>
              </a:spcBef>
              <a:buClrTx/>
              <a:buFontTx/>
              <a:buNone/>
            </a:pPr>
            <a:endParaRPr lang="ja-JP" altLang="en-US" sz="1000" dirty="0"/>
          </a:p>
        </p:txBody>
      </p:sp>
      <p:sp>
        <p:nvSpPr>
          <p:cNvPr id="10" name="Rectangle 2"/>
          <p:cNvSpPr>
            <a:spLocks noGrp="1" noChangeArrowheads="1"/>
          </p:cNvSpPr>
          <p:nvPr>
            <p:ph type="title"/>
          </p:nvPr>
        </p:nvSpPr>
        <p:spPr>
          <a:xfrm>
            <a:off x="252046" y="3086101"/>
            <a:ext cx="8773372" cy="487363"/>
          </a:xfrm>
        </p:spPr>
        <p:txBody>
          <a:bodyPr/>
          <a:lstStyle/>
          <a:p>
            <a:r>
              <a:rPr lang="ja-JP" altLang="en-US"/>
              <a:t>マスター タイトルの書式設定</a:t>
            </a:r>
            <a:endParaRPr lang="ja-JP" altLang="en-US" dirty="0"/>
          </a:p>
        </p:txBody>
      </p:sp>
      <p:sp>
        <p:nvSpPr>
          <p:cNvPr id="5" name="Rectangle 4"/>
          <p:cNvSpPr>
            <a:spLocks noChangeArrowheads="1"/>
          </p:cNvSpPr>
          <p:nvPr userDrawn="1"/>
        </p:nvSpPr>
        <p:spPr bwMode="auto">
          <a:xfrm>
            <a:off x="273050" y="3573463"/>
            <a:ext cx="8502650" cy="71437"/>
          </a:xfrm>
          <a:prstGeom prst="rect">
            <a:avLst/>
          </a:prstGeom>
          <a:gradFill rotWithShape="1">
            <a:gsLst>
              <a:gs pos="0">
                <a:srgbClr val="FF9900"/>
              </a:gs>
              <a:gs pos="100000">
                <a:srgbClr val="FFFFFF"/>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lvl1pPr algn="l" eaLnBrk="0" hangingPunct="0">
              <a:spcBef>
                <a:spcPct val="20000"/>
              </a:spcBef>
              <a:buClr>
                <a:srgbClr val="777777"/>
              </a:buClr>
              <a:buFont typeface="Wingdings" pitchFamily="2" charset="2"/>
              <a:buChar char="n"/>
              <a:defRPr kumimoji="1" sz="1200">
                <a:solidFill>
                  <a:schemeClr val="tx1"/>
                </a:solidFill>
                <a:latin typeface="ＭＳ Ｐゴシック" charset="-128"/>
                <a:ea typeface="ＭＳ Ｐゴシック" charset="-128"/>
              </a:defRPr>
            </a:lvl1pPr>
            <a:lvl2pPr marL="742950" indent="-285750" algn="l" eaLnBrk="0" hangingPunct="0">
              <a:spcBef>
                <a:spcPct val="20000"/>
              </a:spcBef>
              <a:buClr>
                <a:srgbClr val="777777"/>
              </a:buClr>
              <a:buFont typeface="Wingdings" pitchFamily="2" charset="2"/>
              <a:buChar char="n"/>
              <a:defRPr kumimoji="1" sz="1000">
                <a:solidFill>
                  <a:schemeClr val="tx1"/>
                </a:solidFill>
                <a:latin typeface="ＭＳ Ｐゴシック" charset="-128"/>
                <a:ea typeface="ＭＳ Ｐゴシック" charset="-128"/>
              </a:defRPr>
            </a:lvl2pPr>
            <a:lvl3pPr marL="1143000" indent="-228600" algn="l" eaLnBrk="0" hangingPunct="0">
              <a:spcBef>
                <a:spcPct val="20000"/>
              </a:spcBef>
              <a:buClr>
                <a:srgbClr val="777777"/>
              </a:buClr>
              <a:buFont typeface="Wingdings" pitchFamily="2" charset="2"/>
              <a:buChar char="n"/>
              <a:defRPr kumimoji="1" sz="900">
                <a:solidFill>
                  <a:schemeClr val="tx1"/>
                </a:solidFill>
                <a:latin typeface="ＭＳ Ｐゴシック" charset="-128"/>
                <a:ea typeface="ＭＳ Ｐゴシック" charset="-128"/>
              </a:defRPr>
            </a:lvl3pPr>
            <a:lvl4pPr marL="16002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4pPr>
            <a:lvl5pPr marL="20574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5pPr>
            <a:lvl6pPr marL="25146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6pPr>
            <a:lvl7pPr marL="29718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7pPr>
            <a:lvl8pPr marL="34290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8pPr>
            <a:lvl9pPr marL="38862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9pPr>
          </a:lstStyle>
          <a:p>
            <a:pPr algn="ctr" eaLnBrk="1" hangingPunct="1">
              <a:spcBef>
                <a:spcPct val="0"/>
              </a:spcBef>
              <a:buClrTx/>
              <a:buFontTx/>
              <a:buNone/>
            </a:pPr>
            <a:endParaRPr lang="ja-JP" altLang="en-US" sz="1000" dirty="0"/>
          </a:p>
        </p:txBody>
      </p:sp>
    </p:spTree>
    <p:extLst>
      <p:ext uri="{BB962C8B-B14F-4D97-AF65-F5344CB8AC3E}">
        <p14:creationId xmlns:p14="http://schemas.microsoft.com/office/powerpoint/2010/main" val="2635590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裏表紙">
    <p:spTree>
      <p:nvGrpSpPr>
        <p:cNvPr id="1" name=""/>
        <p:cNvGrpSpPr/>
        <p:nvPr/>
      </p:nvGrpSpPr>
      <p:grpSpPr>
        <a:xfrm>
          <a:off x="0" y="0"/>
          <a:ext cx="0" cy="0"/>
          <a:chOff x="0" y="0"/>
          <a:chExt cx="0" cy="0"/>
        </a:xfrm>
      </p:grpSpPr>
      <p:pic>
        <p:nvPicPr>
          <p:cNvPr id="6" name="図 5"/>
          <p:cNvPicPr>
            <a:picLocks noChangeAspect="1"/>
          </p:cNvPicPr>
          <p:nvPr userDrawn="1"/>
        </p:nvPicPr>
        <p:blipFill rotWithShape="1">
          <a:blip r:embed="rId2">
            <a:extLst>
              <a:ext uri="{28A0092B-C50C-407E-A947-70E740481C1C}">
                <a14:useLocalDpi xmlns:a14="http://schemas.microsoft.com/office/drawing/2010/main" val="0"/>
              </a:ext>
            </a:extLst>
          </a:blip>
          <a:srcRect t="6946" b="22206"/>
          <a:stretch/>
        </p:blipFill>
        <p:spPr>
          <a:xfrm>
            <a:off x="1280592" y="1556792"/>
            <a:ext cx="7405007" cy="3672408"/>
          </a:xfrm>
          <a:prstGeom prst="rect">
            <a:avLst/>
          </a:prstGeom>
        </p:spPr>
      </p:pic>
    </p:spTree>
    <p:extLst>
      <p:ext uri="{BB962C8B-B14F-4D97-AF65-F5344CB8AC3E}">
        <p14:creationId xmlns:p14="http://schemas.microsoft.com/office/powerpoint/2010/main" val="26170926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4563" name="Rectangle 3"/>
          <p:cNvSpPr>
            <a:spLocks noGrp="1" noChangeArrowheads="1"/>
          </p:cNvSpPr>
          <p:nvPr>
            <p:ph type="title"/>
          </p:nvPr>
        </p:nvSpPr>
        <p:spPr bwMode="auto">
          <a:xfrm>
            <a:off x="273050" y="122238"/>
            <a:ext cx="6840189"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rnd">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dirty="0"/>
              <a:t>マスタ タイトルの書式設定</a:t>
            </a:r>
          </a:p>
        </p:txBody>
      </p:sp>
      <p:sp>
        <p:nvSpPr>
          <p:cNvPr id="194564" name="Rectangle 4"/>
          <p:cNvSpPr>
            <a:spLocks noGrp="1" noChangeArrowheads="1"/>
          </p:cNvSpPr>
          <p:nvPr>
            <p:ph type="body" idx="1"/>
          </p:nvPr>
        </p:nvSpPr>
        <p:spPr bwMode="auto">
          <a:xfrm>
            <a:off x="273050" y="762000"/>
            <a:ext cx="93599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212109262"/>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Lst>
  <p:hf hdr="0" dt="0"/>
  <p:txStyles>
    <p:titleStyle>
      <a:lvl1pPr marL="174625" indent="-174625" algn="l" rtl="0" eaLnBrk="1" fontAlgn="base" hangingPunct="1">
        <a:spcBef>
          <a:spcPct val="0"/>
        </a:spcBef>
        <a:spcAft>
          <a:spcPct val="0"/>
        </a:spcAft>
        <a:defRPr kumimoji="1">
          <a:solidFill>
            <a:schemeClr val="tx1"/>
          </a:solidFill>
          <a:latin typeface="Meiryo UI" panose="020B0604030504040204" pitchFamily="50" charset="-128"/>
          <a:ea typeface="Meiryo UI" panose="020B0604030504040204" pitchFamily="50" charset="-128"/>
          <a:cs typeface="+mj-cs"/>
        </a:defRPr>
      </a:lvl1pPr>
      <a:lvl2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2pPr>
      <a:lvl3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3pPr>
      <a:lvl4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4pPr>
      <a:lvl5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5pPr>
      <a:lvl6pPr marL="6318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6pPr>
      <a:lvl7pPr marL="10890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7pPr>
      <a:lvl8pPr marL="15462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8pPr>
      <a:lvl9pPr marL="20034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9pPr>
    </p:titleStyle>
    <p:bodyStyle>
      <a:lvl1pPr marL="193675" indent="-193675" algn="l" rtl="0" eaLnBrk="1" fontAlgn="base" hangingPunct="1">
        <a:spcBef>
          <a:spcPct val="20000"/>
        </a:spcBef>
        <a:spcAft>
          <a:spcPct val="0"/>
        </a:spcAft>
        <a:buClr>
          <a:srgbClr val="777777"/>
        </a:buClr>
        <a:buFont typeface="Wingdings" pitchFamily="2" charset="2"/>
        <a:buChar char="n"/>
        <a:defRPr kumimoji="1" sz="1200">
          <a:solidFill>
            <a:schemeClr val="tx1"/>
          </a:solidFill>
          <a:latin typeface="Meiryo UI" panose="020B0604030504040204" pitchFamily="50" charset="-128"/>
          <a:ea typeface="Meiryo UI" panose="020B0604030504040204" pitchFamily="50" charset="-128"/>
          <a:cs typeface="+mn-cs"/>
        </a:defRPr>
      </a:lvl1pPr>
      <a:lvl2pPr marL="566738" indent="-182563" algn="l" rtl="0" eaLnBrk="1" fontAlgn="base" hangingPunct="1">
        <a:spcBef>
          <a:spcPct val="20000"/>
        </a:spcBef>
        <a:spcAft>
          <a:spcPct val="0"/>
        </a:spcAft>
        <a:buClr>
          <a:srgbClr val="777777"/>
        </a:buClr>
        <a:buFont typeface="Wingdings" pitchFamily="2" charset="2"/>
        <a:buChar char="n"/>
        <a:defRPr kumimoji="1" sz="1000">
          <a:solidFill>
            <a:schemeClr val="tx1"/>
          </a:solidFill>
          <a:latin typeface="Meiryo UI" panose="020B0604030504040204" pitchFamily="50" charset="-128"/>
          <a:ea typeface="Meiryo UI" panose="020B0604030504040204" pitchFamily="50" charset="-128"/>
        </a:defRPr>
      </a:lvl2pPr>
      <a:lvl3pPr marL="950913" indent="-193675" algn="l" rtl="0" eaLnBrk="1" fontAlgn="base" hangingPunct="1">
        <a:spcBef>
          <a:spcPct val="20000"/>
        </a:spcBef>
        <a:spcAft>
          <a:spcPct val="0"/>
        </a:spcAft>
        <a:buClr>
          <a:srgbClr val="777777"/>
        </a:buClr>
        <a:buFont typeface="Wingdings" pitchFamily="2" charset="2"/>
        <a:buChar char="n"/>
        <a:defRPr kumimoji="1" sz="900">
          <a:solidFill>
            <a:schemeClr val="tx1"/>
          </a:solidFill>
          <a:latin typeface="Meiryo UI" panose="020B0604030504040204" pitchFamily="50" charset="-128"/>
          <a:ea typeface="Meiryo UI" panose="020B0604030504040204" pitchFamily="50" charset="-128"/>
        </a:defRPr>
      </a:lvl3pPr>
      <a:lvl4pPr marL="1333500" indent="-192088"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eiryo UI" panose="020B0604030504040204" pitchFamily="50" charset="-128"/>
          <a:ea typeface="Meiryo UI" panose="020B0604030504040204" pitchFamily="50" charset="-128"/>
        </a:defRPr>
      </a:lvl4pPr>
      <a:lvl5pPr marL="17113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eiryo UI" panose="020B0604030504040204" pitchFamily="50" charset="-128"/>
          <a:ea typeface="Meiryo UI" panose="020B0604030504040204" pitchFamily="50" charset="-128"/>
        </a:defRPr>
      </a:lvl5pPr>
      <a:lvl6pPr marL="21685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6pPr>
      <a:lvl7pPr marL="26257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7pPr>
      <a:lvl8pPr marL="30829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8pPr>
      <a:lvl9pPr marL="35401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support.trustlogin.com/hc/ja/articles/90000018350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slide" Target="slide10.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7271B4-BBBC-4270-86B4-190CEF127886}"/>
              </a:ext>
            </a:extLst>
          </p:cNvPr>
          <p:cNvSpPr>
            <a:spLocks noGrp="1"/>
          </p:cNvSpPr>
          <p:nvPr>
            <p:ph type="title"/>
          </p:nvPr>
        </p:nvSpPr>
        <p:spPr/>
        <p:txBody>
          <a:bodyPr/>
          <a:lstStyle/>
          <a:p>
            <a:r>
              <a:rPr kumimoji="1" lang="en-US" altLang="ja-JP" dirty="0"/>
              <a:t>GMO</a:t>
            </a:r>
            <a:r>
              <a:rPr kumimoji="1" lang="ja-JP" altLang="en-US" dirty="0"/>
              <a:t>トラスト・ログイン側の画面</a:t>
            </a:r>
            <a:br>
              <a:rPr kumimoji="1" lang="en-US" altLang="ja-JP" dirty="0"/>
            </a:br>
            <a:r>
              <a:rPr kumimoji="1" lang="ja-JP" altLang="en-US" dirty="0"/>
              <a:t>１．</a:t>
            </a:r>
            <a:r>
              <a:rPr kumimoji="1" lang="en-US" altLang="ja-JP" dirty="0"/>
              <a:t>GMO</a:t>
            </a:r>
            <a:r>
              <a:rPr kumimoji="1" lang="ja-JP" altLang="en-US" dirty="0"/>
              <a:t>トラスト・ログイン管理画面の諸設定を行う①</a:t>
            </a:r>
          </a:p>
        </p:txBody>
      </p:sp>
      <p:sp>
        <p:nvSpPr>
          <p:cNvPr id="3" name="コンテンツ プレースホルダー 2">
            <a:extLst>
              <a:ext uri="{FF2B5EF4-FFF2-40B4-BE49-F238E27FC236}">
                <a16:creationId xmlns:a16="http://schemas.microsoft.com/office/drawing/2014/main" id="{DC3200AC-4969-4A3A-8B76-E6A9A5C2FDF9}"/>
              </a:ext>
            </a:extLst>
          </p:cNvPr>
          <p:cNvSpPr>
            <a:spLocks noGrp="1"/>
          </p:cNvSpPr>
          <p:nvPr>
            <p:ph idx="1"/>
          </p:nvPr>
        </p:nvSpPr>
        <p:spPr/>
        <p:txBody>
          <a:bodyPr/>
          <a:lstStyle/>
          <a:p>
            <a:pPr marL="0" indent="0">
              <a:buNone/>
            </a:pPr>
            <a:endParaRPr lang="en-US" altLang="ja-JP" sz="1400" dirty="0"/>
          </a:p>
          <a:p>
            <a:pPr marL="0" indent="0">
              <a:buNone/>
            </a:pPr>
            <a:endParaRPr lang="en-US" altLang="ja-JP" sz="1400" dirty="0"/>
          </a:p>
          <a:p>
            <a:pPr marL="0" indent="0">
              <a:buNone/>
            </a:pPr>
            <a:r>
              <a:rPr lang="en-US" altLang="ja-JP" sz="1400" dirty="0"/>
              <a:t>GMO</a:t>
            </a:r>
            <a:r>
              <a:rPr lang="ja-JP" altLang="en-US" sz="1400" dirty="0"/>
              <a:t>トラスト・ログイン管理画面で［管理］をクリックします。</a:t>
            </a:r>
            <a:endParaRPr kumimoji="1" lang="en-US" altLang="ja-JP" sz="1400" dirty="0"/>
          </a:p>
          <a:p>
            <a:pPr marL="342900" indent="-342900">
              <a:buFont typeface="+mj-ea"/>
              <a:buAutoNum type="circleNumDbPlain"/>
            </a:pPr>
            <a:endParaRPr lang="en-US" altLang="ja-JP" dirty="0"/>
          </a:p>
          <a:p>
            <a:pPr marL="342900" indent="-342900">
              <a:buFont typeface="+mj-ea"/>
              <a:buAutoNum type="circleNumDbPlain"/>
            </a:pPr>
            <a:endParaRPr kumimoji="1" lang="en-US" altLang="ja-JP" dirty="0"/>
          </a:p>
          <a:p>
            <a:pPr marL="342900" indent="-342900">
              <a:buFont typeface="+mj-ea"/>
              <a:buAutoNum type="circleNumDbPlain"/>
            </a:pPr>
            <a:endParaRPr lang="en-US" altLang="ja-JP" dirty="0"/>
          </a:p>
          <a:p>
            <a:pPr marL="342900" indent="-342900">
              <a:buFont typeface="+mj-ea"/>
              <a:buAutoNum type="circleNumDbPlain"/>
            </a:pPr>
            <a:endParaRPr kumimoji="1" lang="en-US" altLang="ja-JP" dirty="0"/>
          </a:p>
          <a:p>
            <a:pPr marL="342900" indent="-342900">
              <a:buFont typeface="+mj-ea"/>
              <a:buAutoNum type="circleNumDbPlain"/>
            </a:pPr>
            <a:endParaRPr lang="en-US" altLang="ja-JP" dirty="0"/>
          </a:p>
          <a:p>
            <a:pPr marL="342900" indent="-342900">
              <a:buFont typeface="+mj-ea"/>
              <a:buAutoNum type="circleNumDbPlain"/>
            </a:pPr>
            <a:endParaRPr kumimoji="1" lang="en-US" altLang="ja-JP" dirty="0"/>
          </a:p>
          <a:p>
            <a:pPr marL="342900" indent="-342900">
              <a:buFont typeface="+mj-ea"/>
              <a:buAutoNum type="circleNumDbPlain"/>
            </a:pPr>
            <a:endParaRPr lang="en-US" altLang="ja-JP" dirty="0"/>
          </a:p>
          <a:p>
            <a:pPr marL="342900" indent="-342900">
              <a:buFont typeface="+mj-ea"/>
              <a:buAutoNum type="circleNumDbPlain"/>
            </a:pPr>
            <a:endParaRPr kumimoji="1" lang="en-US" altLang="ja-JP" dirty="0"/>
          </a:p>
          <a:p>
            <a:pPr marL="342900" indent="-342900">
              <a:buFont typeface="+mj-ea"/>
              <a:buAutoNum type="circleNumDbPlain"/>
            </a:pPr>
            <a:endParaRPr lang="en-US" altLang="ja-JP" dirty="0"/>
          </a:p>
          <a:p>
            <a:pPr marL="0" indent="0">
              <a:buNone/>
            </a:pPr>
            <a:endParaRPr lang="en-US" altLang="ja-JP" dirty="0"/>
          </a:p>
          <a:p>
            <a:pPr marL="0" indent="0">
              <a:buNone/>
            </a:pPr>
            <a:endParaRPr lang="en-US" altLang="ja-JP" dirty="0"/>
          </a:p>
        </p:txBody>
      </p:sp>
      <p:pic>
        <p:nvPicPr>
          <p:cNvPr id="4" name="図 3">
            <a:extLst>
              <a:ext uri="{FF2B5EF4-FFF2-40B4-BE49-F238E27FC236}">
                <a16:creationId xmlns:a16="http://schemas.microsoft.com/office/drawing/2014/main" id="{8E425C73-6BF4-4792-9D11-4B5246E502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598" y="2023153"/>
            <a:ext cx="8924805" cy="284600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0965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サイレコ側の画面設定</a:t>
            </a:r>
            <a:br>
              <a:rPr lang="en-US" altLang="ja-JP" dirty="0"/>
            </a:br>
            <a:r>
              <a:rPr lang="ja-JP" altLang="en-US" dirty="0"/>
              <a:t>２</a:t>
            </a:r>
            <a:r>
              <a:rPr kumimoji="1" lang="ja-JP" altLang="en-US" dirty="0"/>
              <a:t> ．</a:t>
            </a:r>
            <a:r>
              <a:rPr kumimoji="1" lang="en-US" altLang="ja-JP" dirty="0"/>
              <a:t> </a:t>
            </a:r>
            <a:r>
              <a:rPr kumimoji="1" lang="ja-JP" altLang="en-US" dirty="0"/>
              <a:t>サイレコ管理画面の諸設定を行う</a:t>
            </a:r>
          </a:p>
        </p:txBody>
      </p:sp>
      <p:sp>
        <p:nvSpPr>
          <p:cNvPr id="3" name="コンテンツ プレースホルダー 2"/>
          <p:cNvSpPr>
            <a:spLocks noGrp="1"/>
          </p:cNvSpPr>
          <p:nvPr>
            <p:ph idx="1"/>
          </p:nvPr>
        </p:nvSpPr>
        <p:spPr/>
        <p:txBody>
          <a:bodyPr/>
          <a:lstStyle/>
          <a:p>
            <a:r>
              <a:rPr kumimoji="1" lang="ja-JP" altLang="en-US" sz="1400" dirty="0"/>
              <a:t>［オプション機能］－［</a:t>
            </a:r>
            <a:r>
              <a:rPr kumimoji="1" lang="en-US" altLang="ja-JP" sz="1400" dirty="0"/>
              <a:t>SSO</a:t>
            </a:r>
            <a:r>
              <a:rPr kumimoji="1" lang="ja-JP" altLang="en-US" sz="1400" dirty="0"/>
              <a:t>（</a:t>
            </a:r>
            <a:r>
              <a:rPr kumimoji="1" lang="en-US" altLang="ja-JP" sz="1400" dirty="0"/>
              <a:t>SAML2.0</a:t>
            </a:r>
            <a:r>
              <a:rPr kumimoji="1" lang="ja-JP" altLang="en-US" sz="1400" dirty="0"/>
              <a:t>）設定］</a:t>
            </a:r>
            <a:r>
              <a:rPr lang="ja-JP" altLang="en-US" sz="1400" dirty="0"/>
              <a:t>は以下のような画面になります。</a:t>
            </a:r>
            <a:endParaRPr kumimoji="1" lang="ja-JP" altLang="en-US" sz="1400" dirty="0"/>
          </a:p>
        </p:txBody>
      </p:sp>
      <p:pic>
        <p:nvPicPr>
          <p:cNvPr id="4" name="図 3">
            <a:extLst>
              <a:ext uri="{FF2B5EF4-FFF2-40B4-BE49-F238E27FC236}">
                <a16:creationId xmlns:a16="http://schemas.microsoft.com/office/drawing/2014/main" id="{00CC28F5-C090-473A-BBF8-EE618AB240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410" y="1268760"/>
            <a:ext cx="4335590" cy="4627984"/>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楕円 4">
            <a:extLst>
              <a:ext uri="{FF2B5EF4-FFF2-40B4-BE49-F238E27FC236}">
                <a16:creationId xmlns:a16="http://schemas.microsoft.com/office/drawing/2014/main" id="{6E609A26-ED40-4211-BEDC-6FB05D52F577}"/>
              </a:ext>
            </a:extLst>
          </p:cNvPr>
          <p:cNvSpPr/>
          <p:nvPr/>
        </p:nvSpPr>
        <p:spPr>
          <a:xfrm>
            <a:off x="2403973" y="1988840"/>
            <a:ext cx="244771" cy="21705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6" name="四角形: 角を丸くする 5">
            <a:extLst>
              <a:ext uri="{FF2B5EF4-FFF2-40B4-BE49-F238E27FC236}">
                <a16:creationId xmlns:a16="http://schemas.microsoft.com/office/drawing/2014/main" id="{A79A8271-089A-4B20-BCCD-F3900445F911}"/>
              </a:ext>
            </a:extLst>
          </p:cNvPr>
          <p:cNvSpPr/>
          <p:nvPr/>
        </p:nvSpPr>
        <p:spPr bwMode="auto">
          <a:xfrm>
            <a:off x="2360712" y="2204864"/>
            <a:ext cx="2376264" cy="1944216"/>
          </a:xfrm>
          <a:prstGeom prst="roundRect">
            <a:avLst/>
          </a:prstGeom>
          <a:noFill/>
          <a:ln w="285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 name="四角形: 角を丸くする 6">
            <a:extLst>
              <a:ext uri="{FF2B5EF4-FFF2-40B4-BE49-F238E27FC236}">
                <a16:creationId xmlns:a16="http://schemas.microsoft.com/office/drawing/2014/main" id="{F5F4521E-1E4E-44FE-90A9-6891FA767B57}"/>
              </a:ext>
            </a:extLst>
          </p:cNvPr>
          <p:cNvSpPr/>
          <p:nvPr/>
        </p:nvSpPr>
        <p:spPr bwMode="auto">
          <a:xfrm>
            <a:off x="2360712" y="4592164"/>
            <a:ext cx="2376264" cy="1357116"/>
          </a:xfrm>
          <a:prstGeom prst="roundRect">
            <a:avLst/>
          </a:prstGeom>
          <a:noFill/>
          <a:ln w="285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 name="吹き出し: 四角形 7">
            <a:extLst>
              <a:ext uri="{FF2B5EF4-FFF2-40B4-BE49-F238E27FC236}">
                <a16:creationId xmlns:a16="http://schemas.microsoft.com/office/drawing/2014/main" id="{CCCD977D-0433-48AD-8C76-F47BF670D419}"/>
              </a:ext>
            </a:extLst>
          </p:cNvPr>
          <p:cNvSpPr/>
          <p:nvPr/>
        </p:nvSpPr>
        <p:spPr bwMode="auto">
          <a:xfrm>
            <a:off x="5421051" y="2204864"/>
            <a:ext cx="3384376" cy="1944216"/>
          </a:xfrm>
          <a:prstGeom prst="wedgeRectCallout">
            <a:avLst>
              <a:gd name="adj1" fmla="val -66194"/>
              <a:gd name="adj2" fmla="val -23797"/>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SSO</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のシステム上のコードを入力します。</a:t>
            </a:r>
          </a:p>
        </p:txBody>
      </p:sp>
      <p:sp>
        <p:nvSpPr>
          <p:cNvPr id="9" name="吹き出し: 四角形 8">
            <a:extLst>
              <a:ext uri="{FF2B5EF4-FFF2-40B4-BE49-F238E27FC236}">
                <a16:creationId xmlns:a16="http://schemas.microsoft.com/office/drawing/2014/main" id="{85505AB8-38FB-411A-8A14-C5F5EE84182C}"/>
              </a:ext>
            </a:extLst>
          </p:cNvPr>
          <p:cNvSpPr/>
          <p:nvPr/>
        </p:nvSpPr>
        <p:spPr bwMode="auto">
          <a:xfrm>
            <a:off x="5421051" y="4592164"/>
            <a:ext cx="3384376" cy="1357116"/>
          </a:xfrm>
          <a:prstGeom prst="wedgeRectCallout">
            <a:avLst>
              <a:gd name="adj1" fmla="val -66194"/>
              <a:gd name="adj2" fmla="val -23797"/>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dirty="0">
                <a:latin typeface="Meiryo UI" panose="020B0604030504040204" pitchFamily="50" charset="-128"/>
                <a:ea typeface="Meiryo UI" panose="020B0604030504040204" pitchFamily="50" charset="-128"/>
              </a:rPr>
              <a:t>SSO</a:t>
            </a:r>
            <a:r>
              <a:rPr lang="ja-JP" altLang="en-US" dirty="0">
                <a:latin typeface="Meiryo UI" panose="020B0604030504040204" pitchFamily="50" charset="-128"/>
                <a:ea typeface="Meiryo UI" panose="020B0604030504040204" pitchFamily="50" charset="-128"/>
              </a:rPr>
              <a:t>のシステムに入力するコードです。</a:t>
            </a:r>
            <a:br>
              <a:rPr lang="en-US" altLang="ja-JP"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（「コピー」を押すとクリップボードにコピーされます。）</a:t>
            </a: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pic>
        <p:nvPicPr>
          <p:cNvPr id="11" name="図 10">
            <a:extLst>
              <a:ext uri="{FF2B5EF4-FFF2-40B4-BE49-F238E27FC236}">
                <a16:creationId xmlns:a16="http://schemas.microsoft.com/office/drawing/2014/main" id="{953B73D0-3AE4-6ECA-3ADB-2B2B2FAED342}"/>
              </a:ext>
            </a:extLst>
          </p:cNvPr>
          <p:cNvPicPr>
            <a:picLocks noChangeAspect="1"/>
          </p:cNvPicPr>
          <p:nvPr/>
        </p:nvPicPr>
        <p:blipFill>
          <a:blip r:embed="rId3"/>
          <a:stretch>
            <a:fillRect/>
          </a:stretch>
        </p:blipFill>
        <p:spPr>
          <a:xfrm>
            <a:off x="617410" y="4365105"/>
            <a:ext cx="879206" cy="216024"/>
          </a:xfrm>
          <a:prstGeom prst="rect">
            <a:avLst/>
          </a:prstGeom>
        </p:spPr>
      </p:pic>
    </p:spTree>
    <p:extLst>
      <p:ext uri="{BB962C8B-B14F-4D97-AF65-F5344CB8AC3E}">
        <p14:creationId xmlns:p14="http://schemas.microsoft.com/office/powerpoint/2010/main" val="1650087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7"/>
          <p:cNvSpPr txBox="1">
            <a:spLocks noChangeArrowheads="1"/>
          </p:cNvSpPr>
          <p:nvPr/>
        </p:nvSpPr>
        <p:spPr bwMode="auto">
          <a:xfrm>
            <a:off x="3160942" y="5370301"/>
            <a:ext cx="6111032" cy="938719"/>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ja-JP" altLang="en-US" sz="1100" dirty="0">
                <a:latin typeface="+mn-ea"/>
                <a:ea typeface="+mn-ea"/>
              </a:rPr>
              <a:t>本資料は、社内用マニュアルの作成など、自社ご利用の範囲内に限り、複製・ご編集いただいて構いません。</a:t>
            </a:r>
            <a:endParaRPr lang="en-US" altLang="ja-JP" sz="1100" dirty="0">
              <a:latin typeface="+mn-ea"/>
              <a:ea typeface="+mn-ea"/>
            </a:endParaRPr>
          </a:p>
          <a:p>
            <a:pPr algn="r"/>
            <a:r>
              <a:rPr lang="ja-JP" altLang="ja-JP" sz="1100" dirty="0">
                <a:latin typeface="+mn-ea"/>
                <a:ea typeface="+mn-ea"/>
              </a:rPr>
              <a:t>本</a:t>
            </a:r>
            <a:r>
              <a:rPr lang="ja-JP" altLang="en-US" sz="1100" dirty="0">
                <a:latin typeface="+mn-ea"/>
                <a:ea typeface="+mn-ea"/>
              </a:rPr>
              <a:t>資料</a:t>
            </a:r>
            <a:r>
              <a:rPr lang="ja-JP" altLang="ja-JP" sz="1100" dirty="0">
                <a:latin typeface="+mn-ea"/>
                <a:ea typeface="+mn-ea"/>
              </a:rPr>
              <a:t>の内容の一部または全部を無断転載することは禁止されています</a:t>
            </a:r>
            <a:r>
              <a:rPr lang="ja-JP" altLang="en-US" sz="1100" dirty="0">
                <a:latin typeface="+mn-ea"/>
                <a:ea typeface="+mn-ea"/>
              </a:rPr>
              <a:t>。</a:t>
            </a:r>
            <a:endParaRPr lang="ja-JP" altLang="ja-JP" sz="1100" dirty="0">
              <a:latin typeface="+mn-ea"/>
              <a:ea typeface="+mn-ea"/>
            </a:endParaRPr>
          </a:p>
          <a:p>
            <a:pPr algn="r"/>
            <a:r>
              <a:rPr lang="ja-JP" altLang="ja-JP" sz="1100" dirty="0">
                <a:latin typeface="+mn-ea"/>
                <a:ea typeface="+mn-ea"/>
              </a:rPr>
              <a:t>本</a:t>
            </a:r>
            <a:r>
              <a:rPr lang="ja-JP" altLang="en-US" sz="1100" dirty="0">
                <a:latin typeface="+mn-ea"/>
                <a:ea typeface="+mn-ea"/>
              </a:rPr>
              <a:t>資料</a:t>
            </a:r>
            <a:r>
              <a:rPr lang="ja-JP" altLang="ja-JP" sz="1100" dirty="0">
                <a:latin typeface="+mn-ea"/>
                <a:ea typeface="+mn-ea"/>
              </a:rPr>
              <a:t>の内容に関しては訂正・改善のため、予告なしに変更することがあります</a:t>
            </a:r>
            <a:r>
              <a:rPr lang="ja-JP" altLang="en-US" sz="1100" dirty="0">
                <a:latin typeface="+mn-ea"/>
                <a:ea typeface="+mn-ea"/>
              </a:rPr>
              <a:t>。</a:t>
            </a:r>
            <a:endParaRPr lang="en-US" altLang="ja-JP" sz="1100" dirty="0">
              <a:latin typeface="+mn-ea"/>
              <a:ea typeface="+mn-ea"/>
            </a:endParaRPr>
          </a:p>
          <a:p>
            <a:pPr algn="r"/>
            <a:endParaRPr lang="en-US" altLang="ja-JP" sz="1100" dirty="0">
              <a:latin typeface="+mn-ea"/>
              <a:ea typeface="+mn-ea"/>
            </a:endParaRPr>
          </a:p>
          <a:p>
            <a:pPr algn="r"/>
            <a:r>
              <a:rPr lang="en-US" altLang="ja-JP" sz="1100" dirty="0">
                <a:latin typeface="+mn-ea"/>
                <a:ea typeface="+mn-ea"/>
              </a:rPr>
              <a:t>Last Updated-2023/11/28</a:t>
            </a:r>
          </a:p>
        </p:txBody>
      </p:sp>
    </p:spTree>
    <p:extLst>
      <p:ext uri="{BB962C8B-B14F-4D97-AF65-F5344CB8AC3E}">
        <p14:creationId xmlns:p14="http://schemas.microsoft.com/office/powerpoint/2010/main" val="3129063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7271B4-BBBC-4270-86B4-190CEF127886}"/>
              </a:ext>
            </a:extLst>
          </p:cNvPr>
          <p:cNvSpPr>
            <a:spLocks noGrp="1"/>
          </p:cNvSpPr>
          <p:nvPr>
            <p:ph type="title"/>
          </p:nvPr>
        </p:nvSpPr>
        <p:spPr/>
        <p:txBody>
          <a:bodyPr/>
          <a:lstStyle/>
          <a:p>
            <a:r>
              <a:rPr kumimoji="1" lang="en-US" altLang="ja-JP" dirty="0"/>
              <a:t>GMO</a:t>
            </a:r>
            <a:r>
              <a:rPr kumimoji="1" lang="ja-JP" altLang="en-US" dirty="0"/>
              <a:t>トラスト・ログイン側の画面</a:t>
            </a:r>
            <a:br>
              <a:rPr kumimoji="1" lang="en-US" altLang="ja-JP" dirty="0"/>
            </a:br>
            <a:r>
              <a:rPr kumimoji="1" lang="ja-JP" altLang="en-US" dirty="0"/>
              <a:t>１．</a:t>
            </a:r>
            <a:r>
              <a:rPr kumimoji="1" lang="en-US" altLang="ja-JP" dirty="0"/>
              <a:t>GMO</a:t>
            </a:r>
            <a:r>
              <a:rPr kumimoji="1" lang="ja-JP" altLang="en-US" dirty="0"/>
              <a:t>トラスト・ログイン管理画面の諸設定を行う②</a:t>
            </a:r>
          </a:p>
        </p:txBody>
      </p:sp>
      <p:sp>
        <p:nvSpPr>
          <p:cNvPr id="3" name="コンテンツ プレースホルダー 2">
            <a:extLst>
              <a:ext uri="{FF2B5EF4-FFF2-40B4-BE49-F238E27FC236}">
                <a16:creationId xmlns:a16="http://schemas.microsoft.com/office/drawing/2014/main" id="{DC3200AC-4969-4A3A-8B76-E6A9A5C2FDF9}"/>
              </a:ext>
            </a:extLst>
          </p:cNvPr>
          <p:cNvSpPr>
            <a:spLocks noGrp="1"/>
          </p:cNvSpPr>
          <p:nvPr>
            <p:ph idx="1"/>
          </p:nvPr>
        </p:nvSpPr>
        <p:spPr/>
        <p:txBody>
          <a:bodyPr/>
          <a:lstStyle/>
          <a:p>
            <a:pPr marL="0" indent="0">
              <a:buNone/>
            </a:pPr>
            <a:endParaRPr lang="en-US" altLang="ja-JP" sz="1400" dirty="0"/>
          </a:p>
          <a:p>
            <a:pPr marL="0" indent="0">
              <a:buNone/>
            </a:pPr>
            <a:r>
              <a:rPr lang="ja-JP" altLang="en-US" sz="1400" dirty="0"/>
              <a:t>画面左の「メンバー」メニューから、カスタム属性を設定する対象のメンバーをクリックします。</a:t>
            </a:r>
            <a:endParaRPr lang="en-US" altLang="ja-JP" sz="1400" dirty="0"/>
          </a:p>
          <a:p>
            <a:pPr marL="0" indent="0">
              <a:buNone/>
            </a:pPr>
            <a:endParaRPr lang="en-US" altLang="ja-JP" dirty="0"/>
          </a:p>
        </p:txBody>
      </p:sp>
      <p:pic>
        <p:nvPicPr>
          <p:cNvPr id="4" name="図 3">
            <a:extLst>
              <a:ext uri="{FF2B5EF4-FFF2-40B4-BE49-F238E27FC236}">
                <a16:creationId xmlns:a16="http://schemas.microsoft.com/office/drawing/2014/main" id="{F5FD552E-C9A0-4EE5-9A40-19A7E147D0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783" y="1582669"/>
            <a:ext cx="9482434" cy="369266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597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C767D0-F806-1A5A-A663-5B21AD6D2EF7}"/>
              </a:ext>
            </a:extLst>
          </p:cNvPr>
          <p:cNvSpPr>
            <a:spLocks noGrp="1"/>
          </p:cNvSpPr>
          <p:nvPr>
            <p:ph type="title"/>
          </p:nvPr>
        </p:nvSpPr>
        <p:spPr/>
        <p:txBody>
          <a:bodyPr/>
          <a:lstStyle/>
          <a:p>
            <a:r>
              <a:rPr kumimoji="1" lang="en-US" altLang="ja-JP" dirty="0"/>
              <a:t>GMO</a:t>
            </a:r>
            <a:r>
              <a:rPr kumimoji="1" lang="ja-JP" altLang="en-US" dirty="0"/>
              <a:t>トラスト・ログイン側の画面</a:t>
            </a:r>
            <a:br>
              <a:rPr kumimoji="1" lang="en-US" altLang="ja-JP" dirty="0"/>
            </a:br>
            <a:r>
              <a:rPr kumimoji="1" lang="ja-JP" altLang="en-US" dirty="0"/>
              <a:t>１．</a:t>
            </a:r>
            <a:r>
              <a:rPr kumimoji="1" lang="en-US" altLang="ja-JP" dirty="0"/>
              <a:t>GMO</a:t>
            </a:r>
            <a:r>
              <a:rPr kumimoji="1" lang="ja-JP" altLang="en-US" dirty="0"/>
              <a:t>トラスト・ログイン管理画面の諸設定を行う（補足）</a:t>
            </a:r>
          </a:p>
        </p:txBody>
      </p:sp>
      <p:sp>
        <p:nvSpPr>
          <p:cNvPr id="3" name="コンテンツ プレースホルダー 2">
            <a:extLst>
              <a:ext uri="{FF2B5EF4-FFF2-40B4-BE49-F238E27FC236}">
                <a16:creationId xmlns:a16="http://schemas.microsoft.com/office/drawing/2014/main" id="{BF717405-94F5-798F-74EA-77DE9E446792}"/>
              </a:ext>
            </a:extLst>
          </p:cNvPr>
          <p:cNvSpPr>
            <a:spLocks noGrp="1"/>
          </p:cNvSpPr>
          <p:nvPr>
            <p:ph idx="1"/>
          </p:nvPr>
        </p:nvSpPr>
        <p:spPr/>
        <p:txBody>
          <a:bodyPr/>
          <a:lstStyle/>
          <a:p>
            <a:pPr marL="0" indent="0">
              <a:buNone/>
            </a:pPr>
            <a:r>
              <a:rPr lang="ja-JP" altLang="en-US" sz="1400" dirty="0"/>
              <a:t>（補足）</a:t>
            </a:r>
            <a:r>
              <a:rPr kumimoji="1" lang="ja-JP" altLang="en-US" sz="1400" dirty="0"/>
              <a:t>適宜従業員を追加する際、カスタム属性「属性名」に、従業員の「ログイン</a:t>
            </a:r>
            <a:r>
              <a:rPr kumimoji="1" lang="en-US" altLang="ja-JP" sz="1400" dirty="0"/>
              <a:t>ID</a:t>
            </a:r>
            <a:r>
              <a:rPr kumimoji="1" lang="ja-JP" altLang="en-US" sz="1400" dirty="0"/>
              <a:t>」を設定します。</a:t>
            </a:r>
            <a:endParaRPr kumimoji="1" lang="en-US" altLang="ja-JP" sz="1400" dirty="0"/>
          </a:p>
          <a:p>
            <a:pPr marL="0" indent="0">
              <a:buNone/>
            </a:pPr>
            <a:r>
              <a:rPr lang="ja-JP" altLang="en-US" sz="1400" dirty="0"/>
              <a:t>　</a:t>
            </a:r>
            <a:r>
              <a:rPr kumimoji="1" lang="en-US" altLang="ja-JP" sz="1400" dirty="0"/>
              <a:t>※</a:t>
            </a:r>
            <a:r>
              <a:rPr kumimoji="1" lang="ja-JP" altLang="en-US" sz="1400" dirty="0"/>
              <a:t>従業員を登録するにあたり、もしくは既に登録済みの従業員を編集するにあたり、「カスタム属性」として”ログイン</a:t>
            </a:r>
            <a:r>
              <a:rPr kumimoji="1" lang="en-US" altLang="ja-JP" sz="1400" dirty="0"/>
              <a:t>ID”</a:t>
            </a:r>
            <a:r>
              <a:rPr kumimoji="1" lang="ja-JP" altLang="en-US" sz="1400" dirty="0"/>
              <a:t>を事前に</a:t>
            </a:r>
            <a:endParaRPr kumimoji="1" lang="en-US" altLang="ja-JP" sz="1400" dirty="0"/>
          </a:p>
          <a:p>
            <a:pPr marL="0" indent="0">
              <a:buNone/>
            </a:pPr>
            <a:r>
              <a:rPr lang="ja-JP" altLang="en-US" sz="1400" dirty="0"/>
              <a:t>　　　</a:t>
            </a:r>
            <a:r>
              <a:rPr kumimoji="1" lang="ja-JP" altLang="en-US" sz="1400" dirty="0"/>
              <a:t>追加しておく必要があります。</a:t>
            </a:r>
            <a:endParaRPr kumimoji="1" lang="en-US" altLang="ja-JP" sz="1400" dirty="0"/>
          </a:p>
          <a:p>
            <a:pPr marL="0" indent="0">
              <a:buNone/>
            </a:pPr>
            <a:r>
              <a:rPr lang="ja-JP" altLang="en-US" sz="1400" dirty="0"/>
              <a:t>　　　詳しい操作方法は、こちらをご確認ください。</a:t>
            </a:r>
            <a:r>
              <a:rPr lang="en-US" altLang="ja-JP" sz="1400" dirty="0">
                <a:hlinkClick r:id="rId2"/>
              </a:rPr>
              <a:t>https://support.trustlogin.com/hc/ja/articles/900000183506</a:t>
            </a:r>
            <a:endParaRPr lang="en-US" altLang="ja-JP" sz="1400" dirty="0"/>
          </a:p>
          <a:p>
            <a:pPr marL="0" indent="0">
              <a:buNone/>
            </a:pPr>
            <a:endParaRPr kumimoji="1" lang="en-US" altLang="ja-JP" sz="1400" dirty="0"/>
          </a:p>
          <a:p>
            <a:pPr marL="0" indent="0">
              <a:buNone/>
            </a:pPr>
            <a:endParaRPr kumimoji="1" lang="ja-JP" altLang="en-US" sz="1400" dirty="0"/>
          </a:p>
        </p:txBody>
      </p:sp>
      <p:pic>
        <p:nvPicPr>
          <p:cNvPr id="4" name="図 3">
            <a:extLst>
              <a:ext uri="{FF2B5EF4-FFF2-40B4-BE49-F238E27FC236}">
                <a16:creationId xmlns:a16="http://schemas.microsoft.com/office/drawing/2014/main" id="{85297124-528E-4C86-B5F4-C745E14F22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3954" y="2275957"/>
            <a:ext cx="9038091" cy="230608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4810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7271B4-BBBC-4270-86B4-190CEF127886}"/>
              </a:ext>
            </a:extLst>
          </p:cNvPr>
          <p:cNvSpPr>
            <a:spLocks noGrp="1"/>
          </p:cNvSpPr>
          <p:nvPr>
            <p:ph type="title"/>
          </p:nvPr>
        </p:nvSpPr>
        <p:spPr/>
        <p:txBody>
          <a:bodyPr/>
          <a:lstStyle/>
          <a:p>
            <a:r>
              <a:rPr kumimoji="1" lang="en-US" altLang="ja-JP" dirty="0"/>
              <a:t>GMO</a:t>
            </a:r>
            <a:r>
              <a:rPr kumimoji="1" lang="ja-JP" altLang="en-US" dirty="0"/>
              <a:t>トラスト・ログイン側の画面</a:t>
            </a:r>
            <a:br>
              <a:rPr kumimoji="1" lang="en-US" altLang="ja-JP" dirty="0"/>
            </a:br>
            <a:r>
              <a:rPr kumimoji="1" lang="ja-JP" altLang="en-US" dirty="0"/>
              <a:t>１．</a:t>
            </a:r>
            <a:r>
              <a:rPr kumimoji="1" lang="en-US" altLang="ja-JP" dirty="0"/>
              <a:t>GMO</a:t>
            </a:r>
            <a:r>
              <a:rPr kumimoji="1" lang="ja-JP" altLang="en-US" dirty="0"/>
              <a:t>トラスト・ログイン管理画面の諸設定を行う③</a:t>
            </a:r>
          </a:p>
        </p:txBody>
      </p:sp>
      <p:sp>
        <p:nvSpPr>
          <p:cNvPr id="3" name="コンテンツ プレースホルダー 2">
            <a:extLst>
              <a:ext uri="{FF2B5EF4-FFF2-40B4-BE49-F238E27FC236}">
                <a16:creationId xmlns:a16="http://schemas.microsoft.com/office/drawing/2014/main" id="{DC3200AC-4969-4A3A-8B76-E6A9A5C2FDF9}"/>
              </a:ext>
            </a:extLst>
          </p:cNvPr>
          <p:cNvSpPr>
            <a:spLocks noGrp="1"/>
          </p:cNvSpPr>
          <p:nvPr>
            <p:ph idx="1"/>
          </p:nvPr>
        </p:nvSpPr>
        <p:spPr/>
        <p:txBody>
          <a:bodyPr/>
          <a:lstStyle/>
          <a:p>
            <a:pPr marL="0" indent="0">
              <a:buNone/>
            </a:pPr>
            <a:endParaRPr lang="en-US" altLang="ja-JP" sz="1400" dirty="0"/>
          </a:p>
          <a:p>
            <a:pPr marL="0" indent="0">
              <a:buNone/>
            </a:pPr>
            <a:r>
              <a:rPr lang="ja-JP" altLang="en-US" sz="1400" dirty="0"/>
              <a:t>「管理ページ </a:t>
            </a:r>
            <a:r>
              <a:rPr lang="en-US" altLang="ja-JP" sz="1400" dirty="0"/>
              <a:t>&gt; </a:t>
            </a:r>
            <a:r>
              <a:rPr lang="ja-JP" altLang="en-US" sz="1400" dirty="0"/>
              <a:t>アプリ」メニューを開き、画面右上の［アプリ登録］をクリックします。</a:t>
            </a:r>
            <a:endParaRPr lang="en-US" altLang="ja-JP" dirty="0"/>
          </a:p>
        </p:txBody>
      </p:sp>
      <p:pic>
        <p:nvPicPr>
          <p:cNvPr id="4" name="図 3">
            <a:extLst>
              <a:ext uri="{FF2B5EF4-FFF2-40B4-BE49-F238E27FC236}">
                <a16:creationId xmlns:a16="http://schemas.microsoft.com/office/drawing/2014/main" id="{C9E75E59-B1C6-4AF7-BE5E-AC905E021B12}"/>
              </a:ext>
            </a:extLst>
          </p:cNvPr>
          <p:cNvPicPr>
            <a:picLocks noChangeAspect="1"/>
          </p:cNvPicPr>
          <p:nvPr/>
        </p:nvPicPr>
        <p:blipFill>
          <a:blip r:embed="rId2"/>
          <a:stretch>
            <a:fillRect/>
          </a:stretch>
        </p:blipFill>
        <p:spPr>
          <a:xfrm>
            <a:off x="514068" y="2268253"/>
            <a:ext cx="8877864" cy="2321495"/>
          </a:xfrm>
          <a:prstGeom prst="rect">
            <a:avLst/>
          </a:prstGeom>
          <a:ln>
            <a:solidFill>
              <a:schemeClr val="tx1"/>
            </a:solidFill>
          </a:ln>
        </p:spPr>
      </p:pic>
    </p:spTree>
    <p:extLst>
      <p:ext uri="{BB962C8B-B14F-4D97-AF65-F5344CB8AC3E}">
        <p14:creationId xmlns:p14="http://schemas.microsoft.com/office/powerpoint/2010/main" val="3156908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7271B4-BBBC-4270-86B4-190CEF127886}"/>
              </a:ext>
            </a:extLst>
          </p:cNvPr>
          <p:cNvSpPr>
            <a:spLocks noGrp="1"/>
          </p:cNvSpPr>
          <p:nvPr>
            <p:ph type="title"/>
          </p:nvPr>
        </p:nvSpPr>
        <p:spPr/>
        <p:txBody>
          <a:bodyPr/>
          <a:lstStyle/>
          <a:p>
            <a:r>
              <a:rPr kumimoji="1" lang="en-US" altLang="ja-JP" dirty="0"/>
              <a:t>GMO</a:t>
            </a:r>
            <a:r>
              <a:rPr kumimoji="1" lang="ja-JP" altLang="en-US" dirty="0"/>
              <a:t>トラスト・ログイン側の画面</a:t>
            </a:r>
            <a:br>
              <a:rPr kumimoji="1" lang="en-US" altLang="ja-JP" dirty="0"/>
            </a:br>
            <a:r>
              <a:rPr kumimoji="1" lang="ja-JP" altLang="en-US" dirty="0"/>
              <a:t>１．</a:t>
            </a:r>
            <a:r>
              <a:rPr kumimoji="1" lang="en-US" altLang="ja-JP" dirty="0"/>
              <a:t>GMO</a:t>
            </a:r>
            <a:r>
              <a:rPr kumimoji="1" lang="ja-JP" altLang="en-US" dirty="0"/>
              <a:t>トラスト・ログイン管理画面の諸設定を行う④</a:t>
            </a:r>
          </a:p>
        </p:txBody>
      </p:sp>
      <p:sp>
        <p:nvSpPr>
          <p:cNvPr id="4" name="コンテンツ プレースホルダー 2">
            <a:extLst>
              <a:ext uri="{FF2B5EF4-FFF2-40B4-BE49-F238E27FC236}">
                <a16:creationId xmlns:a16="http://schemas.microsoft.com/office/drawing/2014/main" id="{05A1B8E0-AB3B-49F8-C942-9F7904391B5F}"/>
              </a:ext>
            </a:extLst>
          </p:cNvPr>
          <p:cNvSpPr>
            <a:spLocks noGrp="1"/>
          </p:cNvSpPr>
          <p:nvPr>
            <p:ph idx="1"/>
          </p:nvPr>
        </p:nvSpPr>
        <p:spPr>
          <a:xfrm>
            <a:off x="273050" y="764704"/>
            <a:ext cx="9359900" cy="5638800"/>
          </a:xfrm>
        </p:spPr>
        <p:txBody>
          <a:bodyPr/>
          <a:lstStyle/>
          <a:p>
            <a:pPr marL="0" indent="0">
              <a:buNone/>
            </a:pPr>
            <a:endParaRPr lang="en-US" altLang="ja-JP" sz="1400" dirty="0"/>
          </a:p>
          <a:p>
            <a:pPr marL="0" indent="0">
              <a:buNone/>
            </a:pPr>
            <a:r>
              <a:rPr lang="ja-JP" altLang="en-US" sz="1400" dirty="0"/>
              <a:t>「企業アプリ登録」画面で検索し、「サイレコ </a:t>
            </a:r>
            <a:r>
              <a:rPr lang="en-US" altLang="ja-JP" sz="1400" dirty="0"/>
              <a:t>(SAML)</a:t>
            </a:r>
            <a:r>
              <a:rPr lang="ja-JP" altLang="en-US" sz="1400" dirty="0"/>
              <a:t>」を選択します。</a:t>
            </a:r>
            <a:endParaRPr lang="en-US" altLang="ja-JP" dirty="0"/>
          </a:p>
        </p:txBody>
      </p:sp>
      <p:pic>
        <p:nvPicPr>
          <p:cNvPr id="6" name="図 5">
            <a:extLst>
              <a:ext uri="{FF2B5EF4-FFF2-40B4-BE49-F238E27FC236}">
                <a16:creationId xmlns:a16="http://schemas.microsoft.com/office/drawing/2014/main" id="{64808454-1992-4002-8E47-9A9F3B6C8BB3}"/>
              </a:ext>
            </a:extLst>
          </p:cNvPr>
          <p:cNvPicPr>
            <a:picLocks noChangeAspect="1"/>
          </p:cNvPicPr>
          <p:nvPr/>
        </p:nvPicPr>
        <p:blipFill>
          <a:blip r:embed="rId2"/>
          <a:stretch>
            <a:fillRect/>
          </a:stretch>
        </p:blipFill>
        <p:spPr>
          <a:xfrm>
            <a:off x="426144" y="1653283"/>
            <a:ext cx="9053711" cy="3551433"/>
          </a:xfrm>
          <a:prstGeom prst="rect">
            <a:avLst/>
          </a:prstGeom>
          <a:ln>
            <a:solidFill>
              <a:schemeClr val="tx1"/>
            </a:solidFill>
          </a:ln>
        </p:spPr>
      </p:pic>
    </p:spTree>
    <p:extLst>
      <p:ext uri="{BB962C8B-B14F-4D97-AF65-F5344CB8AC3E}">
        <p14:creationId xmlns:p14="http://schemas.microsoft.com/office/powerpoint/2010/main" val="3163460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7271B4-BBBC-4270-86B4-190CEF127886}"/>
              </a:ext>
            </a:extLst>
          </p:cNvPr>
          <p:cNvSpPr>
            <a:spLocks noGrp="1"/>
          </p:cNvSpPr>
          <p:nvPr>
            <p:ph type="title"/>
          </p:nvPr>
        </p:nvSpPr>
        <p:spPr/>
        <p:txBody>
          <a:bodyPr/>
          <a:lstStyle/>
          <a:p>
            <a:r>
              <a:rPr kumimoji="1" lang="en-US" altLang="ja-JP" dirty="0"/>
              <a:t>GMO</a:t>
            </a:r>
            <a:r>
              <a:rPr kumimoji="1" lang="ja-JP" altLang="en-US" dirty="0"/>
              <a:t>トラスト・ログイン側の画面</a:t>
            </a:r>
            <a:br>
              <a:rPr kumimoji="1" lang="en-US" altLang="ja-JP" dirty="0"/>
            </a:br>
            <a:r>
              <a:rPr kumimoji="1" lang="ja-JP" altLang="en-US" dirty="0"/>
              <a:t>１．</a:t>
            </a:r>
            <a:r>
              <a:rPr kumimoji="1" lang="en-US" altLang="ja-JP" dirty="0"/>
              <a:t>GMO</a:t>
            </a:r>
            <a:r>
              <a:rPr kumimoji="1" lang="ja-JP" altLang="en-US" dirty="0"/>
              <a:t>トラスト・ログイン管理画面の諸設定を行う⑤</a:t>
            </a:r>
          </a:p>
        </p:txBody>
      </p:sp>
      <p:sp>
        <p:nvSpPr>
          <p:cNvPr id="3" name="コンテンツ プレースホルダー 2">
            <a:extLst>
              <a:ext uri="{FF2B5EF4-FFF2-40B4-BE49-F238E27FC236}">
                <a16:creationId xmlns:a16="http://schemas.microsoft.com/office/drawing/2014/main" id="{DC3200AC-4969-4A3A-8B76-E6A9A5C2FDF9}"/>
              </a:ext>
            </a:extLst>
          </p:cNvPr>
          <p:cNvSpPr>
            <a:spLocks noGrp="1"/>
          </p:cNvSpPr>
          <p:nvPr>
            <p:ph idx="1"/>
          </p:nvPr>
        </p:nvSpPr>
        <p:spPr/>
        <p:txBody>
          <a:bodyPr/>
          <a:lstStyle/>
          <a:p>
            <a:pPr marL="0" indent="0">
              <a:buNone/>
            </a:pPr>
            <a:r>
              <a:rPr lang="ja-JP" altLang="en-US" sz="1400" dirty="0"/>
              <a:t>①でカスタム属性＞設定した属性名（本マニュアルではログイン</a:t>
            </a:r>
            <a:r>
              <a:rPr lang="en-US" altLang="ja-JP" sz="1400" dirty="0"/>
              <a:t>ID</a:t>
            </a:r>
            <a:r>
              <a:rPr lang="ja-JP" altLang="en-US" sz="1400" dirty="0"/>
              <a:t>）を選択、</a:t>
            </a:r>
            <a:endParaRPr lang="en-US" altLang="ja-JP" sz="1400" dirty="0"/>
          </a:p>
          <a:p>
            <a:pPr marL="0" indent="0">
              <a:buNone/>
            </a:pPr>
            <a:r>
              <a:rPr lang="ja-JP" altLang="en-US" sz="1400" dirty="0"/>
              <a:t>②～④に、サイレコの「</a:t>
            </a:r>
            <a:r>
              <a:rPr lang="en-US" altLang="ja-JP" sz="1400" dirty="0"/>
              <a:t>SSO(SAML2.0)</a:t>
            </a:r>
            <a:r>
              <a:rPr lang="ja-JP" altLang="en-US" sz="1400" dirty="0"/>
              <a:t>設定」画面の「</a:t>
            </a:r>
            <a:r>
              <a:rPr lang="en-US" altLang="ja-JP" sz="1400" dirty="0"/>
              <a:t>IdP</a:t>
            </a:r>
            <a:r>
              <a:rPr lang="ja-JP" altLang="en-US" sz="1400" dirty="0"/>
              <a:t>に設定する情報」各項目の値を、下記入力欄にコピー＆ペーストします。</a:t>
            </a:r>
            <a:endParaRPr lang="en-US" altLang="ja-JP" sz="1400" dirty="0"/>
          </a:p>
          <a:p>
            <a:pPr marL="0" indent="0">
              <a:buNone/>
            </a:pPr>
            <a:endParaRPr lang="en-US" altLang="ja-JP" dirty="0"/>
          </a:p>
          <a:p>
            <a:pPr marL="0" indent="0">
              <a:buNone/>
            </a:pPr>
            <a:endParaRPr lang="en-US" altLang="ja-JP" dirty="0"/>
          </a:p>
        </p:txBody>
      </p:sp>
      <p:pic>
        <p:nvPicPr>
          <p:cNvPr id="13" name="図 12">
            <a:extLst>
              <a:ext uri="{FF2B5EF4-FFF2-40B4-BE49-F238E27FC236}">
                <a16:creationId xmlns:a16="http://schemas.microsoft.com/office/drawing/2014/main" id="{97197F46-DEAB-472C-A0FB-2FBD294263D9}"/>
              </a:ext>
            </a:extLst>
          </p:cNvPr>
          <p:cNvPicPr>
            <a:picLocks noChangeAspect="1"/>
          </p:cNvPicPr>
          <p:nvPr/>
        </p:nvPicPr>
        <p:blipFill>
          <a:blip r:embed="rId2"/>
          <a:stretch>
            <a:fillRect/>
          </a:stretch>
        </p:blipFill>
        <p:spPr>
          <a:xfrm>
            <a:off x="272480" y="1340768"/>
            <a:ext cx="5217575" cy="5019931"/>
          </a:xfrm>
          <a:prstGeom prst="rect">
            <a:avLst/>
          </a:prstGeom>
          <a:ln>
            <a:solidFill>
              <a:schemeClr val="tx1"/>
            </a:solidFill>
          </a:ln>
        </p:spPr>
      </p:pic>
      <p:sp>
        <p:nvSpPr>
          <p:cNvPr id="15" name="テキスト ボックス 14">
            <a:extLst>
              <a:ext uri="{FF2B5EF4-FFF2-40B4-BE49-F238E27FC236}">
                <a16:creationId xmlns:a16="http://schemas.microsoft.com/office/drawing/2014/main" id="{61B4004A-042F-1953-6951-D6FB732A2914}"/>
              </a:ext>
            </a:extLst>
          </p:cNvPr>
          <p:cNvSpPr txBox="1"/>
          <p:nvPr/>
        </p:nvSpPr>
        <p:spPr>
          <a:xfrm>
            <a:off x="5673080" y="1365775"/>
            <a:ext cx="4095288" cy="181588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①　「カスタム属性」－「ログイン</a:t>
            </a:r>
            <a:r>
              <a:rPr kumimoji="1" lang="en-US" altLang="ja-JP" dirty="0">
                <a:latin typeface="Meiryo UI" panose="020B0604030504040204" pitchFamily="50" charset="-128"/>
                <a:ea typeface="Meiryo UI" panose="020B0604030504040204" pitchFamily="50" charset="-128"/>
              </a:rPr>
              <a:t>ID</a:t>
            </a:r>
            <a:r>
              <a:rPr kumimoji="1" lang="ja-JP" altLang="en-US" dirty="0">
                <a:latin typeface="Meiryo UI" panose="020B0604030504040204" pitchFamily="50" charset="-128"/>
                <a:ea typeface="Meiryo UI" panose="020B0604030504040204" pitchFamily="50" charset="-128"/>
              </a:rPr>
              <a:t>」を選択</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hlinkClick r:id="rId3" action="ppaction://hlinksldjump"/>
              </a:rPr>
              <a:t>P.3</a:t>
            </a:r>
            <a:r>
              <a:rPr kumimoji="1" lang="ja-JP" altLang="en-US" dirty="0">
                <a:latin typeface="Meiryo UI" panose="020B0604030504040204" pitchFamily="50" charset="-128"/>
                <a:ea typeface="Meiryo UI" panose="020B0604030504040204" pitchFamily="50" charset="-128"/>
              </a:rPr>
              <a:t>で登録したもの）</a:t>
            </a:r>
            <a:endParaRPr kumimoji="1"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②   </a:t>
            </a:r>
            <a:r>
              <a:rPr lang="ja-JP" altLang="en-US" dirty="0">
                <a:latin typeface="Meiryo UI" panose="020B0604030504040204" pitchFamily="50" charset="-128"/>
                <a:ea typeface="Meiryo UI" panose="020B0604030504040204" pitchFamily="50" charset="-128"/>
              </a:rPr>
              <a:t>［サイレコ］サイレコエンティティ</a:t>
            </a:r>
            <a:r>
              <a:rPr lang="en-US" altLang="ja-JP" dirty="0">
                <a:latin typeface="Meiryo UI" panose="020B0604030504040204" pitchFamily="50" charset="-128"/>
                <a:ea typeface="Meiryo UI" panose="020B0604030504040204" pitchFamily="50" charset="-128"/>
              </a:rPr>
              <a:t>ID</a:t>
            </a:r>
            <a:r>
              <a:rPr lang="ja-JP" altLang="en-US" dirty="0">
                <a:latin typeface="Meiryo UI" panose="020B0604030504040204" pitchFamily="50" charset="-128"/>
                <a:ea typeface="Meiryo UI" panose="020B0604030504040204" pitchFamily="50" charset="-128"/>
              </a:rPr>
              <a:t>（⑤）</a:t>
            </a:r>
            <a:endParaRPr lang="en-US" altLang="ja-JP" dirty="0">
              <a:latin typeface="Meiryo UI" panose="020B0604030504040204" pitchFamily="50" charset="-128"/>
              <a:ea typeface="Meiryo UI" panose="020B0604030504040204" pitchFamily="50" charset="-128"/>
            </a:endParaRPr>
          </a:p>
          <a:p>
            <a:pPr marL="342900" indent="-342900">
              <a:buAutoNum type="circleNumDbPlain" startAt="3"/>
            </a:pPr>
            <a:r>
              <a:rPr lang="ja-JP" altLang="en-US" dirty="0">
                <a:latin typeface="Meiryo UI" panose="020B0604030504040204" pitchFamily="50" charset="-128"/>
                <a:ea typeface="Meiryo UI" panose="020B0604030504040204" pitchFamily="50" charset="-128"/>
              </a:rPr>
              <a:t>［サイレコ］サイレコログイン</a:t>
            </a:r>
            <a:r>
              <a:rPr lang="en-US" altLang="ja-JP" dirty="0">
                <a:latin typeface="Meiryo UI" panose="020B0604030504040204" pitchFamily="50" charset="-128"/>
                <a:ea typeface="Meiryo UI" panose="020B0604030504040204" pitchFamily="50" charset="-128"/>
              </a:rPr>
              <a:t>URL</a:t>
            </a: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ACS</a:t>
            </a:r>
            <a:r>
              <a:rPr lang="ja-JP" altLang="en-US" dirty="0">
                <a:latin typeface="Meiryo UI" panose="020B0604030504040204" pitchFamily="50" charset="-128"/>
                <a:ea typeface="Meiryo UI" panose="020B0604030504040204" pitchFamily="50" charset="-128"/>
              </a:rPr>
              <a:t>）（⑥）</a:t>
            </a:r>
            <a:endParaRPr lang="en-US" altLang="ja-JP" dirty="0">
              <a:latin typeface="Meiryo UI" panose="020B0604030504040204" pitchFamily="50" charset="-128"/>
              <a:ea typeface="Meiryo UI" panose="020B0604030504040204" pitchFamily="50" charset="-128"/>
            </a:endParaRPr>
          </a:p>
          <a:p>
            <a:pPr marL="342900" indent="-342900">
              <a:buAutoNum type="circleNumDbPlain" startAt="3"/>
            </a:pPr>
            <a:r>
              <a:rPr lang="ja-JP" altLang="en-US" dirty="0">
                <a:latin typeface="Meiryo UI" panose="020B0604030504040204" pitchFamily="50" charset="-128"/>
                <a:ea typeface="Meiryo UI" panose="020B0604030504040204" pitchFamily="50" charset="-128"/>
              </a:rPr>
              <a:t>［サイレコ］サイレコログアウト</a:t>
            </a:r>
            <a:r>
              <a:rPr lang="en-US" altLang="ja-JP" dirty="0">
                <a:latin typeface="Meiryo UI" panose="020B0604030504040204" pitchFamily="50" charset="-128"/>
                <a:ea typeface="Meiryo UI" panose="020B0604030504040204" pitchFamily="50" charset="-128"/>
              </a:rPr>
              <a:t>URL</a:t>
            </a:r>
            <a:r>
              <a:rPr lang="ja-JP" altLang="en-US" dirty="0">
                <a:latin typeface="Meiryo UI" panose="020B0604030504040204" pitchFamily="50" charset="-128"/>
                <a:ea typeface="Meiryo UI" panose="020B0604030504040204" pitchFamily="50" charset="-128"/>
              </a:rPr>
              <a:t>（⑦）</a:t>
            </a:r>
            <a:endParaRPr lang="en-US" altLang="ja-JP" dirty="0">
              <a:latin typeface="Meiryo UI" panose="020B0604030504040204" pitchFamily="50" charset="-128"/>
              <a:ea typeface="Meiryo UI" panose="020B0604030504040204" pitchFamily="50" charset="-128"/>
            </a:endParaRPr>
          </a:p>
          <a:p>
            <a:pPr marL="342900" indent="-342900">
              <a:buAutoNum type="circleNumDbPlain" startAt="3"/>
            </a:pPr>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黄色枠内については、</a:t>
            </a:r>
            <a:r>
              <a:rPr lang="en-US" altLang="ja-JP" dirty="0">
                <a:latin typeface="Meiryo UI" panose="020B0604030504040204" pitchFamily="50" charset="-128"/>
                <a:ea typeface="Meiryo UI" panose="020B0604030504040204" pitchFamily="50" charset="-128"/>
                <a:hlinkClick r:id="rId4" action="ppaction://hlinksldjump"/>
              </a:rPr>
              <a:t>P.10</a:t>
            </a:r>
            <a:r>
              <a:rPr lang="ja-JP" altLang="en-US" dirty="0">
                <a:latin typeface="Meiryo UI" panose="020B0604030504040204" pitchFamily="50" charset="-128"/>
                <a:ea typeface="Meiryo UI" panose="020B0604030504040204" pitchFamily="50" charset="-128"/>
              </a:rPr>
              <a:t>で使用します</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p:txBody>
      </p:sp>
      <p:pic>
        <p:nvPicPr>
          <p:cNvPr id="18" name="図 17">
            <a:extLst>
              <a:ext uri="{FF2B5EF4-FFF2-40B4-BE49-F238E27FC236}">
                <a16:creationId xmlns:a16="http://schemas.microsoft.com/office/drawing/2014/main" id="{449BB57A-6B4C-C700-8791-4A23CFF77BF1}"/>
              </a:ext>
            </a:extLst>
          </p:cNvPr>
          <p:cNvPicPr>
            <a:picLocks noChangeAspect="1"/>
          </p:cNvPicPr>
          <p:nvPr/>
        </p:nvPicPr>
        <p:blipFill>
          <a:blip r:embed="rId5"/>
          <a:stretch>
            <a:fillRect/>
          </a:stretch>
        </p:blipFill>
        <p:spPr>
          <a:xfrm>
            <a:off x="5673080" y="3717032"/>
            <a:ext cx="3785138" cy="1971295"/>
          </a:xfrm>
          <a:prstGeom prst="rect">
            <a:avLst/>
          </a:prstGeom>
          <a:ln>
            <a:solidFill>
              <a:schemeClr val="tx1"/>
            </a:solidFill>
          </a:ln>
        </p:spPr>
      </p:pic>
      <p:sp>
        <p:nvSpPr>
          <p:cNvPr id="20" name="正方形/長方形 19">
            <a:extLst>
              <a:ext uri="{FF2B5EF4-FFF2-40B4-BE49-F238E27FC236}">
                <a16:creationId xmlns:a16="http://schemas.microsoft.com/office/drawing/2014/main" id="{BB4D4A78-0169-F3D2-444C-A973A082B859}"/>
              </a:ext>
            </a:extLst>
          </p:cNvPr>
          <p:cNvSpPr/>
          <p:nvPr/>
        </p:nvSpPr>
        <p:spPr bwMode="auto">
          <a:xfrm>
            <a:off x="5817096" y="4221088"/>
            <a:ext cx="3412663" cy="1467239"/>
          </a:xfrm>
          <a:prstGeom prst="rect">
            <a:avLst/>
          </a:prstGeom>
          <a:noFill/>
          <a:ln w="381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629D66C0-C268-B567-6093-8D595213F621}"/>
              </a:ext>
            </a:extLst>
          </p:cNvPr>
          <p:cNvSpPr/>
          <p:nvPr/>
        </p:nvSpPr>
        <p:spPr bwMode="auto">
          <a:xfrm>
            <a:off x="7617296" y="3789268"/>
            <a:ext cx="1696906" cy="360040"/>
          </a:xfrm>
          <a:prstGeom prst="rect">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サイレコ</a:t>
            </a: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SSO</a:t>
            </a:r>
            <a:r>
              <a:rPr lang="ja-JP" altLang="en-US" dirty="0">
                <a:latin typeface="Meiryo UI" panose="020B0604030504040204" pitchFamily="50" charset="-128"/>
                <a:ea typeface="Meiryo UI" panose="020B0604030504040204" pitchFamily="50" charset="-128"/>
              </a:rPr>
              <a:t>設定画面</a:t>
            </a: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2" name="吹き出し: 四角形 21">
            <a:extLst>
              <a:ext uri="{FF2B5EF4-FFF2-40B4-BE49-F238E27FC236}">
                <a16:creationId xmlns:a16="http://schemas.microsoft.com/office/drawing/2014/main" id="{FA90BA0A-1148-6A2C-E4F8-5466E6F2F024}"/>
              </a:ext>
            </a:extLst>
          </p:cNvPr>
          <p:cNvSpPr/>
          <p:nvPr/>
        </p:nvSpPr>
        <p:spPr bwMode="auto">
          <a:xfrm>
            <a:off x="7113239" y="5679358"/>
            <a:ext cx="2448272" cy="778478"/>
          </a:xfrm>
          <a:prstGeom prst="wedgeRectCallout">
            <a:avLst>
              <a:gd name="adj1" fmla="val -9254"/>
              <a:gd name="adj2" fmla="val -77384"/>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②～④は</a:t>
            </a:r>
            <a:endPar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l" defTabSz="914400" rtl="0" eaLnBrk="1" fontAlgn="base" latinLnBrk="0" hangingPunct="1">
              <a:lnSpc>
                <a:spcPct val="100000"/>
              </a:lnSpc>
              <a:spcBef>
                <a:spcPct val="0"/>
              </a:spcBef>
              <a:spcAft>
                <a:spcPct val="0"/>
              </a:spcAft>
              <a:buClrTx/>
              <a:buSzTx/>
              <a:buFontTx/>
              <a:buNone/>
              <a:tabLst/>
            </a:pPr>
            <a:r>
              <a:rPr lang="ja-JP" altLang="en-US" dirty="0">
                <a:latin typeface="Meiryo UI" panose="020B0604030504040204" pitchFamily="50" charset="-128"/>
                <a:ea typeface="Meiryo UI" panose="020B0604030504040204" pitchFamily="50" charset="-128"/>
              </a:rPr>
              <a:t>サイレコの</a:t>
            </a:r>
            <a:r>
              <a:rPr lang="en-US" altLang="ja-JP" dirty="0">
                <a:latin typeface="Meiryo UI" panose="020B0604030504040204" pitchFamily="50" charset="-128"/>
                <a:ea typeface="Meiryo UI" panose="020B0604030504040204" pitchFamily="50" charset="-128"/>
              </a:rPr>
              <a:t>SSO</a:t>
            </a:r>
            <a:r>
              <a:rPr lang="ja-JP" altLang="en-US" dirty="0">
                <a:latin typeface="Meiryo UI" panose="020B0604030504040204" pitchFamily="50" charset="-128"/>
                <a:ea typeface="Meiryo UI" panose="020B0604030504040204" pitchFamily="50" charset="-128"/>
              </a:rPr>
              <a:t>設定画面にて</a:t>
            </a:r>
            <a:endParaRPr lang="en-US" altLang="ja-JP" dirty="0">
              <a:latin typeface="Meiryo UI" panose="020B0604030504040204" pitchFamily="50" charset="-128"/>
              <a:ea typeface="Meiryo UI" panose="020B0604030504040204" pitchFamily="50" charset="-128"/>
            </a:endParaRPr>
          </a:p>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情報をコピーします</a:t>
            </a:r>
          </a:p>
        </p:txBody>
      </p:sp>
    </p:spTree>
    <p:extLst>
      <p:ext uri="{BB962C8B-B14F-4D97-AF65-F5344CB8AC3E}">
        <p14:creationId xmlns:p14="http://schemas.microsoft.com/office/powerpoint/2010/main" val="2884059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357C417A-F298-A8E6-81C6-CB48350643CD}"/>
              </a:ext>
            </a:extLst>
          </p:cNvPr>
          <p:cNvSpPr>
            <a:spLocks noGrp="1"/>
          </p:cNvSpPr>
          <p:nvPr>
            <p:ph type="title"/>
          </p:nvPr>
        </p:nvSpPr>
        <p:spPr>
          <a:xfrm>
            <a:off x="273050" y="122238"/>
            <a:ext cx="6840189" cy="487362"/>
          </a:xfrm>
        </p:spPr>
        <p:txBody>
          <a:bodyPr/>
          <a:lstStyle/>
          <a:p>
            <a:r>
              <a:rPr kumimoji="1" lang="en-US" altLang="ja-JP" dirty="0"/>
              <a:t>GMO</a:t>
            </a:r>
            <a:r>
              <a:rPr kumimoji="1" lang="ja-JP" altLang="en-US" dirty="0"/>
              <a:t>トラスト・ログイン側の画面</a:t>
            </a:r>
            <a:br>
              <a:rPr kumimoji="1" lang="en-US" altLang="ja-JP" dirty="0"/>
            </a:br>
            <a:r>
              <a:rPr kumimoji="1" lang="ja-JP" altLang="en-US" dirty="0"/>
              <a:t>１．</a:t>
            </a:r>
            <a:r>
              <a:rPr kumimoji="1" lang="en-US" altLang="ja-JP" dirty="0"/>
              <a:t>GMO</a:t>
            </a:r>
            <a:r>
              <a:rPr kumimoji="1" lang="ja-JP" altLang="en-US" dirty="0"/>
              <a:t>トラスト・ログイン管理画面の諸設定を行う⑥</a:t>
            </a:r>
          </a:p>
        </p:txBody>
      </p:sp>
      <p:pic>
        <p:nvPicPr>
          <p:cNvPr id="8" name="図 7">
            <a:extLst>
              <a:ext uri="{FF2B5EF4-FFF2-40B4-BE49-F238E27FC236}">
                <a16:creationId xmlns:a16="http://schemas.microsoft.com/office/drawing/2014/main" id="{8AEB4104-3CDD-ACF0-9632-D3A2C00DC634}"/>
              </a:ext>
            </a:extLst>
          </p:cNvPr>
          <p:cNvPicPr>
            <a:picLocks noChangeAspect="1"/>
          </p:cNvPicPr>
          <p:nvPr/>
        </p:nvPicPr>
        <p:blipFill>
          <a:blip r:embed="rId2"/>
          <a:stretch>
            <a:fillRect/>
          </a:stretch>
        </p:blipFill>
        <p:spPr>
          <a:xfrm>
            <a:off x="1712640" y="2382891"/>
            <a:ext cx="5535371" cy="2092217"/>
          </a:xfrm>
          <a:prstGeom prst="rect">
            <a:avLst/>
          </a:prstGeom>
          <a:ln>
            <a:solidFill>
              <a:schemeClr val="bg2"/>
            </a:solidFill>
          </a:ln>
        </p:spPr>
      </p:pic>
      <p:sp>
        <p:nvSpPr>
          <p:cNvPr id="11" name="コンテンツ プレースホルダー 2">
            <a:extLst>
              <a:ext uri="{FF2B5EF4-FFF2-40B4-BE49-F238E27FC236}">
                <a16:creationId xmlns:a16="http://schemas.microsoft.com/office/drawing/2014/main" id="{A69D4651-A078-B7D2-4229-5853F626D3C2}"/>
              </a:ext>
            </a:extLst>
          </p:cNvPr>
          <p:cNvSpPr>
            <a:spLocks noGrp="1"/>
          </p:cNvSpPr>
          <p:nvPr>
            <p:ph idx="1"/>
          </p:nvPr>
        </p:nvSpPr>
        <p:spPr>
          <a:xfrm>
            <a:off x="273050" y="762000"/>
            <a:ext cx="9359900" cy="5638800"/>
          </a:xfrm>
        </p:spPr>
        <p:txBody>
          <a:bodyPr/>
          <a:lstStyle/>
          <a:p>
            <a:pPr marL="0" indent="0">
              <a:buNone/>
            </a:pPr>
            <a:r>
              <a:rPr kumimoji="1" lang="ja-JP" altLang="en-US" sz="1400" dirty="0"/>
              <a:t>入力が完了したら、一番上の［登録］をクリックします。</a:t>
            </a:r>
            <a:endParaRPr kumimoji="1" lang="ja-JP" altLang="en-US" dirty="0"/>
          </a:p>
        </p:txBody>
      </p:sp>
      <p:sp>
        <p:nvSpPr>
          <p:cNvPr id="12" name="正方形/長方形 11">
            <a:extLst>
              <a:ext uri="{FF2B5EF4-FFF2-40B4-BE49-F238E27FC236}">
                <a16:creationId xmlns:a16="http://schemas.microsoft.com/office/drawing/2014/main" id="{49D8D965-2EF7-3F43-F414-A47FFF85F37B}"/>
              </a:ext>
            </a:extLst>
          </p:cNvPr>
          <p:cNvSpPr/>
          <p:nvPr/>
        </p:nvSpPr>
        <p:spPr bwMode="auto">
          <a:xfrm>
            <a:off x="5961112" y="2348879"/>
            <a:ext cx="648072" cy="288033"/>
          </a:xfrm>
          <a:prstGeom prst="rect">
            <a:avLst/>
          </a:prstGeom>
          <a:noFill/>
          <a:ln w="381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62401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738A576-CD91-02F7-5AEA-35E1879D57A1}"/>
              </a:ext>
            </a:extLst>
          </p:cNvPr>
          <p:cNvSpPr>
            <a:spLocks noGrp="1"/>
          </p:cNvSpPr>
          <p:nvPr>
            <p:ph idx="1"/>
          </p:nvPr>
        </p:nvSpPr>
        <p:spPr/>
        <p:txBody>
          <a:bodyPr/>
          <a:lstStyle/>
          <a:p>
            <a:pPr marL="0" indent="0">
              <a:buNone/>
            </a:pPr>
            <a:r>
              <a:rPr lang="ja-JP" altLang="en-US" sz="1400" dirty="0"/>
              <a:t>画面左の「メンバー」メニューから、［アプリ追加］をクリックします。</a:t>
            </a:r>
            <a:endParaRPr lang="en-US" altLang="ja-JP" sz="1400" dirty="0"/>
          </a:p>
          <a:p>
            <a:pPr marL="0" indent="0">
              <a:buNone/>
            </a:pPr>
            <a:endParaRPr kumimoji="1" lang="ja-JP" altLang="en-US" dirty="0"/>
          </a:p>
        </p:txBody>
      </p:sp>
      <p:pic>
        <p:nvPicPr>
          <p:cNvPr id="4" name="図 3">
            <a:extLst>
              <a:ext uri="{FF2B5EF4-FFF2-40B4-BE49-F238E27FC236}">
                <a16:creationId xmlns:a16="http://schemas.microsoft.com/office/drawing/2014/main" id="{7B7D615C-7AF8-4EBD-AAA8-0E440EB48A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151" y="1885592"/>
            <a:ext cx="8749698" cy="308681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7" name="タイトル 1">
            <a:extLst>
              <a:ext uri="{FF2B5EF4-FFF2-40B4-BE49-F238E27FC236}">
                <a16:creationId xmlns:a16="http://schemas.microsoft.com/office/drawing/2014/main" id="{01E6DFDA-3127-11C8-F9DF-586B9C5B871C}"/>
              </a:ext>
            </a:extLst>
          </p:cNvPr>
          <p:cNvSpPr>
            <a:spLocks noGrp="1"/>
          </p:cNvSpPr>
          <p:nvPr>
            <p:ph type="title"/>
          </p:nvPr>
        </p:nvSpPr>
        <p:spPr>
          <a:xfrm>
            <a:off x="273050" y="122238"/>
            <a:ext cx="6840189" cy="487362"/>
          </a:xfrm>
        </p:spPr>
        <p:txBody>
          <a:bodyPr/>
          <a:lstStyle/>
          <a:p>
            <a:r>
              <a:rPr kumimoji="1" lang="en-US" altLang="ja-JP" dirty="0"/>
              <a:t>GMO</a:t>
            </a:r>
            <a:r>
              <a:rPr kumimoji="1" lang="ja-JP" altLang="en-US" dirty="0"/>
              <a:t>トラスト・ログイン側の画面</a:t>
            </a:r>
            <a:br>
              <a:rPr kumimoji="1" lang="en-US" altLang="ja-JP" dirty="0"/>
            </a:br>
            <a:r>
              <a:rPr kumimoji="1" lang="ja-JP" altLang="en-US" dirty="0"/>
              <a:t>１．</a:t>
            </a:r>
            <a:r>
              <a:rPr kumimoji="1" lang="en-US" altLang="ja-JP" dirty="0"/>
              <a:t>GMO</a:t>
            </a:r>
            <a:r>
              <a:rPr kumimoji="1" lang="ja-JP" altLang="en-US" dirty="0"/>
              <a:t>トラスト・ログイン管理画面の諸設定を行う⑦</a:t>
            </a:r>
          </a:p>
        </p:txBody>
      </p:sp>
    </p:spTree>
    <p:extLst>
      <p:ext uri="{BB962C8B-B14F-4D97-AF65-F5344CB8AC3E}">
        <p14:creationId xmlns:p14="http://schemas.microsoft.com/office/powerpoint/2010/main" val="3572590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67A82FCD-8572-DC14-B10A-35FCA85B7EE3}"/>
              </a:ext>
            </a:extLst>
          </p:cNvPr>
          <p:cNvSpPr>
            <a:spLocks noGrp="1"/>
          </p:cNvSpPr>
          <p:nvPr>
            <p:ph idx="1"/>
          </p:nvPr>
        </p:nvSpPr>
        <p:spPr/>
        <p:txBody>
          <a:bodyPr/>
          <a:lstStyle/>
          <a:p>
            <a:pPr marL="0" indent="0">
              <a:buNone/>
            </a:pPr>
            <a:r>
              <a:rPr kumimoji="1" lang="ja-JP" altLang="en-US" sz="1400" dirty="0"/>
              <a:t>サイレコアプリを選択し、「追加」をクリックします。</a:t>
            </a:r>
          </a:p>
        </p:txBody>
      </p:sp>
      <p:sp>
        <p:nvSpPr>
          <p:cNvPr id="6" name="タイトル 1">
            <a:extLst>
              <a:ext uri="{FF2B5EF4-FFF2-40B4-BE49-F238E27FC236}">
                <a16:creationId xmlns:a16="http://schemas.microsoft.com/office/drawing/2014/main" id="{872F7065-A50F-5E7F-DF39-889B97BB42A0}"/>
              </a:ext>
            </a:extLst>
          </p:cNvPr>
          <p:cNvSpPr>
            <a:spLocks noGrp="1"/>
          </p:cNvSpPr>
          <p:nvPr>
            <p:ph type="title"/>
          </p:nvPr>
        </p:nvSpPr>
        <p:spPr>
          <a:xfrm>
            <a:off x="273050" y="122238"/>
            <a:ext cx="6840189" cy="487362"/>
          </a:xfrm>
        </p:spPr>
        <p:txBody>
          <a:bodyPr/>
          <a:lstStyle/>
          <a:p>
            <a:r>
              <a:rPr kumimoji="1" lang="en-US" altLang="ja-JP" dirty="0"/>
              <a:t>GMO</a:t>
            </a:r>
            <a:r>
              <a:rPr kumimoji="1" lang="ja-JP" altLang="en-US" dirty="0"/>
              <a:t>トラスト・ログイン側の画面</a:t>
            </a:r>
            <a:br>
              <a:rPr kumimoji="1" lang="en-US" altLang="ja-JP" dirty="0"/>
            </a:br>
            <a:r>
              <a:rPr kumimoji="1" lang="ja-JP" altLang="en-US" dirty="0"/>
              <a:t>１．</a:t>
            </a:r>
            <a:r>
              <a:rPr kumimoji="1" lang="en-US" altLang="ja-JP" dirty="0"/>
              <a:t>GMO</a:t>
            </a:r>
            <a:r>
              <a:rPr kumimoji="1" lang="ja-JP" altLang="en-US" dirty="0"/>
              <a:t>トラスト・ログイン管理画面の諸設定を行う⑧</a:t>
            </a:r>
          </a:p>
        </p:txBody>
      </p:sp>
      <p:pic>
        <p:nvPicPr>
          <p:cNvPr id="7" name="図 6">
            <a:extLst>
              <a:ext uri="{FF2B5EF4-FFF2-40B4-BE49-F238E27FC236}">
                <a16:creationId xmlns:a16="http://schemas.microsoft.com/office/drawing/2014/main" id="{E2CC184C-665F-4A3F-94CC-7B34EE599F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7442" y="1701761"/>
            <a:ext cx="7871114" cy="3671455"/>
          </a:xfrm>
          <a:prstGeom prst="rect">
            <a:avLst/>
          </a:prstGeom>
          <a:noFill/>
          <a:ln>
            <a:solidFill>
              <a:schemeClr val="bg2"/>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2051744"/>
      </p:ext>
    </p:extLst>
  </p:cSld>
  <p:clrMapOvr>
    <a:masterClrMapping/>
  </p:clrMapOvr>
</p:sld>
</file>

<file path=ppt/theme/theme1.xml><?xml version="1.0" encoding="utf-8"?>
<a:theme xmlns:a="http://schemas.openxmlformats.org/drawingml/2006/main" name="20201005_temp">
  <a:themeElements>
    <a:clrScheme name="20201005_AACltd_temp_20201005">
      <a:dk1>
        <a:srgbClr val="000000"/>
      </a:dk1>
      <a:lt1>
        <a:srgbClr val="FFFFFF"/>
      </a:lt1>
      <a:dk2>
        <a:srgbClr val="DDDDDD"/>
      </a:dk2>
      <a:lt2>
        <a:srgbClr val="141B38"/>
      </a:lt2>
      <a:accent1>
        <a:srgbClr val="FE9900"/>
      </a:accent1>
      <a:accent2>
        <a:srgbClr val="FCC117"/>
      </a:accent2>
      <a:accent3>
        <a:srgbClr val="6FA3E2"/>
      </a:accent3>
      <a:accent4>
        <a:srgbClr val="8CC7B8"/>
      </a:accent4>
      <a:accent5>
        <a:srgbClr val="C09573"/>
      </a:accent5>
      <a:accent6>
        <a:srgbClr val="B77D95"/>
      </a:accent6>
      <a:hlink>
        <a:srgbClr val="EE741F"/>
      </a:hlink>
      <a:folHlink>
        <a:srgbClr val="4E565C"/>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defRPr>
        </a:defPPr>
      </a:lstStyle>
    </a:spDef>
    <a:lnDef>
      <a:spPr bwMode="auto">
        <a:xfrm>
          <a:off x="0" y="0"/>
          <a:ext cx="1" cy="1"/>
        </a:xfrm>
        <a:custGeom>
          <a:avLst/>
          <a:gdLst/>
          <a:ahLst/>
          <a:cxnLst/>
          <a:rect l="0" t="0" r="0" b="0"/>
          <a:pathLst/>
        </a:cu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lnDef>
    <a:txDef>
      <a:spPr>
        <a:noFill/>
      </a:spPr>
      <a:bodyPr wrap="none" rtlCol="0">
        <a:spAutoFit/>
      </a:bodyPr>
      <a:lstStyle>
        <a:defPPr>
          <a:defRPr kumimoji="1" dirty="0" smtClean="0">
            <a:latin typeface="Meiryo UI" panose="020B0604030504040204" pitchFamily="50" charset="-128"/>
            <a:ea typeface="Meiryo UI" panose="020B0604030504040204" pitchFamily="50" charset="-128"/>
          </a:defRPr>
        </a:defPPr>
      </a:lstStyle>
    </a:txDef>
  </a:objectDefaults>
  <a:extraClrSchemeLst>
    <a:extraClrScheme>
      <a:clrScheme name="20130101_AACltd_temp_20121226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20130101_AACltd_temp_20121226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20130101_AACltd_temp_20121226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20130101_AACltd_temp_20121226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20130101_AACltd_temp_20121226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20130101_AACltd_temp_20121226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20130101_AACltd_temp_20121226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20130101_AACltd_temp_20121226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20130101_AACltd_temp_20121226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20130101_AACltd_temp_20121226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20130101_AACltd_temp_20121226 11">
        <a:dk1>
          <a:srgbClr val="000000"/>
        </a:dk1>
        <a:lt1>
          <a:srgbClr val="FFFFFF"/>
        </a:lt1>
        <a:dk2>
          <a:srgbClr val="000000"/>
        </a:dk2>
        <a:lt2>
          <a:srgbClr val="99FF99"/>
        </a:lt2>
        <a:accent1>
          <a:srgbClr val="FFFFCC"/>
        </a:accent1>
        <a:accent2>
          <a:srgbClr val="FF9900"/>
        </a:accent2>
        <a:accent3>
          <a:srgbClr val="FFFFFF"/>
        </a:accent3>
        <a:accent4>
          <a:srgbClr val="000000"/>
        </a:accent4>
        <a:accent5>
          <a:srgbClr val="FFFFE2"/>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
      <a:clrScheme name="20130101_AACltd_temp_20121226 12">
        <a:dk1>
          <a:srgbClr val="000000"/>
        </a:dk1>
        <a:lt1>
          <a:srgbClr val="FFFFFF"/>
        </a:lt1>
        <a:dk2>
          <a:srgbClr val="000000"/>
        </a:dk2>
        <a:lt2>
          <a:srgbClr val="FFCC99"/>
        </a:lt2>
        <a:accent1>
          <a:srgbClr val="FFFFCC"/>
        </a:accent1>
        <a:accent2>
          <a:srgbClr val="FF9900"/>
        </a:accent2>
        <a:accent3>
          <a:srgbClr val="FFFFFF"/>
        </a:accent3>
        <a:accent4>
          <a:srgbClr val="000000"/>
        </a:accent4>
        <a:accent5>
          <a:srgbClr val="FFFFE2"/>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
      <a:clrScheme name="20130101_AACltd_temp_20121226 13">
        <a:dk1>
          <a:srgbClr val="000000"/>
        </a:dk1>
        <a:lt1>
          <a:srgbClr val="FFFFFF"/>
        </a:lt1>
        <a:dk2>
          <a:srgbClr val="000000"/>
        </a:dk2>
        <a:lt2>
          <a:srgbClr val="FFCC99"/>
        </a:lt2>
        <a:accent1>
          <a:srgbClr val="FFFF99"/>
        </a:accent1>
        <a:accent2>
          <a:srgbClr val="FF9900"/>
        </a:accent2>
        <a:accent3>
          <a:srgbClr val="FFFFFF"/>
        </a:accent3>
        <a:accent4>
          <a:srgbClr val="000000"/>
        </a:accent4>
        <a:accent5>
          <a:srgbClr val="FFFFCA"/>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
      <a:clrScheme name="20130101_AACltd_temp_20121226 14">
        <a:dk1>
          <a:srgbClr val="000000"/>
        </a:dk1>
        <a:lt1>
          <a:srgbClr val="FFFFFF"/>
        </a:lt1>
        <a:dk2>
          <a:srgbClr val="000000"/>
        </a:dk2>
        <a:lt2>
          <a:srgbClr val="CCFF99"/>
        </a:lt2>
        <a:accent1>
          <a:srgbClr val="FFFF99"/>
        </a:accent1>
        <a:accent2>
          <a:srgbClr val="FF9900"/>
        </a:accent2>
        <a:accent3>
          <a:srgbClr val="FFFFFF"/>
        </a:accent3>
        <a:accent4>
          <a:srgbClr val="000000"/>
        </a:accent4>
        <a:accent5>
          <a:srgbClr val="FFFFCA"/>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サイレコ／テンプレート.potx[読み取り専用]" id="{1A0EE7B5-55DD-4575-AEEE-6CBC5150F0A1}" vid="{C95ABF04-ED3E-4AD3-A7E6-1BABD7256D8E}"/>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サイレコ／テンプレート</Template>
  <TotalTime>216</TotalTime>
  <Words>662</Words>
  <Application>Microsoft Office PowerPoint</Application>
  <PresentationFormat>A4 210 x 297 mm</PresentationFormat>
  <Paragraphs>56</Paragraphs>
  <Slides>11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Meiryo UI</vt:lpstr>
      <vt:lpstr>ＭＳ Ｐゴシック</vt:lpstr>
      <vt:lpstr>Arial</vt:lpstr>
      <vt:lpstr>Wingdings</vt:lpstr>
      <vt:lpstr>20201005_temp</vt:lpstr>
      <vt:lpstr>GMOトラスト・ログイン側の画面 １．GMOトラスト・ログイン管理画面の諸設定を行う①</vt:lpstr>
      <vt:lpstr>GMOトラスト・ログイン側の画面 １．GMOトラスト・ログイン管理画面の諸設定を行う②</vt:lpstr>
      <vt:lpstr>GMOトラスト・ログイン側の画面 １．GMOトラスト・ログイン管理画面の諸設定を行う（補足）</vt:lpstr>
      <vt:lpstr>GMOトラスト・ログイン側の画面 １．GMOトラスト・ログイン管理画面の諸設定を行う③</vt:lpstr>
      <vt:lpstr>GMOトラスト・ログイン側の画面 １．GMOトラスト・ログイン管理画面の諸設定を行う④</vt:lpstr>
      <vt:lpstr>GMOトラスト・ログイン側の画面 １．GMOトラスト・ログイン管理画面の諸設定を行う⑤</vt:lpstr>
      <vt:lpstr>GMOトラスト・ログイン側の画面 １．GMOトラスト・ログイン管理画面の諸設定を行う⑥</vt:lpstr>
      <vt:lpstr>GMOトラスト・ログイン側の画面 １．GMOトラスト・ログイン管理画面の諸設定を行う⑦</vt:lpstr>
      <vt:lpstr>GMOトラスト・ログイン側の画面 １．GMOトラスト・ログイン管理画面の諸設定を行う⑧</vt:lpstr>
      <vt:lpstr>サイレコ側の画面設定 ２ ． サイレコ管理画面の諸設定を行う</vt:lpstr>
      <vt:lpstr>PowerPoint プレゼンテーション</vt:lpstr>
    </vt:vector>
  </TitlesOfParts>
  <Manager>管理本部</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SSO設定ご参考資料(HENNGE　One版)</dc:title>
  <dc:creator>村上 由華</dc:creator>
  <cp:lastModifiedBy>石田 友里加</cp:lastModifiedBy>
  <cp:revision>29</cp:revision>
  <cp:lastPrinted>2018-10-09T00:40:02Z</cp:lastPrinted>
  <dcterms:created xsi:type="dcterms:W3CDTF">2020-12-04T06:11:07Z</dcterms:created>
  <dcterms:modified xsi:type="dcterms:W3CDTF">2023-11-27T01:25:20Z</dcterms:modified>
</cp:coreProperties>
</file>