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45"/>
  </p:notesMasterIdLst>
  <p:sldIdLst>
    <p:sldId id="483" r:id="rId2"/>
    <p:sldId id="739" r:id="rId3"/>
    <p:sldId id="609" r:id="rId4"/>
    <p:sldId id="282" r:id="rId5"/>
    <p:sldId id="280" r:id="rId6"/>
    <p:sldId id="663" r:id="rId7"/>
    <p:sldId id="667" r:id="rId8"/>
    <p:sldId id="914" r:id="rId9"/>
    <p:sldId id="515" r:id="rId10"/>
    <p:sldId id="915" r:id="rId11"/>
    <p:sldId id="916" r:id="rId12"/>
    <p:sldId id="917" r:id="rId13"/>
    <p:sldId id="919" r:id="rId14"/>
    <p:sldId id="918" r:id="rId15"/>
    <p:sldId id="1079" r:id="rId16"/>
    <p:sldId id="921" r:id="rId17"/>
    <p:sldId id="922" r:id="rId18"/>
    <p:sldId id="923" r:id="rId19"/>
    <p:sldId id="924" r:id="rId20"/>
    <p:sldId id="925" r:id="rId21"/>
    <p:sldId id="926" r:id="rId22"/>
    <p:sldId id="927" r:id="rId23"/>
    <p:sldId id="928" r:id="rId24"/>
    <p:sldId id="929" r:id="rId25"/>
    <p:sldId id="930" r:id="rId26"/>
    <p:sldId id="743" r:id="rId27"/>
    <p:sldId id="1076" r:id="rId28"/>
    <p:sldId id="1080" r:id="rId29"/>
    <p:sldId id="1063" r:id="rId30"/>
    <p:sldId id="1064" r:id="rId31"/>
    <p:sldId id="1065" r:id="rId32"/>
    <p:sldId id="1066" r:id="rId33"/>
    <p:sldId id="1067" r:id="rId34"/>
    <p:sldId id="1081" r:id="rId35"/>
    <p:sldId id="1082" r:id="rId36"/>
    <p:sldId id="1078" r:id="rId37"/>
    <p:sldId id="1070" r:id="rId38"/>
    <p:sldId id="1071" r:id="rId39"/>
    <p:sldId id="1072" r:id="rId40"/>
    <p:sldId id="1073" r:id="rId41"/>
    <p:sldId id="1084" r:id="rId42"/>
    <p:sldId id="1086" r:id="rId43"/>
    <p:sldId id="612" r:id="rId4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2140C0E-E6ED-41EB-B9DE-D9A4400F7AF4}">
          <p14:sldIdLst>
            <p14:sldId id="483"/>
            <p14:sldId id="739"/>
            <p14:sldId id="609"/>
            <p14:sldId id="282"/>
            <p14:sldId id="280"/>
            <p14:sldId id="663"/>
            <p14:sldId id="667"/>
            <p14:sldId id="914"/>
            <p14:sldId id="515"/>
            <p14:sldId id="915"/>
            <p14:sldId id="916"/>
            <p14:sldId id="917"/>
            <p14:sldId id="919"/>
            <p14:sldId id="918"/>
            <p14:sldId id="1079"/>
            <p14:sldId id="921"/>
            <p14:sldId id="922"/>
            <p14:sldId id="923"/>
            <p14:sldId id="924"/>
            <p14:sldId id="925"/>
            <p14:sldId id="926"/>
            <p14:sldId id="927"/>
            <p14:sldId id="928"/>
            <p14:sldId id="929"/>
            <p14:sldId id="930"/>
            <p14:sldId id="743"/>
            <p14:sldId id="1076"/>
            <p14:sldId id="1080"/>
            <p14:sldId id="1063"/>
            <p14:sldId id="1064"/>
            <p14:sldId id="1065"/>
            <p14:sldId id="1066"/>
            <p14:sldId id="1067"/>
            <p14:sldId id="1081"/>
            <p14:sldId id="1082"/>
            <p14:sldId id="1078"/>
            <p14:sldId id="1070"/>
            <p14:sldId id="1071"/>
            <p14:sldId id="1072"/>
            <p14:sldId id="1073"/>
            <p14:sldId id="1084"/>
            <p14:sldId id="1086"/>
            <p14:sldId id="61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showGuides="1">
      <p:cViewPr varScale="1">
        <p:scale>
          <a:sx n="92" d="100"/>
          <a:sy n="92" d="100"/>
        </p:scale>
        <p:origin x="1301"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C8AAD51-C514-4433-A657-981B1D0CF007}"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353E31-012D-4A36-A9F3-42E6310B5C33}" type="slidenum">
              <a:rPr kumimoji="1" lang="ja-JP" altLang="en-US" smtClean="0"/>
              <a:t>‹#›</a:t>
            </a:fld>
            <a:endParaRPr kumimoji="1" lang="ja-JP" altLang="en-US"/>
          </a:p>
        </p:txBody>
      </p:sp>
    </p:spTree>
    <p:extLst>
      <p:ext uri="{BB962C8B-B14F-4D97-AF65-F5344CB8AC3E}">
        <p14:creationId xmlns:p14="http://schemas.microsoft.com/office/powerpoint/2010/main" val="28743227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5687" name="Rectangle 103"/>
          <p:cNvSpPr>
            <a:spLocks noChangeArrowheads="1"/>
          </p:cNvSpPr>
          <p:nvPr/>
        </p:nvSpPr>
        <p:spPr bwMode="auto">
          <a:xfrm rot="-21600000">
            <a:off x="0" y="6426200"/>
            <a:ext cx="9145466" cy="431800"/>
          </a:xfrm>
          <a:prstGeom prst="rect">
            <a:avLst/>
          </a:prstGeom>
          <a:solidFill>
            <a:srgbClr val="FF9900"/>
          </a:soli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95587" name="Rectangle 3"/>
          <p:cNvSpPr>
            <a:spLocks noGrp="1" noChangeArrowheads="1"/>
          </p:cNvSpPr>
          <p:nvPr>
            <p:ph type="ctrTitle"/>
          </p:nvPr>
        </p:nvSpPr>
        <p:spPr>
          <a:xfrm>
            <a:off x="252046" y="2565400"/>
            <a:ext cx="8639908" cy="1423988"/>
          </a:xfrm>
          <a:extLst>
            <a:ext uri="{909E8E84-426E-40DD-AFC4-6F175D3DCCD1}">
              <a14:hiddenFill xmlns:a14="http://schemas.microsoft.com/office/drawing/2010/main">
                <a:gradFill rotWithShape="0">
                  <a:gsLst>
                    <a:gs pos="0">
                      <a:srgbClr val="FFFF99"/>
                    </a:gs>
                    <a:gs pos="100000">
                      <a:srgbClr val="FFFF99">
                        <a:gamma/>
                        <a:tint val="0"/>
                        <a:invGamma/>
                      </a:srgbClr>
                    </a:gs>
                  </a:gsLst>
                  <a:lin ang="27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0" indent="0" defTabSz="523156">
              <a:defRPr sz="2215"/>
            </a:lvl1pPr>
          </a:lstStyle>
          <a:p>
            <a:pPr lvl="0"/>
            <a:r>
              <a:rPr lang="ja-JP" altLang="en-US" noProof="0" dirty="0"/>
              <a:t>マスター タイトルの書式設定</a:t>
            </a:r>
          </a:p>
        </p:txBody>
      </p:sp>
      <p:sp>
        <p:nvSpPr>
          <p:cNvPr id="195588" name="Rectangle 4"/>
          <p:cNvSpPr>
            <a:spLocks noGrp="1" noChangeArrowheads="1"/>
          </p:cNvSpPr>
          <p:nvPr>
            <p:ph type="subTitle" idx="1"/>
          </p:nvPr>
        </p:nvSpPr>
        <p:spPr>
          <a:xfrm>
            <a:off x="4714143" y="4597401"/>
            <a:ext cx="4177811" cy="1444625"/>
          </a:xfrm>
        </p:spPr>
        <p:txBody>
          <a:bodyPr anchor="ctr"/>
          <a:lstStyle>
            <a:lvl1pPr marL="0" indent="0" algn="r">
              <a:buFont typeface="Wingdings" pitchFamily="2" charset="2"/>
              <a:buNone/>
              <a:defRPr sz="1477" b="1"/>
            </a:lvl1pPr>
          </a:lstStyle>
          <a:p>
            <a:pPr lvl="0"/>
            <a:r>
              <a:rPr lang="ja-JP" altLang="en-US" noProof="0"/>
              <a:t>マスター サブタイトルの書式設定</a:t>
            </a:r>
            <a:endParaRPr lang="ja-JP" altLang="en-US" noProof="0" dirty="0"/>
          </a:p>
        </p:txBody>
      </p:sp>
      <p:sp>
        <p:nvSpPr>
          <p:cNvPr id="195589" name="Rectangle 5"/>
          <p:cNvSpPr>
            <a:spLocks noGrp="1" noChangeArrowheads="1"/>
          </p:cNvSpPr>
          <p:nvPr>
            <p:ph type="dt" sz="half" idx="2"/>
          </p:nvPr>
        </p:nvSpPr>
        <p:spPr bwMode="auto">
          <a:xfrm>
            <a:off x="457200" y="6553200"/>
            <a:ext cx="21336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923">
                <a:latin typeface="Arial" charset="0"/>
              </a:defRPr>
            </a:lvl1pPr>
          </a:lstStyle>
          <a:p>
            <a:pPr defTabSz="844083" fontAlgn="base">
              <a:spcBef>
                <a:spcPct val="0"/>
              </a:spcBef>
              <a:spcAft>
                <a:spcPct val="0"/>
              </a:spcAft>
            </a:pPr>
            <a:endParaRPr lang="en-US" altLang="ja-JP">
              <a:solidFill>
                <a:srgbClr val="000000"/>
              </a:solidFill>
              <a:ea typeface="ＭＳ Ｐゴシック" charset="-128"/>
            </a:endParaRPr>
          </a:p>
        </p:txBody>
      </p:sp>
      <p:sp>
        <p:nvSpPr>
          <p:cNvPr id="195590" name="Rectangle 6"/>
          <p:cNvSpPr>
            <a:spLocks noGrp="1" noChangeArrowheads="1"/>
          </p:cNvSpPr>
          <p:nvPr>
            <p:ph type="ftr" sz="quarter" idx="3"/>
          </p:nvPr>
        </p:nvSpPr>
        <p:spPr>
          <a:xfrm>
            <a:off x="2148809" y="6553200"/>
            <a:ext cx="4837715" cy="304800"/>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lIns="91440"/>
          <a:lstStyle>
            <a:lvl1pPr algn="ctr">
              <a:defRPr kumimoji="0">
                <a:latin typeface="Arial" charset="0"/>
              </a:defRPr>
            </a:lvl1pPr>
          </a:lstStyle>
          <a:p>
            <a:pPr defTabSz="844083" fontAlgn="base">
              <a:spcBef>
                <a:spcPct val="0"/>
              </a:spcBef>
              <a:spcAft>
                <a:spcPct val="0"/>
              </a:spcAft>
            </a:pPr>
            <a:r>
              <a:rPr lang="en-US" altLang="ja-JP" sz="1292">
                <a:solidFill>
                  <a:srgbClr val="000000"/>
                </a:solidFill>
                <a:ea typeface="ＭＳ Ｐゴシック" charset="-128"/>
              </a:rPr>
              <a:t>.</a:t>
            </a:r>
            <a:endParaRPr lang="en-US" altLang="ja-JP" sz="1292" dirty="0">
              <a:solidFill>
                <a:srgbClr val="000000"/>
              </a:solidFill>
              <a:ea typeface="ＭＳ Ｐゴシック" charset="-128"/>
            </a:endParaRPr>
          </a:p>
        </p:txBody>
      </p:sp>
      <p:sp>
        <p:nvSpPr>
          <p:cNvPr id="195671" name="Rectangle 87"/>
          <p:cNvSpPr>
            <a:spLocks noChangeArrowheads="1"/>
          </p:cNvSpPr>
          <p:nvPr/>
        </p:nvSpPr>
        <p:spPr bwMode="auto">
          <a:xfrm rot="-21600000">
            <a:off x="1049147" y="422276"/>
            <a:ext cx="8094853" cy="74613"/>
          </a:xfrm>
          <a:prstGeom prst="rect">
            <a:avLst/>
          </a:prstGeom>
          <a:solidFill>
            <a:srgbClr val="FF9900"/>
          </a:soli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pic>
        <p:nvPicPr>
          <p:cNvPr id="12" name="Picture 2" descr="P:\7_管理\06_総務\01_ロゴデータ\00_アクティブ アンド カンパニー\AAC_logo\aac-group_201307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84" y="77099"/>
            <a:ext cx="843866" cy="7593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txBox="1">
            <a:spLocks noChangeArrowheads="1"/>
          </p:cNvSpPr>
          <p:nvPr/>
        </p:nvSpPr>
        <p:spPr bwMode="auto">
          <a:xfrm>
            <a:off x="982678" y="4941169"/>
            <a:ext cx="3788729" cy="11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bodyPr>
          <a:lstStyle>
            <a:lvl1pPr marL="0" indent="0" algn="r" rtl="0" eaLnBrk="1" fontAlgn="base" hangingPunct="1">
              <a:spcBef>
                <a:spcPct val="20000"/>
              </a:spcBef>
              <a:spcAft>
                <a:spcPct val="0"/>
              </a:spcAft>
              <a:buClr>
                <a:srgbClr val="777777"/>
              </a:buClr>
              <a:buFont typeface="Wingdings" pitchFamily="2" charset="2"/>
              <a:buNone/>
              <a:defRPr kumimoji="1" sz="1600" b="1">
                <a:solidFill>
                  <a:schemeClr val="tx1"/>
                </a:solidFill>
                <a:latin typeface="+mn-lt"/>
                <a:ea typeface="+mn-ea"/>
                <a:cs typeface="+mn-cs"/>
              </a:defRPr>
            </a:lvl1pPr>
            <a:lvl2pPr marL="566738" indent="-182563" algn="l" rtl="0" eaLnBrk="1" fontAlgn="base" hangingPunct="1">
              <a:spcBef>
                <a:spcPct val="20000"/>
              </a:spcBef>
              <a:spcAft>
                <a:spcPct val="0"/>
              </a:spcAft>
              <a:buClr>
                <a:srgbClr val="777777"/>
              </a:buClr>
              <a:buFont typeface="Wingdings" pitchFamily="2" charset="2"/>
              <a:buChar char="n"/>
              <a:defRPr kumimoji="1" sz="1000">
                <a:solidFill>
                  <a:schemeClr val="tx1"/>
                </a:solidFill>
                <a:latin typeface="+mn-lt"/>
                <a:ea typeface="+mn-ea"/>
              </a:defRPr>
            </a:lvl2pPr>
            <a:lvl3pPr marL="950913" indent="-193675" algn="l" rtl="0" eaLnBrk="1" fontAlgn="base" hangingPunct="1">
              <a:spcBef>
                <a:spcPct val="20000"/>
              </a:spcBef>
              <a:spcAft>
                <a:spcPct val="0"/>
              </a:spcAft>
              <a:buClr>
                <a:srgbClr val="777777"/>
              </a:buClr>
              <a:buFont typeface="Wingdings" pitchFamily="2" charset="2"/>
              <a:buChar char="n"/>
              <a:defRPr kumimoji="1" sz="900">
                <a:solidFill>
                  <a:schemeClr val="tx1"/>
                </a:solidFill>
                <a:latin typeface="+mn-lt"/>
                <a:ea typeface="+mn-ea"/>
              </a:defRPr>
            </a:lvl3pPr>
            <a:lvl4pPr marL="1333500" indent="-192088"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4pPr>
            <a:lvl5pPr marL="17113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5pPr>
            <a:lvl6pPr marL="21685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6pPr>
            <a:lvl7pPr marL="26257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7pPr>
            <a:lvl8pPr marL="30829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8pPr>
            <a:lvl9pPr marL="35401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9pPr>
          </a:lstStyle>
          <a:p>
            <a:pPr marL="0" marR="0" lvl="0" indent="0" algn="l" defTabSz="844083" rtl="0" eaLnBrk="1" fontAlgn="base" latinLnBrk="0" hangingPunct="1">
              <a:lnSpc>
                <a:spcPct val="120000"/>
              </a:lnSpc>
              <a:spcBef>
                <a:spcPct val="20000"/>
              </a:spcBef>
              <a:spcAft>
                <a:spcPct val="0"/>
              </a:spcAft>
              <a:buClr>
                <a:srgbClr val="777777"/>
              </a:buClr>
              <a:buSzTx/>
              <a:buFont typeface="Wingdings" pitchFamily="2" charset="2"/>
              <a:buNone/>
              <a:tabLst/>
              <a:defRPr/>
            </a:pP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弊社のコンサルティングプロセスは、組織・人事コンサルティング業界で初めて、</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ISO</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9001/2015</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（品質マネジメント）の国際認証を取得しています。</a:t>
            </a:r>
            <a:endPar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20000"/>
              </a:lnSpc>
              <a:spcBef>
                <a:spcPct val="20000"/>
              </a:spcBef>
              <a:spcAft>
                <a:spcPct val="0"/>
              </a:spcAft>
              <a:buClr>
                <a:srgbClr val="777777"/>
              </a:buClr>
              <a:buSzTx/>
              <a:buFont typeface="Wingdings" pitchFamily="2" charset="2"/>
              <a:buNone/>
              <a:tabLst/>
              <a:defRPr/>
            </a:pPr>
            <a:endParaRPr kumimoji="1" lang="ja-JP" altLang="en-US" sz="4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00000"/>
              </a:lnSpc>
              <a:spcBef>
                <a:spcPct val="20000"/>
              </a:spcBef>
              <a:spcAft>
                <a:spcPct val="0"/>
              </a:spcAft>
              <a:buClr>
                <a:srgbClr val="777777"/>
              </a:buClr>
              <a:buSzTx/>
              <a:buFont typeface="Wingdings" pitchFamily="2" charset="2"/>
              <a:buNone/>
              <a:tabLst/>
              <a:defRPr/>
            </a:pP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弊社では、情報セキュリティマネジメントシステム</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(ISMS)</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を取得し情報セキュリティを中心としたリスクマネジメント及びコーポレートガバナンス　を強化しています。</a:t>
            </a:r>
          </a:p>
        </p:txBody>
      </p:sp>
      <p:pic>
        <p:nvPicPr>
          <p:cNvPr id="13" name="図 12" descr="アプリケーション が含まれている画像&#10;&#10;自動的に生成された説明">
            <a:extLst>
              <a:ext uri="{FF2B5EF4-FFF2-40B4-BE49-F238E27FC236}">
                <a16:creationId xmlns:a16="http://schemas.microsoft.com/office/drawing/2014/main" id="{F98BA9AD-E83D-C347-A6E4-BA9BC51C16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10" t="28693" r="17318" b="29304"/>
          <a:stretch/>
        </p:blipFill>
        <p:spPr>
          <a:xfrm>
            <a:off x="259191" y="4991157"/>
            <a:ext cx="739202" cy="536192"/>
          </a:xfrm>
          <a:prstGeom prst="rect">
            <a:avLst/>
          </a:prstGeom>
          <a:ln>
            <a:solidFill>
              <a:schemeClr val="bg1">
                <a:lumMod val="75000"/>
              </a:schemeClr>
            </a:solidFill>
          </a:ln>
        </p:spPr>
      </p:pic>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 t="1009" r="666" b="1310"/>
          <a:stretch/>
        </p:blipFill>
        <p:spPr bwMode="auto">
          <a:xfrm>
            <a:off x="259191" y="5587692"/>
            <a:ext cx="737723" cy="45846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15" name="Picture 2" descr="P:\7_管理\06_総務\01_ロゴデータ\00_アクティブ アンド カンパニー\AAC_logo\aac-group_2013070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184" y="77099"/>
            <a:ext cx="843866" cy="7593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p:cNvSpPr txBox="1">
            <a:spLocks noChangeArrowheads="1"/>
          </p:cNvSpPr>
          <p:nvPr userDrawn="1"/>
        </p:nvSpPr>
        <p:spPr bwMode="auto">
          <a:xfrm>
            <a:off x="982678" y="4941169"/>
            <a:ext cx="3788729" cy="11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bodyPr>
          <a:lstStyle>
            <a:lvl1pPr marL="0" indent="0" algn="r" rtl="0" eaLnBrk="1" fontAlgn="base" hangingPunct="1">
              <a:spcBef>
                <a:spcPct val="20000"/>
              </a:spcBef>
              <a:spcAft>
                <a:spcPct val="0"/>
              </a:spcAft>
              <a:buClr>
                <a:srgbClr val="777777"/>
              </a:buClr>
              <a:buFont typeface="Wingdings" pitchFamily="2" charset="2"/>
              <a:buNone/>
              <a:defRPr kumimoji="1" sz="1600" b="1">
                <a:solidFill>
                  <a:schemeClr val="tx1"/>
                </a:solidFill>
                <a:latin typeface="+mn-lt"/>
                <a:ea typeface="+mn-ea"/>
                <a:cs typeface="+mn-cs"/>
              </a:defRPr>
            </a:lvl1pPr>
            <a:lvl2pPr marL="566738" indent="-182563" algn="l" rtl="0" eaLnBrk="1" fontAlgn="base" hangingPunct="1">
              <a:spcBef>
                <a:spcPct val="20000"/>
              </a:spcBef>
              <a:spcAft>
                <a:spcPct val="0"/>
              </a:spcAft>
              <a:buClr>
                <a:srgbClr val="777777"/>
              </a:buClr>
              <a:buFont typeface="Wingdings" pitchFamily="2" charset="2"/>
              <a:buChar char="n"/>
              <a:defRPr kumimoji="1" sz="1000">
                <a:solidFill>
                  <a:schemeClr val="tx1"/>
                </a:solidFill>
                <a:latin typeface="+mn-lt"/>
                <a:ea typeface="+mn-ea"/>
              </a:defRPr>
            </a:lvl2pPr>
            <a:lvl3pPr marL="950913" indent="-193675" algn="l" rtl="0" eaLnBrk="1" fontAlgn="base" hangingPunct="1">
              <a:spcBef>
                <a:spcPct val="20000"/>
              </a:spcBef>
              <a:spcAft>
                <a:spcPct val="0"/>
              </a:spcAft>
              <a:buClr>
                <a:srgbClr val="777777"/>
              </a:buClr>
              <a:buFont typeface="Wingdings" pitchFamily="2" charset="2"/>
              <a:buChar char="n"/>
              <a:defRPr kumimoji="1" sz="900">
                <a:solidFill>
                  <a:schemeClr val="tx1"/>
                </a:solidFill>
                <a:latin typeface="+mn-lt"/>
                <a:ea typeface="+mn-ea"/>
              </a:defRPr>
            </a:lvl3pPr>
            <a:lvl4pPr marL="1333500" indent="-192088"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4pPr>
            <a:lvl5pPr marL="17113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5pPr>
            <a:lvl6pPr marL="21685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6pPr>
            <a:lvl7pPr marL="26257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7pPr>
            <a:lvl8pPr marL="30829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8pPr>
            <a:lvl9pPr marL="3540125" indent="-187325" algn="l" rtl="0" eaLnBrk="1" fontAlgn="base" hangingPunct="1">
              <a:spcBef>
                <a:spcPct val="20000"/>
              </a:spcBef>
              <a:spcAft>
                <a:spcPct val="0"/>
              </a:spcAft>
              <a:buClr>
                <a:srgbClr val="777777"/>
              </a:buClr>
              <a:buFont typeface="Wingdings" pitchFamily="2" charset="2"/>
              <a:buChar char="n"/>
              <a:defRPr kumimoji="1" sz="800">
                <a:solidFill>
                  <a:schemeClr val="tx1"/>
                </a:solidFill>
                <a:latin typeface="+mn-lt"/>
                <a:ea typeface="+mn-ea"/>
              </a:defRPr>
            </a:lvl9pPr>
          </a:lstStyle>
          <a:p>
            <a:pPr marL="0" marR="0" lvl="0" indent="0" algn="l" defTabSz="844083" rtl="0" eaLnBrk="1" fontAlgn="base" latinLnBrk="0" hangingPunct="1">
              <a:lnSpc>
                <a:spcPct val="120000"/>
              </a:lnSpc>
              <a:spcBef>
                <a:spcPct val="20000"/>
              </a:spcBef>
              <a:spcAft>
                <a:spcPct val="0"/>
              </a:spcAft>
              <a:buClr>
                <a:srgbClr val="777777"/>
              </a:buClr>
              <a:buSzTx/>
              <a:buFont typeface="Wingdings" pitchFamily="2" charset="2"/>
              <a:buNone/>
              <a:tabLst/>
              <a:defRPr/>
            </a:pP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弊社のコンサルティングプロセスは、組織・人事コンサルティング業界で初めて、</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ISO</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9001/2015</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（品質マネジメント）の国際認証を取得しています。</a:t>
            </a:r>
            <a:endPar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20000"/>
              </a:lnSpc>
              <a:spcBef>
                <a:spcPct val="20000"/>
              </a:spcBef>
              <a:spcAft>
                <a:spcPct val="0"/>
              </a:spcAft>
              <a:buClr>
                <a:srgbClr val="777777"/>
              </a:buClr>
              <a:buSzTx/>
              <a:buFont typeface="Wingdings" pitchFamily="2" charset="2"/>
              <a:buNone/>
              <a:tabLst/>
              <a:defRPr/>
            </a:pPr>
            <a:endParaRPr kumimoji="1" lang="ja-JP" altLang="en-US" sz="46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base" latinLnBrk="0" hangingPunct="1">
              <a:lnSpc>
                <a:spcPct val="100000"/>
              </a:lnSpc>
              <a:spcBef>
                <a:spcPct val="20000"/>
              </a:spcBef>
              <a:spcAft>
                <a:spcPct val="0"/>
              </a:spcAft>
              <a:buClr>
                <a:srgbClr val="777777"/>
              </a:buClr>
              <a:buSzTx/>
              <a:buFont typeface="Wingdings" pitchFamily="2" charset="2"/>
              <a:buNone/>
              <a:tabLst/>
              <a:defRPr/>
            </a:pP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弊社では、情報セキュリティマネジメントシステム</a:t>
            </a:r>
            <a:r>
              <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(ISMS)</a:t>
            </a:r>
            <a:r>
              <a:rPr kumimoji="1" lang="ja-JP" altLang="en-US"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を取得し情報セキュリティを中心としたリスクマネジメント及びコーポレートガバナンス　を強化しています。</a:t>
            </a:r>
          </a:p>
        </p:txBody>
      </p:sp>
      <p:pic>
        <p:nvPicPr>
          <p:cNvPr id="19" name="図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44441" y="48087"/>
            <a:ext cx="1447513" cy="336859"/>
          </a:xfrm>
          <a:prstGeom prst="rect">
            <a:avLst/>
          </a:prstGeom>
        </p:spPr>
      </p:pic>
    </p:spTree>
    <p:extLst>
      <p:ext uri="{BB962C8B-B14F-4D97-AF65-F5344CB8AC3E}">
        <p14:creationId xmlns:p14="http://schemas.microsoft.com/office/powerpoint/2010/main" val="222223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5" name="Group 180"/>
          <p:cNvGrpSpPr>
            <a:grpSpLocks/>
          </p:cNvGrpSpPr>
          <p:nvPr/>
        </p:nvGrpSpPr>
        <p:grpSpPr bwMode="auto">
          <a:xfrm>
            <a:off x="252046" y="6480176"/>
            <a:ext cx="8639908" cy="379413"/>
            <a:chOff x="1793" y="4082"/>
            <a:chExt cx="4447" cy="239"/>
          </a:xfrm>
        </p:grpSpPr>
        <p:sp>
          <p:nvSpPr>
            <p:cNvPr id="6" name="Rectangle 125"/>
            <p:cNvSpPr>
              <a:spLocks noChangeArrowheads="1"/>
            </p:cNvSpPr>
            <p:nvPr/>
          </p:nvSpPr>
          <p:spPr bwMode="auto">
            <a:xfrm rot="-21600000">
              <a:off x="1793" y="4082"/>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7" name="Rectangle 178"/>
            <p:cNvSpPr>
              <a:spLocks noChangeArrowheads="1"/>
            </p:cNvSpPr>
            <p:nvPr/>
          </p:nvSpPr>
          <p:spPr bwMode="auto">
            <a:xfrm rot="-21600000">
              <a:off x="1793" y="4177"/>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8" name="Rectangle 179"/>
            <p:cNvSpPr>
              <a:spLocks noChangeArrowheads="1"/>
            </p:cNvSpPr>
            <p:nvPr/>
          </p:nvSpPr>
          <p:spPr bwMode="auto">
            <a:xfrm rot="-21600000">
              <a:off x="1793" y="4273"/>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grpSp>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285750" indent="-285750">
              <a:buClrTx/>
              <a:buFont typeface="Wingdings" panose="05000000000000000000" pitchFamily="2" charset="2"/>
              <a:buChar char="n"/>
              <a:defRPr sz="1400"/>
            </a:lvl1pPr>
            <a:lvl2pPr marL="526082" indent="-171450">
              <a:buClrTx/>
              <a:buFont typeface="Wingdings" panose="05000000000000000000" pitchFamily="2" charset="2"/>
              <a:buChar char="n"/>
              <a:defRPr sz="1100"/>
            </a:lvl2pPr>
            <a:lvl3pPr marL="870457" indent="-171450">
              <a:buClrTx/>
              <a:buFont typeface="Wingdings" panose="05000000000000000000" pitchFamily="2" charset="2"/>
              <a:buChar char="n"/>
              <a:defRPr/>
            </a:lvl3pPr>
            <a:lvl4pPr marL="1225088" indent="-171450">
              <a:buClrTx/>
              <a:buFont typeface="Wingdings" panose="05000000000000000000" pitchFamily="2" charset="2"/>
              <a:buChar char="n"/>
              <a:defRPr/>
            </a:lvl4pPr>
            <a:lvl5pPr marL="1578254" indent="-171450">
              <a:buClrTx/>
              <a:buFont typeface="Wingdings" panose="05000000000000000000" pitchFamily="2" charset="2"/>
              <a:buChar char="n"/>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正方形/長方形 8"/>
          <p:cNvSpPr/>
          <p:nvPr/>
        </p:nvSpPr>
        <p:spPr>
          <a:xfrm>
            <a:off x="251520" y="6477583"/>
            <a:ext cx="5171416" cy="291170"/>
          </a:xfrm>
          <a:prstGeom prst="rect">
            <a:avLst/>
          </a:prstGeom>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Copyright © Active and Company Group. All Rights Reserved.</a:t>
            </a:r>
          </a:p>
        </p:txBody>
      </p:sp>
      <p:sp>
        <p:nvSpPr>
          <p:cNvPr id="10" name="Rectangle 77"/>
          <p:cNvSpPr>
            <a:spLocks noChangeArrowheads="1"/>
          </p:cNvSpPr>
          <p:nvPr/>
        </p:nvSpPr>
        <p:spPr bwMode="auto">
          <a:xfrm rot="-21600000">
            <a:off x="252046" y="609599"/>
            <a:ext cx="7849108"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6" name="正方形/長方形 15"/>
          <p:cNvSpPr/>
          <p:nvPr/>
        </p:nvSpPr>
        <p:spPr>
          <a:xfrm>
            <a:off x="8820069" y="6517806"/>
            <a:ext cx="381836" cy="234360"/>
          </a:xfrm>
          <a:prstGeom prst="rect">
            <a:avLst/>
          </a:prstGeom>
        </p:spPr>
        <p:txBody>
          <a:bodyPr wrap="none">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fld id="{54C10C4C-20E2-4CEE-BB6F-6AACEBBB8C13}" type="slidenum">
              <a:rPr kumimoji="1" lang="en-US" altLang="ja-JP" sz="923"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ctr" defTabSz="844083" rtl="0" eaLnBrk="1" fontAlgn="base" latinLnBrk="0" hangingPunct="1">
                <a:lnSpc>
                  <a:spcPct val="100000"/>
                </a:lnSpc>
                <a:spcBef>
                  <a:spcPct val="0"/>
                </a:spcBef>
                <a:spcAft>
                  <a:spcPct val="0"/>
                </a:spcAft>
                <a:buClrTx/>
                <a:buSzTx/>
                <a:buFontTx/>
                <a:buNone/>
                <a:tabLst/>
                <a:defRPr/>
              </a:pPr>
              <a:t>‹#›</a:t>
            </a:fld>
            <a:endPar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13" name="Group 180"/>
          <p:cNvGrpSpPr>
            <a:grpSpLocks/>
          </p:cNvGrpSpPr>
          <p:nvPr userDrawn="1"/>
        </p:nvGrpSpPr>
        <p:grpSpPr bwMode="auto">
          <a:xfrm>
            <a:off x="252046" y="6480176"/>
            <a:ext cx="8639908" cy="379413"/>
            <a:chOff x="1793" y="4082"/>
            <a:chExt cx="4447" cy="239"/>
          </a:xfrm>
        </p:grpSpPr>
        <p:sp>
          <p:nvSpPr>
            <p:cNvPr id="14" name="Rectangle 125"/>
            <p:cNvSpPr>
              <a:spLocks noChangeArrowheads="1"/>
            </p:cNvSpPr>
            <p:nvPr/>
          </p:nvSpPr>
          <p:spPr bwMode="auto">
            <a:xfrm rot="-21600000">
              <a:off x="1793" y="4082"/>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5" name="Rectangle 178"/>
            <p:cNvSpPr>
              <a:spLocks noChangeArrowheads="1"/>
            </p:cNvSpPr>
            <p:nvPr/>
          </p:nvSpPr>
          <p:spPr bwMode="auto">
            <a:xfrm rot="-21600000">
              <a:off x="1793" y="4177"/>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7" name="Rectangle 179"/>
            <p:cNvSpPr>
              <a:spLocks noChangeArrowheads="1"/>
            </p:cNvSpPr>
            <p:nvPr/>
          </p:nvSpPr>
          <p:spPr bwMode="auto">
            <a:xfrm rot="-21600000">
              <a:off x="1793" y="4273"/>
              <a:ext cx="4447" cy="48"/>
            </a:xfrm>
            <a:prstGeom prst="rect">
              <a:avLst/>
            </a:prstGeom>
            <a:gradFill rotWithShape="1">
              <a:gsLst>
                <a:gs pos="0">
                  <a:srgbClr val="FF9900">
                    <a:gamma/>
                    <a:tint val="0"/>
                    <a:invGamma/>
                  </a:srgbClr>
                </a:gs>
                <a:gs pos="100000">
                  <a:srgbClr val="FF9900"/>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grpSp>
      <p:sp>
        <p:nvSpPr>
          <p:cNvPr id="18" name="正方形/長方形 17"/>
          <p:cNvSpPr/>
          <p:nvPr userDrawn="1"/>
        </p:nvSpPr>
        <p:spPr>
          <a:xfrm>
            <a:off x="251520" y="6477583"/>
            <a:ext cx="5171416" cy="291170"/>
          </a:xfrm>
          <a:prstGeom prst="rect">
            <a:avLst/>
          </a:prstGeom>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Copyright © Active and Company Group. All Rights Reserved.</a:t>
            </a:r>
          </a:p>
        </p:txBody>
      </p:sp>
      <p:sp>
        <p:nvSpPr>
          <p:cNvPr id="19" name="Rectangle 77"/>
          <p:cNvSpPr>
            <a:spLocks noChangeArrowheads="1"/>
          </p:cNvSpPr>
          <p:nvPr userDrawn="1"/>
        </p:nvSpPr>
        <p:spPr bwMode="auto">
          <a:xfrm rot="-21600000">
            <a:off x="252046" y="609599"/>
            <a:ext cx="7849108" cy="71440"/>
          </a:xfrm>
          <a:prstGeom prst="rect">
            <a:avLst/>
          </a:prstGeom>
          <a:gradFill rotWithShape="1">
            <a:gsLst>
              <a:gs pos="0">
                <a:srgbClr val="FF9900"/>
              </a:gs>
              <a:gs pos="100000">
                <a:srgbClr val="FF9900">
                  <a:gamma/>
                  <a:tint val="0"/>
                  <a:invGamma/>
                </a:srgbClr>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22" name="正方形/長方形 21"/>
          <p:cNvSpPr/>
          <p:nvPr userDrawn="1"/>
        </p:nvSpPr>
        <p:spPr>
          <a:xfrm>
            <a:off x="8820069" y="6517806"/>
            <a:ext cx="381836" cy="234360"/>
          </a:xfrm>
          <a:prstGeom prst="rect">
            <a:avLst/>
          </a:prstGeom>
        </p:spPr>
        <p:txBody>
          <a:bodyPr wrap="none">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fld id="{54C10C4C-20E2-4CEE-BB6F-6AACEBBB8C13}" type="slidenum">
              <a:rPr kumimoji="1" lang="en-US" altLang="ja-JP" sz="923"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ctr" defTabSz="844083" rtl="0" eaLnBrk="1" fontAlgn="base" latinLnBrk="0" hangingPunct="1">
                <a:lnSpc>
                  <a:spcPct val="100000"/>
                </a:lnSpc>
                <a:spcBef>
                  <a:spcPct val="0"/>
                </a:spcBef>
                <a:spcAft>
                  <a:spcPct val="0"/>
                </a:spcAft>
                <a:buClrTx/>
                <a:buSzTx/>
                <a:buFontTx/>
                <a:buNone/>
                <a:tabLst/>
                <a:defRPr/>
              </a:pPr>
              <a:t>‹#›</a:t>
            </a:fld>
            <a:endParaRPr kumimoji="1" lang="en-US" altLang="ja-JP" sz="92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23" name="図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3471" y="161134"/>
            <a:ext cx="1753147" cy="407985"/>
          </a:xfrm>
          <a:prstGeom prst="rect">
            <a:avLst/>
          </a:prstGeom>
        </p:spPr>
      </p:pic>
    </p:spTree>
    <p:extLst>
      <p:ext uri="{BB962C8B-B14F-4D97-AF65-F5344CB8AC3E}">
        <p14:creationId xmlns:p14="http://schemas.microsoft.com/office/powerpoint/2010/main" val="170320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表紙">
    <p:spTree>
      <p:nvGrpSpPr>
        <p:cNvPr id="1" name=""/>
        <p:cNvGrpSpPr/>
        <p:nvPr/>
      </p:nvGrpSpPr>
      <p:grpSpPr>
        <a:xfrm>
          <a:off x="0" y="0"/>
          <a:ext cx="0" cy="0"/>
          <a:chOff x="0" y="0"/>
          <a:chExt cx="0" cy="0"/>
        </a:xfrm>
      </p:grpSpPr>
      <p:sp>
        <p:nvSpPr>
          <p:cNvPr id="4" name="Rectangle 4"/>
          <p:cNvSpPr>
            <a:spLocks noChangeArrowheads="1"/>
          </p:cNvSpPr>
          <p:nvPr/>
        </p:nvSpPr>
        <p:spPr bwMode="auto">
          <a:xfrm>
            <a:off x="252046" y="3573464"/>
            <a:ext cx="7848600" cy="71437"/>
          </a:xfrm>
          <a:prstGeom prst="rect">
            <a:avLst/>
          </a:prstGeom>
          <a:gradFill rotWithShape="1">
            <a:gsLst>
              <a:gs pos="0">
                <a:srgbClr val="FF9900"/>
              </a:gs>
              <a:gs pos="100000">
                <a:srgbClr val="FFFFFF"/>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lvl1pPr algn="l" eaLnBrk="0" hangingPunct="0">
              <a:spcBef>
                <a:spcPct val="20000"/>
              </a:spcBef>
              <a:buClr>
                <a:srgbClr val="777777"/>
              </a:buClr>
              <a:buFont typeface="Wingdings" pitchFamily="2" charset="2"/>
              <a:buChar char="n"/>
              <a:defRPr kumimoji="1" sz="1200">
                <a:solidFill>
                  <a:schemeClr val="tx1"/>
                </a:solidFill>
                <a:latin typeface="ＭＳ Ｐゴシック" charset="-128"/>
                <a:ea typeface="ＭＳ Ｐゴシック" charset="-128"/>
              </a:defRPr>
            </a:lvl1pPr>
            <a:lvl2pPr marL="742950" indent="-285750" algn="l" eaLnBrk="0" hangingPunct="0">
              <a:spcBef>
                <a:spcPct val="20000"/>
              </a:spcBef>
              <a:buClr>
                <a:srgbClr val="777777"/>
              </a:buClr>
              <a:buFont typeface="Wingdings" pitchFamily="2" charset="2"/>
              <a:buChar char="n"/>
              <a:defRPr kumimoji="1" sz="1000">
                <a:solidFill>
                  <a:schemeClr val="tx1"/>
                </a:solidFill>
                <a:latin typeface="ＭＳ Ｐゴシック" charset="-128"/>
                <a:ea typeface="ＭＳ Ｐゴシック" charset="-128"/>
              </a:defRPr>
            </a:lvl2pPr>
            <a:lvl3pPr marL="1143000" indent="-228600" algn="l" eaLnBrk="0" hangingPunct="0">
              <a:spcBef>
                <a:spcPct val="20000"/>
              </a:spcBef>
              <a:buClr>
                <a:srgbClr val="777777"/>
              </a:buClr>
              <a:buFont typeface="Wingdings" pitchFamily="2" charset="2"/>
              <a:buChar char="n"/>
              <a:defRPr kumimoji="1" sz="900">
                <a:solidFill>
                  <a:schemeClr val="tx1"/>
                </a:solidFill>
                <a:latin typeface="ＭＳ Ｐゴシック" charset="-128"/>
                <a:ea typeface="ＭＳ Ｐゴシック" charset="-128"/>
              </a:defRPr>
            </a:lvl3pPr>
            <a:lvl4pPr marL="16002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4pPr>
            <a:lvl5pPr marL="20574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923"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10" name="Rectangle 2"/>
          <p:cNvSpPr>
            <a:spLocks noGrp="1" noChangeArrowheads="1"/>
          </p:cNvSpPr>
          <p:nvPr>
            <p:ph type="title"/>
          </p:nvPr>
        </p:nvSpPr>
        <p:spPr>
          <a:xfrm>
            <a:off x="232658" y="3086102"/>
            <a:ext cx="8098497" cy="487363"/>
          </a:xfrm>
        </p:spPr>
        <p:txBody>
          <a:bodyPr/>
          <a:lstStyle/>
          <a:p>
            <a:r>
              <a:rPr lang="ja-JP" altLang="en-US" dirty="0"/>
              <a:t>マスター タイトルの書式設定</a:t>
            </a:r>
          </a:p>
        </p:txBody>
      </p:sp>
      <p:sp>
        <p:nvSpPr>
          <p:cNvPr id="5" name="Rectangle 4"/>
          <p:cNvSpPr>
            <a:spLocks noChangeArrowheads="1"/>
          </p:cNvSpPr>
          <p:nvPr userDrawn="1"/>
        </p:nvSpPr>
        <p:spPr bwMode="auto">
          <a:xfrm>
            <a:off x="252046" y="3573464"/>
            <a:ext cx="7848600" cy="71437"/>
          </a:xfrm>
          <a:prstGeom prst="rect">
            <a:avLst/>
          </a:prstGeom>
          <a:gradFill rotWithShape="1">
            <a:gsLst>
              <a:gs pos="0">
                <a:srgbClr val="FF9900"/>
              </a:gs>
              <a:gs pos="100000">
                <a:srgbClr val="FFFFFF"/>
              </a:gs>
            </a:gsLst>
            <a:lin ang="0" scaled="1"/>
          </a:gradFill>
          <a:ln>
            <a:noFill/>
          </a:ln>
          <a:extLst>
            <a:ext uri="{91240B29-F687-4F45-9708-019B960494DF}">
              <a14:hiddenLine xmlns:a14="http://schemas.microsoft.com/office/drawing/2010/main" w="9525" cap="rnd">
                <a:solidFill>
                  <a:schemeClr val="tx1"/>
                </a:solidFill>
                <a:prstDash val="sysDot"/>
                <a:miter lim="800000"/>
                <a:headEnd/>
                <a:tailEnd/>
              </a14:hiddenLine>
            </a:ext>
          </a:extLst>
        </p:spPr>
        <p:txBody>
          <a:bodyPr wrap="none" anchor="ctr"/>
          <a:lstStyle>
            <a:lvl1pPr algn="l" eaLnBrk="0" hangingPunct="0">
              <a:spcBef>
                <a:spcPct val="20000"/>
              </a:spcBef>
              <a:buClr>
                <a:srgbClr val="777777"/>
              </a:buClr>
              <a:buFont typeface="Wingdings" pitchFamily="2" charset="2"/>
              <a:buChar char="n"/>
              <a:defRPr kumimoji="1" sz="1200">
                <a:solidFill>
                  <a:schemeClr val="tx1"/>
                </a:solidFill>
                <a:latin typeface="ＭＳ Ｐゴシック" charset="-128"/>
                <a:ea typeface="ＭＳ Ｐゴシック" charset="-128"/>
              </a:defRPr>
            </a:lvl1pPr>
            <a:lvl2pPr marL="742950" indent="-285750" algn="l" eaLnBrk="0" hangingPunct="0">
              <a:spcBef>
                <a:spcPct val="20000"/>
              </a:spcBef>
              <a:buClr>
                <a:srgbClr val="777777"/>
              </a:buClr>
              <a:buFont typeface="Wingdings" pitchFamily="2" charset="2"/>
              <a:buChar char="n"/>
              <a:defRPr kumimoji="1" sz="1000">
                <a:solidFill>
                  <a:schemeClr val="tx1"/>
                </a:solidFill>
                <a:latin typeface="ＭＳ Ｐゴシック" charset="-128"/>
                <a:ea typeface="ＭＳ Ｐゴシック" charset="-128"/>
              </a:defRPr>
            </a:lvl2pPr>
            <a:lvl3pPr marL="1143000" indent="-228600" algn="l" eaLnBrk="0" hangingPunct="0">
              <a:spcBef>
                <a:spcPct val="20000"/>
              </a:spcBef>
              <a:buClr>
                <a:srgbClr val="777777"/>
              </a:buClr>
              <a:buFont typeface="Wingdings" pitchFamily="2" charset="2"/>
              <a:buChar char="n"/>
              <a:defRPr kumimoji="1" sz="900">
                <a:solidFill>
                  <a:schemeClr val="tx1"/>
                </a:solidFill>
                <a:latin typeface="ＭＳ Ｐゴシック" charset="-128"/>
                <a:ea typeface="ＭＳ Ｐゴシック" charset="-128"/>
              </a:defRPr>
            </a:lvl3pPr>
            <a:lvl4pPr marL="16002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4pPr>
            <a:lvl5pPr marL="2057400" indent="-228600" algn="l" eaLnBrk="0" hangingPunct="0">
              <a:spcBef>
                <a:spcPct val="20000"/>
              </a:spcBef>
              <a:buClr>
                <a:srgbClr val="777777"/>
              </a:buClr>
              <a:buFont typeface="Wingdings" pitchFamily="2" charset="2"/>
              <a:buChar char="n"/>
              <a:defRPr kumimoji="1" sz="8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Clr>
                <a:srgbClr val="777777"/>
              </a:buClr>
              <a:buFont typeface="Wingdings" pitchFamily="2" charset="2"/>
              <a:buChar char="n"/>
              <a:defRPr kumimoji="1" sz="800">
                <a:solidFill>
                  <a:schemeClr val="tx1"/>
                </a:solidFill>
                <a:latin typeface="ＭＳ Ｐゴシック" charset="-128"/>
                <a:ea typeface="ＭＳ Ｐゴシック"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923"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p:txBody>
      </p:sp>
    </p:spTree>
    <p:extLst>
      <p:ext uri="{BB962C8B-B14F-4D97-AF65-F5344CB8AC3E}">
        <p14:creationId xmlns:p14="http://schemas.microsoft.com/office/powerpoint/2010/main" val="40201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pic>
        <p:nvPicPr>
          <p:cNvPr id="6" name="図 5"/>
          <p:cNvPicPr>
            <a:picLocks noChangeAspect="1"/>
          </p:cNvPicPr>
          <p:nvPr userDrawn="1"/>
        </p:nvPicPr>
        <p:blipFill rotWithShape="1">
          <a:blip r:embed="rId2">
            <a:extLst>
              <a:ext uri="{28A0092B-C50C-407E-A947-70E740481C1C}">
                <a14:useLocalDpi xmlns:a14="http://schemas.microsoft.com/office/drawing/2010/main" val="0"/>
              </a:ext>
            </a:extLst>
          </a:blip>
          <a:srcRect t="6946" b="22206"/>
          <a:stretch/>
        </p:blipFill>
        <p:spPr>
          <a:xfrm>
            <a:off x="1182085" y="1556792"/>
            <a:ext cx="6835391" cy="3672408"/>
          </a:xfrm>
          <a:prstGeom prst="rect">
            <a:avLst/>
          </a:prstGeom>
        </p:spPr>
      </p:pic>
    </p:spTree>
    <p:extLst>
      <p:ext uri="{BB962C8B-B14F-4D97-AF65-F5344CB8AC3E}">
        <p14:creationId xmlns:p14="http://schemas.microsoft.com/office/powerpoint/2010/main" val="3288205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63" name="Rectangle 3"/>
          <p:cNvSpPr>
            <a:spLocks noGrp="1" noChangeArrowheads="1"/>
          </p:cNvSpPr>
          <p:nvPr>
            <p:ph type="title"/>
          </p:nvPr>
        </p:nvSpPr>
        <p:spPr bwMode="auto">
          <a:xfrm>
            <a:off x="252046" y="122238"/>
            <a:ext cx="6314021"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194564" name="Rectangle 4"/>
          <p:cNvSpPr>
            <a:spLocks noGrp="1" noChangeArrowheads="1"/>
          </p:cNvSpPr>
          <p:nvPr>
            <p:ph type="body" idx="1"/>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27743379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Lst>
  <p:hf hdr="0" dt="0"/>
  <p:txStyles>
    <p:titleStyle>
      <a:lvl1pPr marL="161196" indent="-161196" algn="l" rtl="0" eaLnBrk="1" fontAlgn="base" hangingPunct="1">
        <a:spcBef>
          <a:spcPct val="0"/>
        </a:spcBef>
        <a:spcAft>
          <a:spcPct val="0"/>
        </a:spcAft>
        <a:defRPr kumimoji="1">
          <a:solidFill>
            <a:schemeClr val="tx1"/>
          </a:solidFill>
          <a:latin typeface="Meiryo UI" panose="020B0604030504040204" pitchFamily="50" charset="-128"/>
          <a:ea typeface="Meiryo UI" panose="020B0604030504040204" pitchFamily="50" charset="-128"/>
          <a:cs typeface="+mj-cs"/>
        </a:defRPr>
      </a:lvl1pPr>
      <a:lvl2pPr marL="161196"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2pPr>
      <a:lvl3pPr marL="161196"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3pPr>
      <a:lvl4pPr marL="161196"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4pPr>
      <a:lvl5pPr marL="161196"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5pPr>
      <a:lvl6pPr marL="583238"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6pPr>
      <a:lvl7pPr marL="1005279"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7pPr>
      <a:lvl8pPr marL="1427320"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8pPr>
      <a:lvl9pPr marL="1849362" indent="-161196" algn="l" rtl="0" eaLnBrk="1" fontAlgn="base" hangingPunct="1">
        <a:spcBef>
          <a:spcPct val="0"/>
        </a:spcBef>
        <a:spcAft>
          <a:spcPct val="0"/>
        </a:spcAft>
        <a:defRPr kumimoji="1">
          <a:solidFill>
            <a:schemeClr val="tx1"/>
          </a:solidFill>
          <a:latin typeface="ＭＳ Ｐゴシック" charset="-128"/>
          <a:ea typeface="ＭＳ Ｐゴシック" charset="-128"/>
        </a:defRPr>
      </a:lvl9pPr>
    </p:titleStyle>
    <p:bodyStyle>
      <a:lvl1pPr marL="178781" indent="-178781" algn="l" rtl="0" eaLnBrk="1" fontAlgn="base" hangingPunct="1">
        <a:spcBef>
          <a:spcPct val="20000"/>
        </a:spcBef>
        <a:spcAft>
          <a:spcPct val="0"/>
        </a:spcAft>
        <a:buClr>
          <a:srgbClr val="777777"/>
        </a:buClr>
        <a:buFont typeface="Wingdings" pitchFamily="2" charset="2"/>
        <a:buChar char="n"/>
        <a:defRPr kumimoji="1" sz="1108">
          <a:solidFill>
            <a:schemeClr val="tx1"/>
          </a:solidFill>
          <a:latin typeface="Meiryo UI" panose="020B0604030504040204" pitchFamily="50" charset="-128"/>
          <a:ea typeface="Meiryo UI" panose="020B0604030504040204" pitchFamily="50" charset="-128"/>
          <a:cs typeface="+mn-cs"/>
        </a:defRPr>
      </a:lvl1pPr>
      <a:lvl2pPr marL="523156" indent="-168524" algn="l" rtl="0" eaLnBrk="1" fontAlgn="base" hangingPunct="1">
        <a:spcBef>
          <a:spcPct val="20000"/>
        </a:spcBef>
        <a:spcAft>
          <a:spcPct val="0"/>
        </a:spcAft>
        <a:buClr>
          <a:srgbClr val="777777"/>
        </a:buClr>
        <a:buFont typeface="Wingdings" pitchFamily="2" charset="2"/>
        <a:buChar char="n"/>
        <a:defRPr kumimoji="1" sz="923">
          <a:solidFill>
            <a:schemeClr val="tx1"/>
          </a:solidFill>
          <a:latin typeface="Meiryo UI" panose="020B0604030504040204" pitchFamily="50" charset="-128"/>
          <a:ea typeface="Meiryo UI" panose="020B0604030504040204" pitchFamily="50" charset="-128"/>
        </a:defRPr>
      </a:lvl2pPr>
      <a:lvl3pPr marL="877788" indent="-178781" algn="l" rtl="0" eaLnBrk="1" fontAlgn="base" hangingPunct="1">
        <a:spcBef>
          <a:spcPct val="20000"/>
        </a:spcBef>
        <a:spcAft>
          <a:spcPct val="0"/>
        </a:spcAft>
        <a:buClr>
          <a:srgbClr val="777777"/>
        </a:buClr>
        <a:buFont typeface="Wingdings"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30954" indent="-177316"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9724"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36.xml"/><Relationship Id="rId5" Type="http://schemas.openxmlformats.org/officeDocument/2006/relationships/slide" Target="slide8.xml"/><Relationship Id="rId10" Type="http://schemas.openxmlformats.org/officeDocument/2006/relationships/slide" Target="slide28.xml"/><Relationship Id="rId4" Type="http://schemas.openxmlformats.org/officeDocument/2006/relationships/slide" Target="slide7.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saireco@aand.co.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2046" y="2470509"/>
            <a:ext cx="8639908" cy="1423988"/>
          </a:xfrm>
        </p:spPr>
        <p:txBody>
          <a:bodyPr/>
          <a:lstStyle/>
          <a:p>
            <a:r>
              <a:rPr kumimoji="1" lang="ja-JP" altLang="en-US" dirty="0"/>
              <a:t>サイレコ／</a:t>
            </a:r>
            <a:r>
              <a:rPr kumimoji="1" lang="en-US" altLang="ja-JP" dirty="0" err="1"/>
              <a:t>SmartHR</a:t>
            </a:r>
            <a:r>
              <a:rPr lang="ja-JP" altLang="en-US" dirty="0"/>
              <a:t>連携／</a:t>
            </a:r>
            <a:r>
              <a:rPr kumimoji="1" lang="ja-JP" altLang="en-US" dirty="0"/>
              <a:t>管理者マニュアル</a:t>
            </a:r>
            <a:br>
              <a:rPr kumimoji="1" lang="en-US" altLang="ja-JP" dirty="0"/>
            </a:br>
            <a:endParaRPr kumimoji="1" lang="ja-JP" altLang="en-US" dirty="0"/>
          </a:p>
        </p:txBody>
      </p:sp>
      <p:sp>
        <p:nvSpPr>
          <p:cNvPr id="3" name="サブタイトル 2"/>
          <p:cNvSpPr>
            <a:spLocks noGrp="1"/>
          </p:cNvSpPr>
          <p:nvPr>
            <p:ph type="subTitle" idx="1"/>
          </p:nvPr>
        </p:nvSpPr>
        <p:spPr/>
        <p:txBody>
          <a:bodyPr/>
          <a:lstStyle/>
          <a:p>
            <a:r>
              <a:rPr kumimoji="1" lang="ja-JP" altLang="en-US" dirty="0"/>
              <a:t>株式会社アクティブ アンド</a:t>
            </a:r>
            <a:r>
              <a:rPr lang="ja-JP" altLang="en-US" dirty="0"/>
              <a:t> </a:t>
            </a:r>
            <a:r>
              <a:rPr kumimoji="1" lang="ja-JP" altLang="en-US" dirty="0"/>
              <a:t>カンパニー</a:t>
            </a:r>
            <a:endParaRPr kumimoji="1" lang="en-US" altLang="ja-JP" dirty="0"/>
          </a:p>
          <a:p>
            <a:r>
              <a:rPr lang="ja-JP" altLang="en-US" dirty="0"/>
              <a:t>サイレコサポートセンター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a:t>.</a:t>
            </a:r>
            <a:endParaRPr lang="en-US" altLang="ja-JP" dirty="0"/>
          </a:p>
        </p:txBody>
      </p:sp>
    </p:spTree>
    <p:extLst>
      <p:ext uri="{BB962C8B-B14F-4D97-AF65-F5344CB8AC3E}">
        <p14:creationId xmlns:p14="http://schemas.microsoft.com/office/powerpoint/2010/main" val="18890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コンテンツ プレースホルダー 2"/>
          <p:cNvSpPr>
            <a:spLocks noGrp="1"/>
          </p:cNvSpPr>
          <p:nvPr>
            <p:ph idx="1"/>
          </p:nvPr>
        </p:nvSpPr>
        <p:spPr>
          <a:xfrm>
            <a:off x="252046" y="762000"/>
            <a:ext cx="8639908" cy="5638800"/>
          </a:xfrm>
        </p:spPr>
        <p:txBody>
          <a:bodyPr/>
          <a:lstStyle/>
          <a:p>
            <a:pPr marL="263776" indent="-263776"/>
            <a:r>
              <a:rPr lang="en-US" altLang="ja-JP" sz="1200" dirty="0" err="1"/>
              <a:t>SmartHR</a:t>
            </a:r>
            <a:r>
              <a:rPr lang="ja-JP" altLang="en-US" sz="1200" dirty="0"/>
              <a:t>の接続情報をサイレコに登録します</a:t>
            </a:r>
            <a:endParaRPr lang="en-US" altLang="ja-JP" sz="1200" dirty="0"/>
          </a:p>
        </p:txBody>
      </p:sp>
      <p:sp>
        <p:nvSpPr>
          <p:cNvPr id="2" name="タイトル 1"/>
          <p:cNvSpPr>
            <a:spLocks noGrp="1"/>
          </p:cNvSpPr>
          <p:nvPr>
            <p:ph type="title"/>
          </p:nvPr>
        </p:nvSpPr>
        <p:spPr/>
        <p:txBody>
          <a:bodyPr/>
          <a:lstStyle/>
          <a:p>
            <a:r>
              <a:rPr lang="en-US" altLang="ja-JP" sz="1800" b="0" dirty="0"/>
              <a:t>Phase</a:t>
            </a:r>
            <a:r>
              <a:rPr lang="ja-JP" altLang="en-US" sz="1800" b="0" dirty="0"/>
              <a:t>１．連携設定</a:t>
            </a:r>
            <a:br>
              <a:rPr lang="en-US" altLang="ja-JP" dirty="0"/>
            </a:br>
            <a:r>
              <a:rPr lang="ja-JP" altLang="en-US" dirty="0"/>
              <a:t>②</a:t>
            </a:r>
            <a:r>
              <a:rPr lang="ja-JP" altLang="en-US" sz="1800" dirty="0">
                <a:latin typeface="Meiryo UI" panose="020B0604030504040204" pitchFamily="50" charset="-128"/>
                <a:ea typeface="Meiryo UI" panose="020B0604030504040204" pitchFamily="50" charset="-128"/>
              </a:rPr>
              <a:t>接続</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情報の登録</a:t>
            </a:r>
            <a:endParaRPr kumimoji="1" lang="ja-JP" altLang="en-US" dirty="0"/>
          </a:p>
        </p:txBody>
      </p:sp>
      <p:sp>
        <p:nvSpPr>
          <p:cNvPr id="25" name="正方形/長方形 24"/>
          <p:cNvSpPr/>
          <p:nvPr/>
        </p:nvSpPr>
        <p:spPr bwMode="auto">
          <a:xfrm>
            <a:off x="1820174" y="1274961"/>
            <a:ext cx="793629"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a:t>
            </a:r>
          </a:p>
        </p:txBody>
      </p:sp>
      <p:sp>
        <p:nvSpPr>
          <p:cNvPr id="35" name="正方形/長方形 34"/>
          <p:cNvSpPr/>
          <p:nvPr/>
        </p:nvSpPr>
        <p:spPr bwMode="auto">
          <a:xfrm>
            <a:off x="2685981" y="1274961"/>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rPr>
              <a:t>SmartHR</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の連携開始依頼</a:t>
            </a:r>
          </a:p>
        </p:txBody>
      </p:sp>
      <p:sp>
        <p:nvSpPr>
          <p:cNvPr id="36" name="正方形/長方形 35"/>
          <p:cNvSpPr/>
          <p:nvPr/>
        </p:nvSpPr>
        <p:spPr bwMode="auto">
          <a:xfrm>
            <a:off x="2685982" y="2724924"/>
            <a:ext cx="3785014" cy="70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接続</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情報の登録</a:t>
            </a:r>
          </a:p>
        </p:txBody>
      </p:sp>
      <p:sp>
        <p:nvSpPr>
          <p:cNvPr id="37" name="正方形/長方形 36"/>
          <p:cNvSpPr/>
          <p:nvPr/>
        </p:nvSpPr>
        <p:spPr bwMode="auto">
          <a:xfrm>
            <a:off x="2685981" y="4174887"/>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連携定義の登録</a:t>
            </a:r>
          </a:p>
        </p:txBody>
      </p:sp>
      <p:sp>
        <p:nvSpPr>
          <p:cNvPr id="38" name="正方形/長方形 37"/>
          <p:cNvSpPr/>
          <p:nvPr/>
        </p:nvSpPr>
        <p:spPr bwMode="auto">
          <a:xfrm>
            <a:off x="2694606" y="5624849"/>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連携実行パターンの登録</a:t>
            </a:r>
          </a:p>
        </p:txBody>
      </p:sp>
      <p:sp>
        <p:nvSpPr>
          <p:cNvPr id="3" name="フローチャート: 組合せ 2"/>
          <p:cNvSpPr/>
          <p:nvPr/>
        </p:nvSpPr>
        <p:spPr bwMode="auto">
          <a:xfrm>
            <a:off x="3701813" y="2199483"/>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フローチャート: 組合せ 4">
            <a:extLst>
              <a:ext uri="{FF2B5EF4-FFF2-40B4-BE49-F238E27FC236}">
                <a16:creationId xmlns:a16="http://schemas.microsoft.com/office/drawing/2014/main" id="{D537F31E-1F48-AC21-C9C8-6B980DF33EDE}"/>
              </a:ext>
            </a:extLst>
          </p:cNvPr>
          <p:cNvSpPr/>
          <p:nvPr/>
        </p:nvSpPr>
        <p:spPr bwMode="auto">
          <a:xfrm>
            <a:off x="3724821" y="3680345"/>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ローチャート: 組合せ 5">
            <a:extLst>
              <a:ext uri="{FF2B5EF4-FFF2-40B4-BE49-F238E27FC236}">
                <a16:creationId xmlns:a16="http://schemas.microsoft.com/office/drawing/2014/main" id="{A3841835-725F-CADB-5C2D-1D113D98845F}"/>
              </a:ext>
            </a:extLst>
          </p:cNvPr>
          <p:cNvSpPr/>
          <p:nvPr/>
        </p:nvSpPr>
        <p:spPr bwMode="auto">
          <a:xfrm>
            <a:off x="3713320" y="5126704"/>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F527508-7E8E-3AAA-021D-B15118165FCE}"/>
              </a:ext>
            </a:extLst>
          </p:cNvPr>
          <p:cNvSpPr/>
          <p:nvPr/>
        </p:nvSpPr>
        <p:spPr bwMode="auto">
          <a:xfrm>
            <a:off x="1820174" y="2722136"/>
            <a:ext cx="793629" cy="70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②</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D4F0E07-8C71-4315-66C9-F67B2D4D6CF0}"/>
              </a:ext>
            </a:extLst>
          </p:cNvPr>
          <p:cNvSpPr/>
          <p:nvPr/>
        </p:nvSpPr>
        <p:spPr bwMode="auto">
          <a:xfrm>
            <a:off x="1820174" y="4172100"/>
            <a:ext cx="793629" cy="705470"/>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③</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79BCA5-C347-FDB3-B75B-B8F7CDA00D9F}"/>
              </a:ext>
            </a:extLst>
          </p:cNvPr>
          <p:cNvSpPr/>
          <p:nvPr/>
        </p:nvSpPr>
        <p:spPr bwMode="auto">
          <a:xfrm>
            <a:off x="1820173" y="5623455"/>
            <a:ext cx="793629"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④</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56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60699B03-0AED-46AF-C17E-EC4E44ED38C1}"/>
              </a:ext>
            </a:extLst>
          </p:cNvPr>
          <p:cNvPicPr>
            <a:picLocks noChangeAspect="1"/>
          </p:cNvPicPr>
          <p:nvPr/>
        </p:nvPicPr>
        <p:blipFill>
          <a:blip r:embed="rId2"/>
          <a:stretch>
            <a:fillRect/>
          </a:stretch>
        </p:blipFill>
        <p:spPr>
          <a:xfrm>
            <a:off x="415636" y="2108327"/>
            <a:ext cx="8312728" cy="3555734"/>
          </a:xfrm>
          <a:prstGeom prst="rect">
            <a:avLst/>
          </a:prstGeom>
          <a:ln>
            <a:solidFill>
              <a:schemeClr val="tx1"/>
            </a:solidFill>
          </a:ln>
        </p:spPr>
      </p:pic>
      <p:sp>
        <p:nvSpPr>
          <p:cNvPr id="2" name="タイトル 1"/>
          <p:cNvSpPr>
            <a:spLocks noGrp="1"/>
          </p:cNvSpPr>
          <p:nvPr>
            <p:ph type="title"/>
          </p:nvPr>
        </p:nvSpPr>
        <p:spPr/>
        <p:txBody>
          <a:bodyPr/>
          <a:lstStyle/>
          <a:p>
            <a:br>
              <a:rPr lang="en-US" altLang="ja-JP" dirty="0"/>
            </a:br>
            <a:r>
              <a:rPr lang="ja-JP" altLang="en-US" dirty="0"/>
              <a:t>②接続情報の登録</a:t>
            </a:r>
            <a:br>
              <a:rPr lang="en-US" altLang="ja-JP" dirty="0"/>
            </a:br>
            <a:r>
              <a:rPr lang="ja-JP" altLang="en-US" dirty="0"/>
              <a:t>サイレコでのテナント</a:t>
            </a:r>
            <a:r>
              <a:rPr lang="en-US" altLang="ja-JP" dirty="0"/>
              <a:t>ID</a:t>
            </a:r>
            <a:r>
              <a:rPr lang="ja-JP" altLang="en-US" dirty="0"/>
              <a:t>の登録</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1200" dirty="0"/>
              <a:t>■［</a:t>
            </a:r>
            <a:r>
              <a:rPr lang="en-US" altLang="ja-JP" sz="1200" dirty="0" err="1"/>
              <a:t>SmartHR</a:t>
            </a:r>
            <a:r>
              <a:rPr lang="ja-JP" altLang="en-US" sz="1200" dirty="0"/>
              <a:t>連携］＞［接続情報の登録］にて設定します</a:t>
            </a:r>
            <a:endParaRPr lang="en-US" altLang="ja-JP" sz="1200" dirty="0"/>
          </a:p>
          <a:p>
            <a:pPr marL="0" indent="0">
              <a:buNone/>
            </a:pPr>
            <a:endParaRPr lang="en-US" altLang="ja-JP" sz="1200" b="1" u="sng" dirty="0"/>
          </a:p>
          <a:p>
            <a:pPr marL="0" indent="0">
              <a:buNone/>
            </a:pPr>
            <a:r>
              <a:rPr kumimoji="1" lang="ja-JP" altLang="en-US" dirty="0"/>
              <a:t>①</a:t>
            </a:r>
            <a:r>
              <a:rPr kumimoji="1" lang="en-US" altLang="ja-JP" dirty="0" err="1"/>
              <a:t>SmartHR</a:t>
            </a:r>
            <a:r>
              <a:rPr kumimoji="1" lang="ja-JP" altLang="en-US" dirty="0"/>
              <a:t>で契約している［テナント</a:t>
            </a:r>
            <a:r>
              <a:rPr kumimoji="1" lang="en-US" altLang="ja-JP" dirty="0"/>
              <a:t>ID</a:t>
            </a:r>
            <a:r>
              <a:rPr kumimoji="1" lang="ja-JP" altLang="en-US" dirty="0"/>
              <a:t>］を入力します。</a:t>
            </a:r>
            <a:endParaRPr kumimoji="1" lang="en-US" altLang="ja-JP" dirty="0"/>
          </a:p>
          <a:p>
            <a:pPr marL="0" indent="0">
              <a:buNone/>
            </a:pPr>
            <a:r>
              <a:rPr lang="ja-JP" altLang="en-US" sz="1200" dirty="0">
                <a:latin typeface="+mn-ea"/>
              </a:rPr>
              <a:t>　</a:t>
            </a:r>
            <a:r>
              <a:rPr lang="en-US" altLang="ja-JP" sz="1200" dirty="0">
                <a:latin typeface="+mn-ea"/>
              </a:rPr>
              <a:t>※</a:t>
            </a:r>
            <a:r>
              <a:rPr lang="ja-JP" altLang="en-US" sz="1200" dirty="0">
                <a:latin typeface="+mn-ea"/>
              </a:rPr>
              <a:t>ログイン後に記載される</a:t>
            </a:r>
            <a:r>
              <a:rPr lang="en-US" altLang="ja-JP" sz="1200" dirty="0">
                <a:latin typeface="+mn-ea"/>
              </a:rPr>
              <a:t>URL</a:t>
            </a:r>
            <a:r>
              <a:rPr lang="ja-JP" altLang="en-US" sz="1200" dirty="0">
                <a:latin typeface="+mn-ea"/>
              </a:rPr>
              <a:t>の以下赤字部分がテナント</a:t>
            </a:r>
            <a:r>
              <a:rPr lang="en-US" altLang="ja-JP" sz="1200" dirty="0">
                <a:latin typeface="+mn-ea"/>
              </a:rPr>
              <a:t>ID</a:t>
            </a:r>
            <a:r>
              <a:rPr lang="ja-JP" altLang="en-US" sz="1200" dirty="0">
                <a:latin typeface="+mn-ea"/>
              </a:rPr>
              <a:t>です。（テナント</a:t>
            </a:r>
            <a:r>
              <a:rPr lang="en-US" altLang="ja-JP" sz="1200" dirty="0">
                <a:latin typeface="+mn-ea"/>
              </a:rPr>
              <a:t>ID</a:t>
            </a:r>
            <a:r>
              <a:rPr lang="ja-JP" altLang="en-US" sz="1200" dirty="0">
                <a:latin typeface="+mn-ea"/>
              </a:rPr>
              <a:t>は企業ごとに異なります）</a:t>
            </a:r>
            <a:endParaRPr lang="en-US" altLang="ja-JP" sz="1200" dirty="0">
              <a:latin typeface="+mn-ea"/>
            </a:endParaRPr>
          </a:p>
          <a:p>
            <a:pPr marL="0" indent="0">
              <a:buNone/>
            </a:pPr>
            <a:r>
              <a:rPr lang="ja-JP" altLang="en-US" sz="1200" dirty="0">
                <a:latin typeface="+mn-ea"/>
              </a:rPr>
              <a:t>　</a:t>
            </a:r>
            <a:r>
              <a:rPr lang="en-US" altLang="ja-JP" sz="1200" dirty="0">
                <a:latin typeface="+mn-ea"/>
              </a:rPr>
              <a:t>https://</a:t>
            </a:r>
            <a:r>
              <a:rPr lang="ja-JP" altLang="en-US" sz="1200" dirty="0">
                <a:solidFill>
                  <a:srgbClr val="FF0000"/>
                </a:solidFill>
                <a:latin typeface="+mn-ea"/>
              </a:rPr>
              <a:t>●●●●●●</a:t>
            </a:r>
            <a:r>
              <a:rPr lang="en-US" altLang="ja-JP" sz="1200" dirty="0">
                <a:latin typeface="+mn-ea"/>
              </a:rPr>
              <a:t>.smarthr.jp/</a:t>
            </a:r>
          </a:p>
          <a:p>
            <a:pPr marL="0" indent="0">
              <a:buNone/>
            </a:pPr>
            <a:endParaRPr kumimoji="1" lang="en-US" altLang="ja-JP" sz="1200" dirty="0"/>
          </a:p>
          <a:p>
            <a:pPr marL="0" indent="0">
              <a:buNone/>
            </a:pPr>
            <a:endParaRPr kumimoji="1" lang="ja-JP" altLang="en-US" dirty="0"/>
          </a:p>
        </p:txBody>
      </p:sp>
      <p:sp>
        <p:nvSpPr>
          <p:cNvPr id="7" name="角丸四角形 5">
            <a:extLst>
              <a:ext uri="{FF2B5EF4-FFF2-40B4-BE49-F238E27FC236}">
                <a16:creationId xmlns:a16="http://schemas.microsoft.com/office/drawing/2014/main" id="{BD8077A5-C7BB-9ABF-6C92-D20F7F781F25}"/>
              </a:ext>
            </a:extLst>
          </p:cNvPr>
          <p:cNvSpPr/>
          <p:nvPr/>
        </p:nvSpPr>
        <p:spPr bwMode="auto">
          <a:xfrm>
            <a:off x="4325657" y="3424684"/>
            <a:ext cx="1586297" cy="251443"/>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E488427-F38D-7A60-7CDB-7AEAAC49116D}"/>
              </a:ext>
            </a:extLst>
          </p:cNvPr>
          <p:cNvSpPr txBox="1"/>
          <p:nvPr/>
        </p:nvSpPr>
        <p:spPr>
          <a:xfrm>
            <a:off x="4044195" y="3362315"/>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①</a:t>
            </a:r>
          </a:p>
        </p:txBody>
      </p:sp>
      <p:sp>
        <p:nvSpPr>
          <p:cNvPr id="15" name="角丸四角形 8">
            <a:extLst>
              <a:ext uri="{FF2B5EF4-FFF2-40B4-BE49-F238E27FC236}">
                <a16:creationId xmlns:a16="http://schemas.microsoft.com/office/drawing/2014/main" id="{AE0967AF-2E35-DE76-D52D-1902759FFA75}"/>
              </a:ext>
            </a:extLst>
          </p:cNvPr>
          <p:cNvSpPr/>
          <p:nvPr/>
        </p:nvSpPr>
        <p:spPr bwMode="auto">
          <a:xfrm>
            <a:off x="432887" y="4481740"/>
            <a:ext cx="999097" cy="400808"/>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182877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br>
              <a:rPr lang="en-US" altLang="ja-JP" dirty="0"/>
            </a:br>
            <a:r>
              <a:rPr lang="ja-JP" altLang="en-US" dirty="0"/>
              <a:t>②接続情報の登録</a:t>
            </a:r>
            <a:br>
              <a:rPr lang="en-US" altLang="ja-JP" dirty="0"/>
            </a:br>
            <a:r>
              <a:rPr lang="en-US" altLang="ja-JP" dirty="0" err="1"/>
              <a:t>SmartHR</a:t>
            </a:r>
            <a:r>
              <a:rPr lang="ja-JP" altLang="en-US" dirty="0"/>
              <a:t>でのアクセストークンの発行（１）</a:t>
            </a:r>
            <a:endParaRPr kumimoji="1" lang="ja-JP" altLang="en-US" dirty="0"/>
          </a:p>
        </p:txBody>
      </p:sp>
      <p:sp>
        <p:nvSpPr>
          <p:cNvPr id="3" name="コンテンツ プレースホルダー 2"/>
          <p:cNvSpPr>
            <a:spLocks noGrp="1"/>
          </p:cNvSpPr>
          <p:nvPr>
            <p:ph idx="1"/>
          </p:nvPr>
        </p:nvSpPr>
        <p:spPr>
          <a:xfrm>
            <a:off x="252046" y="770626"/>
            <a:ext cx="8639908" cy="5638800"/>
          </a:xfrm>
        </p:spPr>
        <p:txBody>
          <a:bodyPr>
            <a:normAutofit/>
          </a:bodyPr>
          <a:lstStyle/>
          <a:p>
            <a:pPr marL="0" indent="0">
              <a:buNone/>
            </a:pPr>
            <a:endParaRPr lang="en-US" altLang="ja-JP" sz="1200" b="1" u="sng" dirty="0"/>
          </a:p>
          <a:p>
            <a:pPr marL="0" indent="0">
              <a:buNone/>
            </a:pPr>
            <a:r>
              <a:rPr lang="ja-JP" altLang="en-US" dirty="0"/>
              <a:t>①　</a:t>
            </a:r>
            <a:r>
              <a:rPr lang="en-US" altLang="ja-JP" dirty="0" err="1"/>
              <a:t>SmartHR</a:t>
            </a:r>
            <a:r>
              <a:rPr lang="ja-JP" altLang="en-US" dirty="0"/>
              <a:t>にログインし、画面右上のアカウント名をクリックし、［共通設定］をクリックします。</a:t>
            </a:r>
            <a:endParaRPr kumimoji="1" lang="ja-JP" altLang="en-US" dirty="0"/>
          </a:p>
        </p:txBody>
      </p:sp>
      <p:pic>
        <p:nvPicPr>
          <p:cNvPr id="14" name="図 13">
            <a:extLst>
              <a:ext uri="{FF2B5EF4-FFF2-40B4-BE49-F238E27FC236}">
                <a16:creationId xmlns:a16="http://schemas.microsoft.com/office/drawing/2014/main" id="{361C6252-CF1A-755D-DE30-F261C6F7F469}"/>
              </a:ext>
            </a:extLst>
          </p:cNvPr>
          <p:cNvPicPr>
            <a:picLocks noChangeAspect="1"/>
          </p:cNvPicPr>
          <p:nvPr/>
        </p:nvPicPr>
        <p:blipFill>
          <a:blip r:embed="rId2"/>
          <a:stretch>
            <a:fillRect/>
          </a:stretch>
        </p:blipFill>
        <p:spPr>
          <a:xfrm>
            <a:off x="424261" y="2036707"/>
            <a:ext cx="8312728" cy="2732831"/>
          </a:xfrm>
          <a:prstGeom prst="rect">
            <a:avLst/>
          </a:prstGeom>
          <a:ln>
            <a:solidFill>
              <a:schemeClr val="tx1"/>
            </a:solidFill>
          </a:ln>
        </p:spPr>
      </p:pic>
      <p:sp>
        <p:nvSpPr>
          <p:cNvPr id="10" name="角丸四角形 5">
            <a:extLst>
              <a:ext uri="{FF2B5EF4-FFF2-40B4-BE49-F238E27FC236}">
                <a16:creationId xmlns:a16="http://schemas.microsoft.com/office/drawing/2014/main" id="{C1E6EC13-83A5-8EA6-F4F3-8EA4A543F03E}"/>
              </a:ext>
            </a:extLst>
          </p:cNvPr>
          <p:cNvSpPr/>
          <p:nvPr/>
        </p:nvSpPr>
        <p:spPr bwMode="auto">
          <a:xfrm>
            <a:off x="7528378" y="2837098"/>
            <a:ext cx="1083462" cy="254103"/>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E4D2F9F-8D2D-A65D-31C4-B1C05BFEDD74}"/>
              </a:ext>
            </a:extLst>
          </p:cNvPr>
          <p:cNvSpPr txBox="1"/>
          <p:nvPr/>
        </p:nvSpPr>
        <p:spPr>
          <a:xfrm>
            <a:off x="7238289" y="2790094"/>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①</a:t>
            </a:r>
          </a:p>
        </p:txBody>
      </p:sp>
    </p:spTree>
    <p:extLst>
      <p:ext uri="{BB962C8B-B14F-4D97-AF65-F5344CB8AC3E}">
        <p14:creationId xmlns:p14="http://schemas.microsoft.com/office/powerpoint/2010/main" val="283041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1631E85A-4BA1-DA94-3384-DE56310AAAA7}"/>
              </a:ext>
            </a:extLst>
          </p:cNvPr>
          <p:cNvSpPr txBox="1">
            <a:spLocks/>
          </p:cNvSpPr>
          <p:nvPr/>
        </p:nvSpPr>
        <p:spPr bwMode="auto">
          <a:xfrm>
            <a:off x="252046" y="757666"/>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endParaRPr lang="en-US" altLang="ja-JP" sz="1200" b="1" u="sng" kern="0" dirty="0"/>
          </a:p>
          <a:p>
            <a:pPr marL="0" indent="0">
              <a:buFont typeface="Wingdings" panose="05000000000000000000" pitchFamily="2" charset="2"/>
              <a:buNone/>
            </a:pPr>
            <a:r>
              <a:rPr lang="ja-JP" altLang="en-US" kern="0" dirty="0"/>
              <a:t>②共通設定から［外部システム連携］をクリックします</a:t>
            </a:r>
            <a:endParaRPr lang="en-US" altLang="ja-JP" kern="0" dirty="0"/>
          </a:p>
          <a:p>
            <a:pPr marL="0" indent="0">
              <a:buFont typeface="Wingdings" panose="05000000000000000000" pitchFamily="2" charset="2"/>
              <a:buNone/>
            </a:pPr>
            <a:r>
              <a:rPr lang="ja-JP" altLang="en-US" kern="0" dirty="0"/>
              <a:t>③［アクセストークン］をクリックします</a:t>
            </a:r>
          </a:p>
        </p:txBody>
      </p:sp>
      <p:pic>
        <p:nvPicPr>
          <p:cNvPr id="10" name="図 9">
            <a:extLst>
              <a:ext uri="{FF2B5EF4-FFF2-40B4-BE49-F238E27FC236}">
                <a16:creationId xmlns:a16="http://schemas.microsoft.com/office/drawing/2014/main" id="{3651550E-DC57-14AE-9F25-841858A95ADC}"/>
              </a:ext>
            </a:extLst>
          </p:cNvPr>
          <p:cNvPicPr>
            <a:picLocks noChangeAspect="1"/>
          </p:cNvPicPr>
          <p:nvPr/>
        </p:nvPicPr>
        <p:blipFill>
          <a:blip r:embed="rId2"/>
          <a:stretch>
            <a:fillRect/>
          </a:stretch>
        </p:blipFill>
        <p:spPr>
          <a:xfrm>
            <a:off x="415636" y="1884155"/>
            <a:ext cx="8312728" cy="4055842"/>
          </a:xfrm>
          <a:prstGeom prst="rect">
            <a:avLst/>
          </a:prstGeom>
          <a:ln>
            <a:solidFill>
              <a:schemeClr val="tx1"/>
            </a:solidFill>
          </a:ln>
        </p:spPr>
      </p:pic>
      <p:sp>
        <p:nvSpPr>
          <p:cNvPr id="2" name="タイトル 1">
            <a:extLst>
              <a:ext uri="{FF2B5EF4-FFF2-40B4-BE49-F238E27FC236}">
                <a16:creationId xmlns:a16="http://schemas.microsoft.com/office/drawing/2014/main" id="{20AC9A86-B6C9-8A07-1F2D-C8E66931EB2A}"/>
              </a:ext>
            </a:extLst>
          </p:cNvPr>
          <p:cNvSpPr>
            <a:spLocks noGrp="1"/>
          </p:cNvSpPr>
          <p:nvPr>
            <p:ph type="title"/>
          </p:nvPr>
        </p:nvSpPr>
        <p:spPr/>
        <p:txBody>
          <a:bodyPr/>
          <a:lstStyle/>
          <a:p>
            <a:br>
              <a:rPr lang="en-US" altLang="ja-JP" dirty="0"/>
            </a:br>
            <a:r>
              <a:rPr lang="ja-JP" altLang="en-US" dirty="0"/>
              <a:t>②接続情報の登録</a:t>
            </a:r>
            <a:br>
              <a:rPr lang="en-US" altLang="ja-JP" dirty="0"/>
            </a:br>
            <a:r>
              <a:rPr lang="en-US" altLang="ja-JP" dirty="0" err="1"/>
              <a:t>SmartHR</a:t>
            </a:r>
            <a:r>
              <a:rPr lang="ja-JP" altLang="en-US" dirty="0"/>
              <a:t>でのアクセストークンの発行（２）</a:t>
            </a:r>
            <a:endParaRPr kumimoji="1" lang="ja-JP" altLang="en-US" dirty="0"/>
          </a:p>
        </p:txBody>
      </p:sp>
      <p:sp>
        <p:nvSpPr>
          <p:cNvPr id="11" name="角丸四角形 5">
            <a:extLst>
              <a:ext uri="{FF2B5EF4-FFF2-40B4-BE49-F238E27FC236}">
                <a16:creationId xmlns:a16="http://schemas.microsoft.com/office/drawing/2014/main" id="{0B5FEEDE-3CBE-2472-50A3-37C3AC2BB382}"/>
              </a:ext>
            </a:extLst>
          </p:cNvPr>
          <p:cNvSpPr/>
          <p:nvPr/>
        </p:nvSpPr>
        <p:spPr bwMode="auto">
          <a:xfrm>
            <a:off x="1493763" y="5397739"/>
            <a:ext cx="1459343" cy="317283"/>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A80FCB39-673D-7140-BCD5-584C3506D9D2}"/>
              </a:ext>
            </a:extLst>
          </p:cNvPr>
          <p:cNvSpPr txBox="1"/>
          <p:nvPr/>
        </p:nvSpPr>
        <p:spPr>
          <a:xfrm>
            <a:off x="1195049" y="5366913"/>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②</a:t>
            </a:r>
          </a:p>
        </p:txBody>
      </p:sp>
      <p:sp>
        <p:nvSpPr>
          <p:cNvPr id="13" name="テキスト ボックス 12">
            <a:extLst>
              <a:ext uri="{FF2B5EF4-FFF2-40B4-BE49-F238E27FC236}">
                <a16:creationId xmlns:a16="http://schemas.microsoft.com/office/drawing/2014/main" id="{DCC011EA-89E3-609E-8E1C-81AC1975213F}"/>
              </a:ext>
            </a:extLst>
          </p:cNvPr>
          <p:cNvSpPr txBox="1"/>
          <p:nvPr/>
        </p:nvSpPr>
        <p:spPr>
          <a:xfrm>
            <a:off x="2817982" y="2036471"/>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③</a:t>
            </a:r>
          </a:p>
        </p:txBody>
      </p:sp>
      <p:sp>
        <p:nvSpPr>
          <p:cNvPr id="14" name="角丸四角形 5">
            <a:extLst>
              <a:ext uri="{FF2B5EF4-FFF2-40B4-BE49-F238E27FC236}">
                <a16:creationId xmlns:a16="http://schemas.microsoft.com/office/drawing/2014/main" id="{901F807B-F0A8-2B39-B7D8-E0AC6EAA6C01}"/>
              </a:ext>
            </a:extLst>
          </p:cNvPr>
          <p:cNvSpPr/>
          <p:nvPr/>
        </p:nvSpPr>
        <p:spPr bwMode="auto">
          <a:xfrm>
            <a:off x="3128606" y="2094294"/>
            <a:ext cx="761805" cy="232464"/>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063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a:extLst>
              <a:ext uri="{FF2B5EF4-FFF2-40B4-BE49-F238E27FC236}">
                <a16:creationId xmlns:a16="http://schemas.microsoft.com/office/drawing/2014/main" id="{33F592C0-BF8A-02AC-208C-83AB2D9FB11A}"/>
              </a:ext>
            </a:extLst>
          </p:cNvPr>
          <p:cNvSpPr txBox="1">
            <a:spLocks/>
          </p:cNvSpPr>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endParaRPr lang="en-US" altLang="ja-JP" sz="1200" b="1" u="sng" kern="0" dirty="0"/>
          </a:p>
          <a:p>
            <a:pPr marL="0" indent="0">
              <a:buFont typeface="Wingdings" panose="05000000000000000000" pitchFamily="2" charset="2"/>
              <a:buNone/>
            </a:pPr>
            <a:r>
              <a:rPr lang="ja-JP" altLang="en-US" kern="0" dirty="0"/>
              <a:t>④［新規発行］をクリックします</a:t>
            </a:r>
            <a:endParaRPr lang="en-US" altLang="ja-JP" kern="0" dirty="0"/>
          </a:p>
          <a:p>
            <a:pPr marL="0" indent="0">
              <a:buFont typeface="Wingdings" panose="05000000000000000000" pitchFamily="2" charset="2"/>
              <a:buNone/>
            </a:pPr>
            <a:r>
              <a:rPr lang="ja-JP" altLang="en-US" kern="0" dirty="0"/>
              <a:t>⑤任意で［アクセストークン名］を入力します</a:t>
            </a:r>
            <a:endParaRPr lang="en-US" altLang="ja-JP" kern="0" dirty="0"/>
          </a:p>
          <a:p>
            <a:pPr marL="0" indent="0">
              <a:buFont typeface="Wingdings" panose="05000000000000000000" pitchFamily="2" charset="2"/>
              <a:buNone/>
            </a:pPr>
            <a:r>
              <a:rPr lang="ja-JP" altLang="en-US" kern="0" dirty="0"/>
              <a:t>⑥</a:t>
            </a:r>
            <a:r>
              <a:rPr lang="en-US" altLang="ja-JP" kern="0" dirty="0" err="1"/>
              <a:t>SmartHR</a:t>
            </a:r>
            <a:r>
              <a:rPr lang="en-US" altLang="ja-JP" kern="0" dirty="0"/>
              <a:t> API</a:t>
            </a:r>
            <a:r>
              <a:rPr lang="ja-JP" altLang="en-US" kern="0" dirty="0"/>
              <a:t>利用規約の内容を確認し、［登録］をクリックします</a:t>
            </a:r>
            <a:endParaRPr lang="en-US" altLang="ja-JP" kern="0" dirty="0"/>
          </a:p>
          <a:p>
            <a:pPr marL="0" indent="0">
              <a:buFont typeface="Wingdings" panose="05000000000000000000" pitchFamily="2" charset="2"/>
              <a:buNone/>
            </a:pPr>
            <a:r>
              <a:rPr lang="ja-JP" altLang="en-US" kern="0" dirty="0"/>
              <a:t>⑦発行されたアクセストークンをコピーします</a:t>
            </a:r>
            <a:endParaRPr lang="en-US" altLang="ja-JP" kern="0" dirty="0"/>
          </a:p>
          <a:p>
            <a:pPr marL="0" indent="0">
              <a:buFont typeface="Wingdings" panose="05000000000000000000" pitchFamily="2" charset="2"/>
              <a:buNone/>
            </a:pPr>
            <a:endParaRPr lang="ja-JP" altLang="en-US" kern="0" dirty="0"/>
          </a:p>
        </p:txBody>
      </p:sp>
      <p:sp>
        <p:nvSpPr>
          <p:cNvPr id="2" name="タイトル 1">
            <a:extLst>
              <a:ext uri="{FF2B5EF4-FFF2-40B4-BE49-F238E27FC236}">
                <a16:creationId xmlns:a16="http://schemas.microsoft.com/office/drawing/2014/main" id="{91F42431-BB43-B93D-C80F-08475089A0BE}"/>
              </a:ext>
            </a:extLst>
          </p:cNvPr>
          <p:cNvSpPr>
            <a:spLocks noGrp="1"/>
          </p:cNvSpPr>
          <p:nvPr>
            <p:ph type="title"/>
          </p:nvPr>
        </p:nvSpPr>
        <p:spPr/>
        <p:txBody>
          <a:bodyPr/>
          <a:lstStyle/>
          <a:p>
            <a:br>
              <a:rPr lang="en-US" altLang="ja-JP" dirty="0"/>
            </a:br>
            <a:r>
              <a:rPr lang="ja-JP" altLang="en-US" dirty="0"/>
              <a:t>②接続情報の登録</a:t>
            </a:r>
            <a:br>
              <a:rPr lang="en-US" altLang="ja-JP" dirty="0"/>
            </a:br>
            <a:r>
              <a:rPr lang="en-US" altLang="ja-JP" dirty="0" err="1"/>
              <a:t>SmartHR</a:t>
            </a:r>
            <a:r>
              <a:rPr lang="ja-JP" altLang="en-US" dirty="0"/>
              <a:t>でのアクセストークンの発行（３）</a:t>
            </a:r>
            <a:endParaRPr kumimoji="1" lang="ja-JP" altLang="en-US" dirty="0"/>
          </a:p>
        </p:txBody>
      </p:sp>
      <p:pic>
        <p:nvPicPr>
          <p:cNvPr id="4" name="図 3">
            <a:extLst>
              <a:ext uri="{FF2B5EF4-FFF2-40B4-BE49-F238E27FC236}">
                <a16:creationId xmlns:a16="http://schemas.microsoft.com/office/drawing/2014/main" id="{AD27519B-FF7C-17BD-7F48-71D01548EB78}"/>
              </a:ext>
            </a:extLst>
          </p:cNvPr>
          <p:cNvPicPr>
            <a:picLocks noChangeAspect="1"/>
          </p:cNvPicPr>
          <p:nvPr/>
        </p:nvPicPr>
        <p:blipFill>
          <a:blip r:embed="rId2"/>
          <a:stretch>
            <a:fillRect/>
          </a:stretch>
        </p:blipFill>
        <p:spPr>
          <a:xfrm>
            <a:off x="326112" y="2107831"/>
            <a:ext cx="6870023" cy="2383551"/>
          </a:xfrm>
          <a:prstGeom prst="rect">
            <a:avLst/>
          </a:prstGeom>
          <a:ln>
            <a:solidFill>
              <a:schemeClr val="tx1"/>
            </a:solidFill>
          </a:ln>
        </p:spPr>
      </p:pic>
      <p:pic>
        <p:nvPicPr>
          <p:cNvPr id="6" name="図 5">
            <a:extLst>
              <a:ext uri="{FF2B5EF4-FFF2-40B4-BE49-F238E27FC236}">
                <a16:creationId xmlns:a16="http://schemas.microsoft.com/office/drawing/2014/main" id="{A5CD3B45-6F56-E8C7-029A-F0DE4710F1B2}"/>
              </a:ext>
            </a:extLst>
          </p:cNvPr>
          <p:cNvPicPr>
            <a:picLocks noChangeAspect="1"/>
          </p:cNvPicPr>
          <p:nvPr/>
        </p:nvPicPr>
        <p:blipFill>
          <a:blip r:embed="rId3"/>
          <a:stretch>
            <a:fillRect/>
          </a:stretch>
        </p:blipFill>
        <p:spPr>
          <a:xfrm>
            <a:off x="2648321" y="3211021"/>
            <a:ext cx="6245475" cy="3179153"/>
          </a:xfrm>
          <a:prstGeom prst="rect">
            <a:avLst/>
          </a:prstGeom>
          <a:ln>
            <a:solidFill>
              <a:schemeClr val="tx1"/>
            </a:solidFill>
          </a:ln>
        </p:spPr>
      </p:pic>
      <p:sp>
        <p:nvSpPr>
          <p:cNvPr id="8" name="角丸四角形 5">
            <a:extLst>
              <a:ext uri="{FF2B5EF4-FFF2-40B4-BE49-F238E27FC236}">
                <a16:creationId xmlns:a16="http://schemas.microsoft.com/office/drawing/2014/main" id="{A526F20C-F4A4-A653-2B4E-C2765B459E29}"/>
              </a:ext>
            </a:extLst>
          </p:cNvPr>
          <p:cNvSpPr/>
          <p:nvPr/>
        </p:nvSpPr>
        <p:spPr bwMode="auto">
          <a:xfrm>
            <a:off x="5638893" y="2611879"/>
            <a:ext cx="761805" cy="232464"/>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角丸四角形 5">
            <a:extLst>
              <a:ext uri="{FF2B5EF4-FFF2-40B4-BE49-F238E27FC236}">
                <a16:creationId xmlns:a16="http://schemas.microsoft.com/office/drawing/2014/main" id="{D9C9F2FE-5921-A143-7FB9-6B2E6DAE2B31}"/>
              </a:ext>
            </a:extLst>
          </p:cNvPr>
          <p:cNvSpPr/>
          <p:nvPr/>
        </p:nvSpPr>
        <p:spPr bwMode="auto">
          <a:xfrm>
            <a:off x="4678486" y="3980603"/>
            <a:ext cx="3378586" cy="341229"/>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角丸四角形 5">
            <a:extLst>
              <a:ext uri="{FF2B5EF4-FFF2-40B4-BE49-F238E27FC236}">
                <a16:creationId xmlns:a16="http://schemas.microsoft.com/office/drawing/2014/main" id="{9BBB1E49-F7CD-FBF4-7A66-978CFC3B7ED3}"/>
              </a:ext>
            </a:extLst>
          </p:cNvPr>
          <p:cNvSpPr/>
          <p:nvPr/>
        </p:nvSpPr>
        <p:spPr bwMode="auto">
          <a:xfrm>
            <a:off x="7493258" y="6051303"/>
            <a:ext cx="552425" cy="233064"/>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D018F1D-49C5-C283-A833-73F010D4E726}"/>
              </a:ext>
            </a:extLst>
          </p:cNvPr>
          <p:cNvSpPr txBox="1"/>
          <p:nvPr/>
        </p:nvSpPr>
        <p:spPr>
          <a:xfrm>
            <a:off x="5331612" y="2554056"/>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④</a:t>
            </a:r>
          </a:p>
        </p:txBody>
      </p:sp>
      <p:sp>
        <p:nvSpPr>
          <p:cNvPr id="18" name="テキスト ボックス 17">
            <a:extLst>
              <a:ext uri="{FF2B5EF4-FFF2-40B4-BE49-F238E27FC236}">
                <a16:creationId xmlns:a16="http://schemas.microsoft.com/office/drawing/2014/main" id="{4791362B-AE51-FFFB-1AE9-95BD5765FFB4}"/>
              </a:ext>
            </a:extLst>
          </p:cNvPr>
          <p:cNvSpPr txBox="1"/>
          <p:nvPr/>
        </p:nvSpPr>
        <p:spPr>
          <a:xfrm>
            <a:off x="4330391" y="3973723"/>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⑤</a:t>
            </a:r>
          </a:p>
        </p:txBody>
      </p:sp>
      <p:sp>
        <p:nvSpPr>
          <p:cNvPr id="19" name="テキスト ボックス 18">
            <a:extLst>
              <a:ext uri="{FF2B5EF4-FFF2-40B4-BE49-F238E27FC236}">
                <a16:creationId xmlns:a16="http://schemas.microsoft.com/office/drawing/2014/main" id="{C4F8E190-1B93-E107-3A73-3E3822F50B0B}"/>
              </a:ext>
            </a:extLst>
          </p:cNvPr>
          <p:cNvSpPr txBox="1"/>
          <p:nvPr/>
        </p:nvSpPr>
        <p:spPr>
          <a:xfrm>
            <a:off x="7182884" y="5993780"/>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⑥</a:t>
            </a:r>
          </a:p>
        </p:txBody>
      </p:sp>
      <p:sp>
        <p:nvSpPr>
          <p:cNvPr id="20" name="左カーブ矢印 9">
            <a:extLst>
              <a:ext uri="{FF2B5EF4-FFF2-40B4-BE49-F238E27FC236}">
                <a16:creationId xmlns:a16="http://schemas.microsoft.com/office/drawing/2014/main" id="{052765E2-6289-E562-1592-6BBC7717181A}"/>
              </a:ext>
            </a:extLst>
          </p:cNvPr>
          <p:cNvSpPr/>
          <p:nvPr/>
        </p:nvSpPr>
        <p:spPr bwMode="auto">
          <a:xfrm rot="17001201">
            <a:off x="7277669" y="2103345"/>
            <a:ext cx="620633" cy="1760072"/>
          </a:xfrm>
          <a:prstGeom prst="curvedLeftArrow">
            <a:avLst>
              <a:gd name="adj1" fmla="val 21567"/>
              <a:gd name="adj2" fmla="val 50000"/>
              <a:gd name="adj3" fmla="val 44480"/>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178972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60699B03-0AED-46AF-C17E-EC4E44ED38C1}"/>
              </a:ext>
            </a:extLst>
          </p:cNvPr>
          <p:cNvPicPr>
            <a:picLocks noChangeAspect="1"/>
          </p:cNvPicPr>
          <p:nvPr/>
        </p:nvPicPr>
        <p:blipFill>
          <a:blip r:embed="rId2"/>
          <a:stretch>
            <a:fillRect/>
          </a:stretch>
        </p:blipFill>
        <p:spPr>
          <a:xfrm>
            <a:off x="415636" y="2211843"/>
            <a:ext cx="8312728" cy="3555734"/>
          </a:xfrm>
          <a:prstGeom prst="rect">
            <a:avLst/>
          </a:prstGeom>
          <a:ln>
            <a:solidFill>
              <a:schemeClr val="tx1"/>
            </a:solidFill>
          </a:ln>
        </p:spPr>
      </p:pic>
      <p:sp>
        <p:nvSpPr>
          <p:cNvPr id="2" name="タイトル 1"/>
          <p:cNvSpPr>
            <a:spLocks noGrp="1"/>
          </p:cNvSpPr>
          <p:nvPr>
            <p:ph type="title"/>
          </p:nvPr>
        </p:nvSpPr>
        <p:spPr/>
        <p:txBody>
          <a:bodyPr/>
          <a:lstStyle/>
          <a:p>
            <a:br>
              <a:rPr lang="en-US" altLang="ja-JP" dirty="0"/>
            </a:br>
            <a:r>
              <a:rPr lang="ja-JP" altLang="en-US" dirty="0"/>
              <a:t>②接続情報の登録</a:t>
            </a:r>
            <a:br>
              <a:rPr lang="en-US" altLang="ja-JP" dirty="0"/>
            </a:br>
            <a:r>
              <a:rPr lang="ja-JP" altLang="en-US" dirty="0"/>
              <a:t>サイレコでのアクセストークンの登録</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1200" dirty="0"/>
              <a:t>■［</a:t>
            </a:r>
            <a:r>
              <a:rPr lang="en-US" altLang="ja-JP" sz="1200" dirty="0" err="1"/>
              <a:t>SmartHR</a:t>
            </a:r>
            <a:r>
              <a:rPr lang="ja-JP" altLang="en-US" sz="1200" dirty="0"/>
              <a:t>連携］＞［接続情報の登録］にて設定します</a:t>
            </a:r>
            <a:endParaRPr lang="en-US" altLang="ja-JP" sz="1200" dirty="0"/>
          </a:p>
          <a:p>
            <a:pPr marL="0" indent="0">
              <a:buNone/>
            </a:pPr>
            <a:endParaRPr lang="en-US" altLang="ja-JP" sz="1200" b="1" u="sng" dirty="0"/>
          </a:p>
          <a:p>
            <a:pPr marL="0" indent="0">
              <a:buNone/>
            </a:pPr>
            <a:r>
              <a:rPr kumimoji="1" lang="ja-JP" altLang="en-US" dirty="0"/>
              <a:t>⑧⑦にてコピーした［アクセストークン］をサイレコに貼り付けます</a:t>
            </a:r>
            <a:endParaRPr kumimoji="1" lang="en-US" altLang="ja-JP" dirty="0"/>
          </a:p>
          <a:p>
            <a:pPr marL="0" indent="0">
              <a:buNone/>
            </a:pPr>
            <a:r>
              <a:rPr lang="ja-JP" altLang="en-US" dirty="0"/>
              <a:t>⑨［登録］をクリックします</a:t>
            </a:r>
            <a:endParaRPr kumimoji="1" lang="en-US" altLang="ja-JP" dirty="0"/>
          </a:p>
          <a:p>
            <a:pPr marL="0" indent="0">
              <a:buNone/>
            </a:pPr>
            <a:r>
              <a:rPr lang="ja-JP" altLang="en-US" dirty="0"/>
              <a:t>⑩</a:t>
            </a:r>
            <a:r>
              <a:rPr kumimoji="1" lang="ja-JP" altLang="en-US" dirty="0"/>
              <a:t>「登録しました」というメッセージができたら、登録完了です</a:t>
            </a:r>
            <a:endParaRPr kumimoji="1" lang="en-US" altLang="ja-JP" dirty="0"/>
          </a:p>
          <a:p>
            <a:pPr marL="0" indent="0">
              <a:buNone/>
            </a:pPr>
            <a:endParaRPr kumimoji="1" lang="ja-JP" altLang="en-US" dirty="0"/>
          </a:p>
        </p:txBody>
      </p:sp>
      <p:sp>
        <p:nvSpPr>
          <p:cNvPr id="7" name="角丸四角形 5">
            <a:extLst>
              <a:ext uri="{FF2B5EF4-FFF2-40B4-BE49-F238E27FC236}">
                <a16:creationId xmlns:a16="http://schemas.microsoft.com/office/drawing/2014/main" id="{BD8077A5-C7BB-9ABF-6C92-D20F7F781F25}"/>
              </a:ext>
            </a:extLst>
          </p:cNvPr>
          <p:cNvSpPr/>
          <p:nvPr/>
        </p:nvSpPr>
        <p:spPr bwMode="auto">
          <a:xfrm>
            <a:off x="4331695" y="4140679"/>
            <a:ext cx="1586297" cy="234189"/>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E488427-F38D-7A60-7CDB-7AEAAC49116D}"/>
              </a:ext>
            </a:extLst>
          </p:cNvPr>
          <p:cNvSpPr txBox="1"/>
          <p:nvPr/>
        </p:nvSpPr>
        <p:spPr>
          <a:xfrm>
            <a:off x="4061447" y="4081570"/>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⑧</a:t>
            </a:r>
          </a:p>
        </p:txBody>
      </p:sp>
      <p:sp>
        <p:nvSpPr>
          <p:cNvPr id="15" name="角丸四角形 8">
            <a:extLst>
              <a:ext uri="{FF2B5EF4-FFF2-40B4-BE49-F238E27FC236}">
                <a16:creationId xmlns:a16="http://schemas.microsoft.com/office/drawing/2014/main" id="{AE0967AF-2E35-DE76-D52D-1902759FFA75}"/>
              </a:ext>
            </a:extLst>
          </p:cNvPr>
          <p:cNvSpPr/>
          <p:nvPr/>
        </p:nvSpPr>
        <p:spPr bwMode="auto">
          <a:xfrm>
            <a:off x="432887" y="4585256"/>
            <a:ext cx="999097" cy="400808"/>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4" name="角丸四角形 5">
            <a:extLst>
              <a:ext uri="{FF2B5EF4-FFF2-40B4-BE49-F238E27FC236}">
                <a16:creationId xmlns:a16="http://schemas.microsoft.com/office/drawing/2014/main" id="{15488357-8CC4-BE2C-49A1-C37DC114D798}"/>
              </a:ext>
            </a:extLst>
          </p:cNvPr>
          <p:cNvSpPr/>
          <p:nvPr/>
        </p:nvSpPr>
        <p:spPr bwMode="auto">
          <a:xfrm>
            <a:off x="4638116" y="4737396"/>
            <a:ext cx="984965" cy="311706"/>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926B5DC-417A-C008-6EA3-5FE8EC46A013}"/>
              </a:ext>
            </a:extLst>
          </p:cNvPr>
          <p:cNvSpPr txBox="1"/>
          <p:nvPr/>
        </p:nvSpPr>
        <p:spPr>
          <a:xfrm>
            <a:off x="4339402" y="4713218"/>
            <a:ext cx="270248" cy="348109"/>
          </a:xfrm>
          <a:prstGeom prst="rect">
            <a:avLst/>
          </a:prstGeom>
          <a:solidFill>
            <a:schemeClr val="bg1"/>
          </a:solidFill>
        </p:spPr>
        <p:txBody>
          <a:bodyPr wrap="square" rtlCol="0">
            <a:spAutoFit/>
          </a:bodyPr>
          <a:lstStyle/>
          <a:p>
            <a:pPr algn="ctr"/>
            <a:r>
              <a:rPr lang="ja-JP" altLang="en-US" sz="1662" b="1" dirty="0">
                <a:solidFill>
                  <a:srgbClr val="FF0000"/>
                </a:solidFill>
              </a:rPr>
              <a:t>⑨</a:t>
            </a:r>
          </a:p>
        </p:txBody>
      </p:sp>
    </p:spTree>
    <p:extLst>
      <p:ext uri="{BB962C8B-B14F-4D97-AF65-F5344CB8AC3E}">
        <p14:creationId xmlns:p14="http://schemas.microsoft.com/office/powerpoint/2010/main" val="34161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コンテンツ プレースホルダー 2"/>
          <p:cNvSpPr>
            <a:spLocks noGrp="1"/>
          </p:cNvSpPr>
          <p:nvPr>
            <p:ph idx="1"/>
          </p:nvPr>
        </p:nvSpPr>
        <p:spPr>
          <a:xfrm>
            <a:off x="252046" y="762000"/>
            <a:ext cx="8639908" cy="5638800"/>
          </a:xfrm>
        </p:spPr>
        <p:txBody>
          <a:bodyPr/>
          <a:lstStyle/>
          <a:p>
            <a:pPr marL="263776" indent="-263776"/>
            <a:r>
              <a:rPr lang="en-US" altLang="ja-JP" sz="1200" dirty="0" err="1"/>
              <a:t>SmartHR</a:t>
            </a:r>
            <a:r>
              <a:rPr lang="ja-JP" altLang="en-US" sz="1200" dirty="0"/>
              <a:t>の従業員情報の各タブ項目と、サイレコの従業員情報の各項目の紐づけるための、定義を作成します</a:t>
            </a:r>
            <a:endParaRPr lang="en-US" altLang="ja-JP" sz="1200" dirty="0"/>
          </a:p>
        </p:txBody>
      </p:sp>
      <p:sp>
        <p:nvSpPr>
          <p:cNvPr id="2" name="タイトル 1"/>
          <p:cNvSpPr>
            <a:spLocks noGrp="1"/>
          </p:cNvSpPr>
          <p:nvPr>
            <p:ph type="title"/>
          </p:nvPr>
        </p:nvSpPr>
        <p:spPr/>
        <p:txBody>
          <a:bodyPr/>
          <a:lstStyle/>
          <a:p>
            <a:r>
              <a:rPr lang="en-US" altLang="ja-JP" sz="1800" b="0" dirty="0"/>
              <a:t>Phase</a:t>
            </a:r>
            <a:r>
              <a:rPr lang="ja-JP" altLang="en-US" sz="1800" b="0" dirty="0"/>
              <a:t>１．連携設定</a:t>
            </a:r>
            <a:br>
              <a:rPr lang="en-US" altLang="ja-JP" dirty="0"/>
            </a:br>
            <a:r>
              <a:rPr lang="ja-JP" altLang="en-US" dirty="0"/>
              <a:t>③連携定義の登録</a:t>
            </a:r>
            <a:endParaRPr kumimoji="1" lang="ja-JP" altLang="en-US" dirty="0"/>
          </a:p>
        </p:txBody>
      </p:sp>
      <p:sp>
        <p:nvSpPr>
          <p:cNvPr id="25" name="正方形/長方形 24"/>
          <p:cNvSpPr/>
          <p:nvPr/>
        </p:nvSpPr>
        <p:spPr bwMode="auto">
          <a:xfrm>
            <a:off x="1820174" y="1274961"/>
            <a:ext cx="793629"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a:t>
            </a:r>
          </a:p>
        </p:txBody>
      </p:sp>
      <p:sp>
        <p:nvSpPr>
          <p:cNvPr id="35" name="正方形/長方形 34"/>
          <p:cNvSpPr/>
          <p:nvPr/>
        </p:nvSpPr>
        <p:spPr bwMode="auto">
          <a:xfrm>
            <a:off x="2685981" y="1274961"/>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rPr>
              <a:t>SmartHR</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の連携開始依頼</a:t>
            </a:r>
          </a:p>
        </p:txBody>
      </p:sp>
      <p:sp>
        <p:nvSpPr>
          <p:cNvPr id="36" name="正方形/長方形 35"/>
          <p:cNvSpPr/>
          <p:nvPr/>
        </p:nvSpPr>
        <p:spPr bwMode="auto">
          <a:xfrm>
            <a:off x="2685982" y="2724924"/>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接続</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情報の登録</a:t>
            </a:r>
          </a:p>
        </p:txBody>
      </p:sp>
      <p:sp>
        <p:nvSpPr>
          <p:cNvPr id="37" name="正方形/長方形 36"/>
          <p:cNvSpPr/>
          <p:nvPr/>
        </p:nvSpPr>
        <p:spPr bwMode="auto">
          <a:xfrm>
            <a:off x="2685981" y="4174887"/>
            <a:ext cx="3785014" cy="70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連携定義の登録</a:t>
            </a:r>
          </a:p>
        </p:txBody>
      </p:sp>
      <p:sp>
        <p:nvSpPr>
          <p:cNvPr id="38" name="正方形/長方形 37"/>
          <p:cNvSpPr/>
          <p:nvPr/>
        </p:nvSpPr>
        <p:spPr bwMode="auto">
          <a:xfrm>
            <a:off x="2694606" y="5624849"/>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連携実行パターンの登録</a:t>
            </a:r>
          </a:p>
        </p:txBody>
      </p:sp>
      <p:sp>
        <p:nvSpPr>
          <p:cNvPr id="3" name="フローチャート: 組合せ 2"/>
          <p:cNvSpPr/>
          <p:nvPr/>
        </p:nvSpPr>
        <p:spPr bwMode="auto">
          <a:xfrm>
            <a:off x="3701813" y="2199483"/>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フローチャート: 組合せ 4">
            <a:extLst>
              <a:ext uri="{FF2B5EF4-FFF2-40B4-BE49-F238E27FC236}">
                <a16:creationId xmlns:a16="http://schemas.microsoft.com/office/drawing/2014/main" id="{D537F31E-1F48-AC21-C9C8-6B980DF33EDE}"/>
              </a:ext>
            </a:extLst>
          </p:cNvPr>
          <p:cNvSpPr/>
          <p:nvPr/>
        </p:nvSpPr>
        <p:spPr bwMode="auto">
          <a:xfrm>
            <a:off x="3724821" y="3680345"/>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ローチャート: 組合せ 5">
            <a:extLst>
              <a:ext uri="{FF2B5EF4-FFF2-40B4-BE49-F238E27FC236}">
                <a16:creationId xmlns:a16="http://schemas.microsoft.com/office/drawing/2014/main" id="{A3841835-725F-CADB-5C2D-1D113D98845F}"/>
              </a:ext>
            </a:extLst>
          </p:cNvPr>
          <p:cNvSpPr/>
          <p:nvPr/>
        </p:nvSpPr>
        <p:spPr bwMode="auto">
          <a:xfrm>
            <a:off x="3713320" y="5126704"/>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F527508-7E8E-3AAA-021D-B15118165FCE}"/>
              </a:ext>
            </a:extLst>
          </p:cNvPr>
          <p:cNvSpPr/>
          <p:nvPr/>
        </p:nvSpPr>
        <p:spPr bwMode="auto">
          <a:xfrm>
            <a:off x="1820174" y="2722136"/>
            <a:ext cx="793629" cy="705471"/>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②</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D4F0E07-8C71-4315-66C9-F67B2D4D6CF0}"/>
              </a:ext>
            </a:extLst>
          </p:cNvPr>
          <p:cNvSpPr/>
          <p:nvPr/>
        </p:nvSpPr>
        <p:spPr bwMode="auto">
          <a:xfrm>
            <a:off x="1820174" y="4172100"/>
            <a:ext cx="793629" cy="70547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③</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79BCA5-C347-FDB3-B75B-B8F7CDA00D9F}"/>
              </a:ext>
            </a:extLst>
          </p:cNvPr>
          <p:cNvSpPr/>
          <p:nvPr/>
        </p:nvSpPr>
        <p:spPr bwMode="auto">
          <a:xfrm>
            <a:off x="1820173" y="5623455"/>
            <a:ext cx="793629"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④</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217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B681659D-1C94-EDFF-2ECD-04CD48070941}"/>
              </a:ext>
            </a:extLst>
          </p:cNvPr>
          <p:cNvSpPr txBox="1">
            <a:spLocks/>
          </p:cNvSpPr>
          <p:nvPr/>
        </p:nvSpPr>
        <p:spPr bwMode="auto">
          <a:xfrm>
            <a:off x="404446" y="9144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endParaRPr lang="en-US" altLang="ja-JP" sz="1200" b="1" u="sng" kern="0" dirty="0"/>
          </a:p>
          <a:p>
            <a:pPr marL="0" indent="0">
              <a:buFont typeface="Wingdings" panose="05000000000000000000" pitchFamily="2" charset="2"/>
              <a:buNone/>
            </a:pPr>
            <a:r>
              <a:rPr lang="ja-JP" altLang="en-US" kern="0" dirty="0"/>
              <a:t>①［新規作成］をクリックします</a:t>
            </a:r>
            <a:endParaRPr lang="en-US" altLang="ja-JP" kern="0" dirty="0"/>
          </a:p>
        </p:txBody>
      </p:sp>
      <p:sp>
        <p:nvSpPr>
          <p:cNvPr id="6" name="コンテンツ プレースホルダー 2">
            <a:extLst>
              <a:ext uri="{FF2B5EF4-FFF2-40B4-BE49-F238E27FC236}">
                <a16:creationId xmlns:a16="http://schemas.microsoft.com/office/drawing/2014/main" id="{4EE439A9-EC7F-9129-7EAC-72805A8A1B13}"/>
              </a:ext>
            </a:extLst>
          </p:cNvPr>
          <p:cNvSpPr txBox="1">
            <a:spLocks/>
          </p:cNvSpPr>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r>
              <a:rPr lang="ja-JP" altLang="en-US" sz="1200" kern="0" dirty="0"/>
              <a:t>［</a:t>
            </a:r>
            <a:r>
              <a:rPr lang="en-US" altLang="ja-JP" sz="1200" kern="0" dirty="0" err="1"/>
              <a:t>SmartHR</a:t>
            </a:r>
            <a:r>
              <a:rPr lang="ja-JP" altLang="en-US" sz="1200" kern="0" dirty="0"/>
              <a:t>連携］＞［連携定義の登録］にて設定します</a:t>
            </a:r>
            <a:endParaRPr lang="en-US" altLang="ja-JP" sz="1200" kern="0" dirty="0"/>
          </a:p>
          <a:p>
            <a:endParaRPr lang="ja-JP" altLang="en-US" sz="1200" kern="0" dirty="0"/>
          </a:p>
          <a:p>
            <a:endParaRPr lang="ja-JP" altLang="en-US" sz="1200" kern="0" dirty="0"/>
          </a:p>
        </p:txBody>
      </p:sp>
      <p:pic>
        <p:nvPicPr>
          <p:cNvPr id="7" name="図 6">
            <a:extLst>
              <a:ext uri="{FF2B5EF4-FFF2-40B4-BE49-F238E27FC236}">
                <a16:creationId xmlns:a16="http://schemas.microsoft.com/office/drawing/2014/main" id="{119DD009-0F1B-7C18-A538-2E260E1C5BBE}"/>
              </a:ext>
            </a:extLst>
          </p:cNvPr>
          <p:cNvPicPr>
            <a:picLocks noChangeAspect="1"/>
          </p:cNvPicPr>
          <p:nvPr/>
        </p:nvPicPr>
        <p:blipFill>
          <a:blip r:embed="rId2"/>
          <a:stretch>
            <a:fillRect/>
          </a:stretch>
        </p:blipFill>
        <p:spPr>
          <a:xfrm>
            <a:off x="793488" y="1531400"/>
            <a:ext cx="7557025" cy="4882112"/>
          </a:xfrm>
          <a:prstGeom prst="rect">
            <a:avLst/>
          </a:prstGeom>
          <a:ln>
            <a:solidFill>
              <a:schemeClr val="tx1"/>
            </a:solidFill>
          </a:ln>
        </p:spPr>
      </p:pic>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p:txBody>
          <a:bodyPr/>
          <a:lstStyle/>
          <a:p>
            <a:r>
              <a:rPr lang="ja-JP" altLang="en-US" dirty="0"/>
              <a:t>③連携定義の登録</a:t>
            </a:r>
            <a:br>
              <a:rPr lang="en-US" altLang="ja-JP" dirty="0"/>
            </a:br>
            <a:r>
              <a:rPr lang="ja-JP" altLang="en-US" dirty="0"/>
              <a:t>連携定義の作成（１）</a:t>
            </a:r>
            <a:endParaRPr kumimoji="1" lang="ja-JP" altLang="en-US" dirty="0"/>
          </a:p>
        </p:txBody>
      </p:sp>
      <p:sp>
        <p:nvSpPr>
          <p:cNvPr id="11" name="角丸四角形 8">
            <a:extLst>
              <a:ext uri="{FF2B5EF4-FFF2-40B4-BE49-F238E27FC236}">
                <a16:creationId xmlns:a16="http://schemas.microsoft.com/office/drawing/2014/main" id="{699D01C2-1EA1-F174-D070-4A7F1D424163}"/>
              </a:ext>
            </a:extLst>
          </p:cNvPr>
          <p:cNvSpPr/>
          <p:nvPr/>
        </p:nvSpPr>
        <p:spPr bwMode="auto">
          <a:xfrm>
            <a:off x="793487" y="5023696"/>
            <a:ext cx="1226530" cy="234002"/>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2" name="テキスト ボックス 11">
            <a:extLst>
              <a:ext uri="{FF2B5EF4-FFF2-40B4-BE49-F238E27FC236}">
                <a16:creationId xmlns:a16="http://schemas.microsoft.com/office/drawing/2014/main" id="{35F037B7-4554-07FD-CFF4-DEA59D6A9DB8}"/>
              </a:ext>
            </a:extLst>
          </p:cNvPr>
          <p:cNvSpPr txBox="1"/>
          <p:nvPr/>
        </p:nvSpPr>
        <p:spPr>
          <a:xfrm>
            <a:off x="2214861" y="1680692"/>
            <a:ext cx="335942" cy="348109"/>
          </a:xfrm>
          <a:prstGeom prst="rect">
            <a:avLst/>
          </a:prstGeom>
          <a:solidFill>
            <a:schemeClr val="bg1"/>
          </a:solidFill>
        </p:spPr>
        <p:txBody>
          <a:bodyPr wrap="square" rtlCol="0">
            <a:spAutoFit/>
          </a:bodyPr>
          <a:lstStyle/>
          <a:p>
            <a:pPr algn="ctr"/>
            <a:r>
              <a:rPr lang="ja-JP" altLang="en-US" sz="1662" b="1" dirty="0">
                <a:solidFill>
                  <a:srgbClr val="FF0000"/>
                </a:solidFill>
              </a:rPr>
              <a:t>①</a:t>
            </a:r>
          </a:p>
        </p:txBody>
      </p:sp>
      <p:sp>
        <p:nvSpPr>
          <p:cNvPr id="13" name="角丸四角形 5">
            <a:extLst>
              <a:ext uri="{FF2B5EF4-FFF2-40B4-BE49-F238E27FC236}">
                <a16:creationId xmlns:a16="http://schemas.microsoft.com/office/drawing/2014/main" id="{295059A2-4D4C-11D8-5AB2-8E17DB96136E}"/>
              </a:ext>
            </a:extLst>
          </p:cNvPr>
          <p:cNvSpPr/>
          <p:nvPr/>
        </p:nvSpPr>
        <p:spPr bwMode="auto">
          <a:xfrm>
            <a:off x="2369853" y="2047525"/>
            <a:ext cx="894010" cy="348109"/>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5">
            <a:extLst>
              <a:ext uri="{FF2B5EF4-FFF2-40B4-BE49-F238E27FC236}">
                <a16:creationId xmlns:a16="http://schemas.microsoft.com/office/drawing/2014/main" id="{702DAB2F-B36D-9A2D-E0CC-4E56BE796A45}"/>
              </a:ext>
            </a:extLst>
          </p:cNvPr>
          <p:cNvSpPr/>
          <p:nvPr/>
        </p:nvSpPr>
        <p:spPr bwMode="auto">
          <a:xfrm>
            <a:off x="793487" y="5438738"/>
            <a:ext cx="1226530" cy="215296"/>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1F52E877-A8A9-A6E6-6AE3-4DFF9078F49D}"/>
              </a:ext>
            </a:extLst>
          </p:cNvPr>
          <p:cNvSpPr/>
          <p:nvPr/>
        </p:nvSpPr>
        <p:spPr bwMode="auto">
          <a:xfrm>
            <a:off x="4427621" y="2106930"/>
            <a:ext cx="1114926" cy="2887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106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F677D79-5844-9735-9D22-9DC670A59A17}"/>
              </a:ext>
            </a:extLst>
          </p:cNvPr>
          <p:cNvPicPr>
            <a:picLocks noChangeAspect="1"/>
          </p:cNvPicPr>
          <p:nvPr/>
        </p:nvPicPr>
        <p:blipFill>
          <a:blip r:embed="rId2"/>
          <a:stretch>
            <a:fillRect/>
          </a:stretch>
        </p:blipFill>
        <p:spPr>
          <a:xfrm>
            <a:off x="793488" y="2119834"/>
            <a:ext cx="7557025" cy="3774262"/>
          </a:xfrm>
          <a:prstGeom prst="rect">
            <a:avLst/>
          </a:prstGeom>
          <a:ln>
            <a:solidFill>
              <a:schemeClr val="tx1"/>
            </a:solidFill>
          </a:ln>
        </p:spPr>
      </p:pic>
      <p:sp>
        <p:nvSpPr>
          <p:cNvPr id="6" name="コンテンツ プレースホルダー 2">
            <a:extLst>
              <a:ext uri="{FF2B5EF4-FFF2-40B4-BE49-F238E27FC236}">
                <a16:creationId xmlns:a16="http://schemas.microsoft.com/office/drawing/2014/main" id="{C12E0DBC-CACC-66FF-BB7C-0DD8C7730CA9}"/>
              </a:ext>
            </a:extLst>
          </p:cNvPr>
          <p:cNvSpPr txBox="1">
            <a:spLocks/>
          </p:cNvSpPr>
          <p:nvPr/>
        </p:nvSpPr>
        <p:spPr bwMode="auto">
          <a:xfrm>
            <a:off x="404446" y="9144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r>
              <a:rPr lang="ja-JP" altLang="en-US" kern="0" dirty="0"/>
              <a:t>②連携させたい項目を［サイレコ連携項目名］にドラック</a:t>
            </a:r>
            <a:r>
              <a:rPr lang="en-US" altLang="ja-JP" kern="0" dirty="0"/>
              <a:t>&amp;</a:t>
            </a:r>
            <a:r>
              <a:rPr lang="ja-JP" altLang="en-US" kern="0" dirty="0"/>
              <a:t>ドロップします</a:t>
            </a:r>
            <a:endParaRPr lang="en-US" altLang="ja-JP" kern="0" dirty="0"/>
          </a:p>
          <a:p>
            <a:pPr marL="0" indent="0">
              <a:buFont typeface="Wingdings" panose="05000000000000000000" pitchFamily="2" charset="2"/>
              <a:buNone/>
            </a:pPr>
            <a:r>
              <a:rPr lang="ja-JP" altLang="en-US" sz="1200" kern="0" dirty="0"/>
              <a:t>　</a:t>
            </a:r>
            <a:r>
              <a:rPr lang="en-US" altLang="ja-JP" sz="1200" kern="0" dirty="0"/>
              <a:t>※</a:t>
            </a:r>
            <a:r>
              <a:rPr lang="ja-JP" altLang="en-US" sz="1200" kern="0" dirty="0"/>
              <a:t> ［社員番号］・［姓］・［名］・［姓（ヨミガナ）］・［生年月日］・［性別］は必須で連携が必要です</a:t>
            </a:r>
            <a:endParaRPr lang="en-US" altLang="ja-JP" sz="1200" kern="0" dirty="0"/>
          </a:p>
          <a:p>
            <a:pPr marL="0" indent="0">
              <a:buFont typeface="Wingdings" panose="05000000000000000000" pitchFamily="2" charset="2"/>
              <a:buNone/>
            </a:pPr>
            <a:r>
              <a:rPr lang="ja-JP" altLang="en-US" sz="1200" kern="0" dirty="0"/>
              <a:t>　</a:t>
            </a:r>
            <a:r>
              <a:rPr lang="en-US" altLang="ja-JP" sz="1200" kern="0" dirty="0"/>
              <a:t>※</a:t>
            </a:r>
            <a:r>
              <a:rPr lang="ja-JP" altLang="en-US" sz="1200" kern="0" dirty="0"/>
              <a:t>一部連携が出来ない項目がございます。連携できない項目は、「</a:t>
            </a:r>
            <a:r>
              <a:rPr lang="en-US" altLang="ja-JP" sz="1200" kern="0" dirty="0" err="1"/>
              <a:t>SmartHR</a:t>
            </a:r>
            <a:r>
              <a:rPr lang="ja-JP" altLang="en-US" sz="1200" kern="0" dirty="0"/>
              <a:t>連携</a:t>
            </a:r>
            <a:r>
              <a:rPr lang="en-US" altLang="ja-JP" sz="1200" kern="0" dirty="0"/>
              <a:t>_</a:t>
            </a:r>
            <a:r>
              <a:rPr lang="ja-JP" altLang="en-US" sz="1200" kern="0" dirty="0"/>
              <a:t>連携項目の対応表」をご参</a:t>
            </a:r>
            <a:r>
              <a:rPr lang="ja-JP" altLang="en-US" sz="1200" kern="0" dirty="0">
                <a:latin typeface="+mj-lt"/>
              </a:rPr>
              <a:t>照ください</a:t>
            </a:r>
            <a:endParaRPr lang="en-US" altLang="ja-JP" sz="1200" kern="0" dirty="0">
              <a:latin typeface="+mj-lt"/>
            </a:endParaRPr>
          </a:p>
          <a:p>
            <a:pPr marL="0" indent="0">
              <a:buFont typeface="Wingdings" panose="05000000000000000000" pitchFamily="2" charset="2"/>
              <a:buNone/>
            </a:pPr>
            <a:r>
              <a:rPr lang="ja-JP" altLang="en-US" sz="1200" kern="0" dirty="0">
                <a:latin typeface="+mj-lt"/>
              </a:rPr>
              <a:t>　</a:t>
            </a:r>
            <a:r>
              <a:rPr lang="en-US" altLang="ja-JP" sz="1200" kern="0" dirty="0">
                <a:latin typeface="+mj-lt"/>
              </a:rPr>
              <a:t>※</a:t>
            </a:r>
            <a:r>
              <a:rPr lang="ja-JP" altLang="en-US" sz="1200" b="0" i="0" dirty="0">
                <a:effectLst/>
                <a:latin typeface="+mj-lt"/>
              </a:rPr>
              <a:t>サイレコで部署未設定の場合、所属部署は未設定として更新されません。</a:t>
            </a:r>
            <a:r>
              <a:rPr lang="en-US" altLang="ja-JP" sz="1200" b="0" i="0" dirty="0" err="1">
                <a:effectLst/>
                <a:latin typeface="+mj-lt"/>
              </a:rPr>
              <a:t>SmartHR</a:t>
            </a:r>
            <a:r>
              <a:rPr lang="ja-JP" altLang="en-US" sz="1200" b="0" i="0" dirty="0">
                <a:effectLst/>
                <a:latin typeface="+mj-lt"/>
              </a:rPr>
              <a:t>にログインし設定してください</a:t>
            </a:r>
            <a:endParaRPr lang="en-US" altLang="ja-JP" sz="1200" kern="0" dirty="0"/>
          </a:p>
        </p:txBody>
      </p:sp>
      <p:sp>
        <p:nvSpPr>
          <p:cNvPr id="2" name="タイトル 1">
            <a:extLst>
              <a:ext uri="{FF2B5EF4-FFF2-40B4-BE49-F238E27FC236}">
                <a16:creationId xmlns:a16="http://schemas.microsoft.com/office/drawing/2014/main" id="{8B2E115C-FD08-B19E-76FD-638BE875BADD}"/>
              </a:ext>
            </a:extLst>
          </p:cNvPr>
          <p:cNvSpPr>
            <a:spLocks noGrp="1"/>
          </p:cNvSpPr>
          <p:nvPr>
            <p:ph type="title"/>
          </p:nvPr>
        </p:nvSpPr>
        <p:spPr/>
        <p:txBody>
          <a:bodyPr/>
          <a:lstStyle/>
          <a:p>
            <a:r>
              <a:rPr lang="ja-JP" altLang="en-US" dirty="0"/>
              <a:t>③連携定義の登録</a:t>
            </a:r>
            <a:br>
              <a:rPr lang="en-US" altLang="ja-JP" dirty="0"/>
            </a:br>
            <a:r>
              <a:rPr lang="ja-JP" altLang="en-US" dirty="0"/>
              <a:t>連携定義の作成（２）</a:t>
            </a:r>
            <a:endParaRPr kumimoji="1" lang="ja-JP" altLang="en-US" dirty="0"/>
          </a:p>
        </p:txBody>
      </p:sp>
      <p:sp>
        <p:nvSpPr>
          <p:cNvPr id="18" name="角丸四角形 8">
            <a:extLst>
              <a:ext uri="{FF2B5EF4-FFF2-40B4-BE49-F238E27FC236}">
                <a16:creationId xmlns:a16="http://schemas.microsoft.com/office/drawing/2014/main" id="{E47A6C8F-C263-80A7-5A4C-0148B53834B5}"/>
              </a:ext>
            </a:extLst>
          </p:cNvPr>
          <p:cNvSpPr/>
          <p:nvPr/>
        </p:nvSpPr>
        <p:spPr bwMode="auto">
          <a:xfrm>
            <a:off x="4763147" y="3484074"/>
            <a:ext cx="429891" cy="159826"/>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20" name="矢印: 左 19">
            <a:extLst>
              <a:ext uri="{FF2B5EF4-FFF2-40B4-BE49-F238E27FC236}">
                <a16:creationId xmlns:a16="http://schemas.microsoft.com/office/drawing/2014/main" id="{D909DD9A-DA14-60C0-A96A-91574B56ED16}"/>
              </a:ext>
            </a:extLst>
          </p:cNvPr>
          <p:cNvSpPr/>
          <p:nvPr/>
        </p:nvSpPr>
        <p:spPr bwMode="auto">
          <a:xfrm rot="720000">
            <a:off x="4252394" y="3299792"/>
            <a:ext cx="448901" cy="269432"/>
          </a:xfrm>
          <a:prstGeom prst="leftArrow">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1C3CB94-35AA-3041-D44D-7AE15E4BE435}"/>
              </a:ext>
            </a:extLst>
          </p:cNvPr>
          <p:cNvSpPr txBox="1"/>
          <p:nvPr/>
        </p:nvSpPr>
        <p:spPr>
          <a:xfrm>
            <a:off x="3359718" y="2839772"/>
            <a:ext cx="466940" cy="348109"/>
          </a:xfrm>
          <a:prstGeom prst="rect">
            <a:avLst/>
          </a:prstGeom>
          <a:solidFill>
            <a:schemeClr val="bg1"/>
          </a:solidFill>
        </p:spPr>
        <p:txBody>
          <a:bodyPr wrap="square" rtlCol="0">
            <a:spAutoFit/>
          </a:bodyPr>
          <a:lstStyle/>
          <a:p>
            <a:pPr algn="ctr"/>
            <a:r>
              <a:rPr lang="ja-JP" altLang="en-US" sz="1662" b="1" dirty="0">
                <a:solidFill>
                  <a:srgbClr val="FF0000"/>
                </a:solidFill>
              </a:rPr>
              <a:t>②</a:t>
            </a:r>
          </a:p>
        </p:txBody>
      </p:sp>
      <p:pic>
        <p:nvPicPr>
          <p:cNvPr id="10" name="図 9">
            <a:extLst>
              <a:ext uri="{FF2B5EF4-FFF2-40B4-BE49-F238E27FC236}">
                <a16:creationId xmlns:a16="http://schemas.microsoft.com/office/drawing/2014/main" id="{F3A55C78-3808-58F7-10D0-1C0D49C7D809}"/>
              </a:ext>
            </a:extLst>
          </p:cNvPr>
          <p:cNvPicPr>
            <a:picLocks noChangeAspect="1"/>
          </p:cNvPicPr>
          <p:nvPr/>
        </p:nvPicPr>
        <p:blipFill>
          <a:blip r:embed="rId3"/>
          <a:stretch>
            <a:fillRect/>
          </a:stretch>
        </p:blipFill>
        <p:spPr>
          <a:xfrm>
            <a:off x="3663906" y="3287057"/>
            <a:ext cx="577733" cy="102214"/>
          </a:xfrm>
          <a:prstGeom prst="rect">
            <a:avLst/>
          </a:prstGeom>
        </p:spPr>
      </p:pic>
      <p:sp>
        <p:nvSpPr>
          <p:cNvPr id="11" name="角丸四角形 8">
            <a:extLst>
              <a:ext uri="{FF2B5EF4-FFF2-40B4-BE49-F238E27FC236}">
                <a16:creationId xmlns:a16="http://schemas.microsoft.com/office/drawing/2014/main" id="{93CD8026-A2C6-B237-EEC9-3ADF29DC2702}"/>
              </a:ext>
            </a:extLst>
          </p:cNvPr>
          <p:cNvSpPr/>
          <p:nvPr/>
        </p:nvSpPr>
        <p:spPr bwMode="auto">
          <a:xfrm>
            <a:off x="3718576" y="3251113"/>
            <a:ext cx="429891" cy="159826"/>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167506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1C755E-2FE4-88FA-FB4B-8E5F370A4A1D}"/>
              </a:ext>
            </a:extLst>
          </p:cNvPr>
          <p:cNvPicPr>
            <a:picLocks noChangeAspect="1"/>
          </p:cNvPicPr>
          <p:nvPr/>
        </p:nvPicPr>
        <p:blipFill>
          <a:blip r:embed="rId2"/>
          <a:stretch>
            <a:fillRect/>
          </a:stretch>
        </p:blipFill>
        <p:spPr>
          <a:xfrm>
            <a:off x="1466517" y="2519116"/>
            <a:ext cx="6245475" cy="3734821"/>
          </a:xfrm>
          <a:prstGeom prst="rect">
            <a:avLst/>
          </a:prstGeom>
          <a:ln>
            <a:solidFill>
              <a:schemeClr val="tx1"/>
            </a:solidFill>
          </a:ln>
        </p:spPr>
      </p:pic>
      <p:sp>
        <p:nvSpPr>
          <p:cNvPr id="6" name="コンテンツ プレースホルダー 2">
            <a:extLst>
              <a:ext uri="{FF2B5EF4-FFF2-40B4-BE49-F238E27FC236}">
                <a16:creationId xmlns:a16="http://schemas.microsoft.com/office/drawing/2014/main" id="{5F502FAF-A792-C7A2-71F9-E889455F0167}"/>
              </a:ext>
            </a:extLst>
          </p:cNvPr>
          <p:cNvSpPr txBox="1">
            <a:spLocks/>
          </p:cNvSpPr>
          <p:nvPr/>
        </p:nvSpPr>
        <p:spPr bwMode="auto">
          <a:xfrm>
            <a:off x="257804" y="724631"/>
            <a:ext cx="8639908" cy="565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r>
              <a:rPr lang="ja-JP" altLang="en-US" kern="0" dirty="0"/>
              <a:t>③値変換定義ファイルを作成します。　　　　マークをクリックします</a:t>
            </a:r>
            <a:endParaRPr lang="en-US" altLang="ja-JP" kern="0" dirty="0"/>
          </a:p>
          <a:p>
            <a:pPr marL="0" indent="0">
              <a:buFont typeface="Wingdings" panose="05000000000000000000" pitchFamily="2" charset="2"/>
              <a:buNone/>
            </a:pPr>
            <a:r>
              <a:rPr lang="ja-JP" altLang="en-US" kern="0" dirty="0"/>
              <a:t>　</a:t>
            </a:r>
            <a:r>
              <a:rPr lang="en-US" altLang="ja-JP" sz="1200" kern="0" dirty="0"/>
              <a:t>※</a:t>
            </a:r>
            <a:r>
              <a:rPr lang="ja-JP" altLang="en-US" sz="1200" kern="0" dirty="0"/>
              <a:t>サイレコ</a:t>
            </a:r>
            <a:r>
              <a:rPr lang="ja-JP" altLang="en-US" sz="1200" kern="0" dirty="0">
                <a:latin typeface="+mj-lt"/>
              </a:rPr>
              <a:t>の値と</a:t>
            </a:r>
            <a:r>
              <a:rPr lang="en-US" altLang="ja-JP" sz="1200" kern="0" dirty="0" err="1">
                <a:latin typeface="+mj-lt"/>
              </a:rPr>
              <a:t>SmartHR</a:t>
            </a:r>
            <a:r>
              <a:rPr lang="ja-JP" altLang="en-US" sz="1200" kern="0" dirty="0">
                <a:latin typeface="+mj-lt"/>
              </a:rPr>
              <a:t>の値が異なる場合に作成します。</a:t>
            </a:r>
            <a:r>
              <a:rPr lang="en-US" altLang="ja-JP" sz="1200" kern="0" dirty="0">
                <a:latin typeface="+mj-lt"/>
              </a:rPr>
              <a:t>(</a:t>
            </a:r>
            <a:r>
              <a:rPr lang="ja-JP" altLang="en-US" sz="1200" kern="0" dirty="0">
                <a:latin typeface="+mj-lt"/>
              </a:rPr>
              <a:t>値が同じ場合は、作成する必要はございません。</a:t>
            </a:r>
            <a:r>
              <a:rPr lang="en-US" altLang="ja-JP" sz="1200" kern="0" dirty="0">
                <a:latin typeface="+mj-lt"/>
              </a:rPr>
              <a:t>)</a:t>
            </a:r>
          </a:p>
          <a:p>
            <a:pPr marL="0" indent="0">
              <a:buFont typeface="Wingdings" panose="05000000000000000000" pitchFamily="2" charset="2"/>
              <a:buNone/>
            </a:pPr>
            <a:r>
              <a:rPr lang="ja-JP" altLang="en-US" sz="1200" kern="0" dirty="0">
                <a:latin typeface="+mj-lt"/>
              </a:rPr>
              <a:t>　　　例）</a:t>
            </a:r>
            <a:r>
              <a:rPr lang="ja-JP" altLang="en-US" sz="1200" b="0" i="0" dirty="0">
                <a:effectLst/>
                <a:latin typeface="+mj-lt"/>
              </a:rPr>
              <a:t>「通勤手当　期間」</a:t>
            </a:r>
            <a:endParaRPr lang="en-US" altLang="ja-JP" sz="1200" b="0" i="0" dirty="0">
              <a:effectLst/>
              <a:latin typeface="+mj-lt"/>
            </a:endParaRPr>
          </a:p>
          <a:p>
            <a:pPr marL="0" indent="0">
              <a:buFont typeface="Wingdings" panose="05000000000000000000" pitchFamily="2" charset="2"/>
              <a:buNone/>
            </a:pPr>
            <a:r>
              <a:rPr lang="ja-JP" altLang="en-US" sz="1200" dirty="0">
                <a:latin typeface="+mj-lt"/>
              </a:rPr>
              <a:t>　　　　　</a:t>
            </a:r>
            <a:r>
              <a:rPr lang="ja-JP" altLang="en-US" sz="1200" b="0" i="0" dirty="0">
                <a:effectLst/>
                <a:latin typeface="+mj-lt"/>
              </a:rPr>
              <a:t>サイレコ側→</a:t>
            </a:r>
            <a:r>
              <a:rPr lang="en-US" altLang="ja-JP" sz="1200" b="0" i="0" dirty="0">
                <a:effectLst/>
                <a:latin typeface="+mj-lt"/>
              </a:rPr>
              <a:t>“1</a:t>
            </a:r>
            <a:r>
              <a:rPr lang="ja-JP" altLang="en-US" sz="1200" b="0" i="0" dirty="0">
                <a:effectLst/>
                <a:latin typeface="+mj-lt"/>
              </a:rPr>
              <a:t>か月</a:t>
            </a:r>
            <a:r>
              <a:rPr lang="en-US" altLang="ja-JP" sz="1200" b="0" i="0" dirty="0">
                <a:effectLst/>
                <a:latin typeface="+mj-lt"/>
              </a:rPr>
              <a:t>”</a:t>
            </a:r>
            <a:r>
              <a:rPr lang="ja-JP" altLang="en-US" sz="1200" b="0" i="0" dirty="0">
                <a:effectLst/>
                <a:latin typeface="+mj-lt"/>
              </a:rPr>
              <a:t>、</a:t>
            </a:r>
            <a:r>
              <a:rPr lang="en-US" altLang="ja-JP" sz="1200" b="0" i="0" dirty="0">
                <a:effectLst/>
                <a:latin typeface="+mj-lt"/>
              </a:rPr>
              <a:t>“3</a:t>
            </a:r>
            <a:r>
              <a:rPr lang="ja-JP" altLang="en-US" sz="1200" b="0" i="0" dirty="0">
                <a:effectLst/>
                <a:latin typeface="+mj-lt"/>
              </a:rPr>
              <a:t>か月</a:t>
            </a:r>
            <a:r>
              <a:rPr lang="en-US" altLang="ja-JP" sz="1200" b="0" i="0" dirty="0">
                <a:effectLst/>
                <a:latin typeface="+mj-lt"/>
              </a:rPr>
              <a:t>”</a:t>
            </a:r>
            <a:r>
              <a:rPr lang="ja-JP" altLang="en-US" sz="1200" b="0" i="0" dirty="0">
                <a:effectLst/>
                <a:latin typeface="+mj-lt"/>
              </a:rPr>
              <a:t>、</a:t>
            </a:r>
            <a:r>
              <a:rPr lang="en-US" altLang="ja-JP" sz="1200" b="0" i="0" dirty="0">
                <a:effectLst/>
                <a:latin typeface="+mj-lt"/>
              </a:rPr>
              <a:t>“6</a:t>
            </a:r>
            <a:r>
              <a:rPr lang="ja-JP" altLang="en-US" sz="1200" b="0" i="0" dirty="0">
                <a:effectLst/>
                <a:latin typeface="+mj-lt"/>
              </a:rPr>
              <a:t>か月</a:t>
            </a:r>
            <a:r>
              <a:rPr lang="en-US" altLang="ja-JP" sz="1200" b="0" i="0" dirty="0">
                <a:effectLst/>
                <a:latin typeface="+mj-lt"/>
              </a:rPr>
              <a:t>”</a:t>
            </a:r>
            <a:br>
              <a:rPr lang="ja-JP" altLang="en-US" sz="1200" dirty="0">
                <a:latin typeface="+mj-lt"/>
              </a:rPr>
            </a:br>
            <a:r>
              <a:rPr lang="ja-JP" altLang="en-US" sz="1200" dirty="0">
                <a:latin typeface="+mj-lt"/>
              </a:rPr>
              <a:t>　　　　　</a:t>
            </a:r>
            <a:r>
              <a:rPr lang="en-US" altLang="ja-JP" sz="1200" b="0" i="0" dirty="0" err="1">
                <a:effectLst/>
                <a:latin typeface="+mj-lt"/>
              </a:rPr>
              <a:t>SmartHR</a:t>
            </a:r>
            <a:r>
              <a:rPr lang="ja-JP" altLang="en-US" sz="1200" b="0" i="0" dirty="0">
                <a:effectLst/>
                <a:latin typeface="+mj-lt"/>
              </a:rPr>
              <a:t>側→</a:t>
            </a:r>
            <a:r>
              <a:rPr lang="en-US" altLang="ja-JP" sz="1200" b="0" i="0" dirty="0">
                <a:effectLst/>
                <a:latin typeface="+mj-lt"/>
              </a:rPr>
              <a:t>“</a:t>
            </a:r>
            <a:r>
              <a:rPr lang="ja-JP" altLang="en-US" sz="1200" b="0" i="0" dirty="0">
                <a:effectLst/>
                <a:latin typeface="+mj-lt"/>
              </a:rPr>
              <a:t>１ヶ月分</a:t>
            </a:r>
            <a:r>
              <a:rPr lang="en-US" altLang="ja-JP" sz="1200" b="0" i="0" dirty="0">
                <a:effectLst/>
                <a:latin typeface="+mj-lt"/>
              </a:rPr>
              <a:t>”</a:t>
            </a:r>
            <a:r>
              <a:rPr lang="ja-JP" altLang="en-US" sz="1200" b="0" i="0" dirty="0">
                <a:effectLst/>
                <a:latin typeface="+mj-lt"/>
              </a:rPr>
              <a:t>、</a:t>
            </a:r>
            <a:r>
              <a:rPr lang="en-US" altLang="ja-JP" sz="1200" b="0" i="0" dirty="0">
                <a:effectLst/>
                <a:latin typeface="+mj-lt"/>
              </a:rPr>
              <a:t>“</a:t>
            </a:r>
            <a:r>
              <a:rPr lang="ja-JP" altLang="en-US" sz="1200" dirty="0">
                <a:latin typeface="+mj-lt"/>
              </a:rPr>
              <a:t>６</a:t>
            </a:r>
            <a:r>
              <a:rPr lang="ja-JP" altLang="en-US" sz="1200" b="0" i="0" dirty="0">
                <a:effectLst/>
                <a:latin typeface="+mj-lt"/>
              </a:rPr>
              <a:t>ヶ月分</a:t>
            </a:r>
            <a:r>
              <a:rPr lang="en-US" altLang="ja-JP" sz="1200" b="0" i="0" dirty="0">
                <a:effectLst/>
                <a:latin typeface="+mj-lt"/>
              </a:rPr>
              <a:t>”</a:t>
            </a:r>
            <a:r>
              <a:rPr lang="ja-JP" altLang="en-US" sz="1200" b="0" i="0" dirty="0">
                <a:effectLst/>
                <a:latin typeface="+mj-lt"/>
              </a:rPr>
              <a:t>、“６ヶ月分”</a:t>
            </a:r>
            <a:endParaRPr lang="en-US" altLang="ja-JP" sz="1200" kern="0" dirty="0">
              <a:latin typeface="+mj-lt"/>
            </a:endParaRPr>
          </a:p>
          <a:p>
            <a:pPr marL="0" indent="0">
              <a:buFont typeface="Wingdings" panose="05000000000000000000" pitchFamily="2" charset="2"/>
              <a:buNone/>
            </a:pPr>
            <a:r>
              <a:rPr lang="ja-JP" altLang="en-US" kern="0" dirty="0">
                <a:latin typeface="+mj-lt"/>
              </a:rPr>
              <a:t>④ダウンロ</a:t>
            </a:r>
            <a:r>
              <a:rPr lang="ja-JP" altLang="en-US" kern="0" dirty="0"/>
              <a:t>ードしたテンプレートを開きます</a:t>
            </a:r>
            <a:endParaRPr lang="en-US" altLang="ja-JP" kern="0" dirty="0"/>
          </a:p>
          <a:p>
            <a:pPr marL="0" indent="0">
              <a:buNone/>
            </a:pPr>
            <a:r>
              <a:rPr lang="ja-JP" altLang="en-US" sz="1200" kern="0" dirty="0"/>
              <a:t>　</a:t>
            </a:r>
            <a:r>
              <a:rPr lang="en-US" altLang="ja-JP" sz="1200" dirty="0">
                <a:latin typeface="+mn-ea"/>
              </a:rPr>
              <a:t>※</a:t>
            </a:r>
            <a:r>
              <a:rPr lang="ja-JP" altLang="en-US" sz="1200" dirty="0">
                <a:latin typeface="+mn-ea"/>
              </a:rPr>
              <a:t>画像は</a:t>
            </a:r>
            <a:r>
              <a:rPr lang="en-US" altLang="ja-JP" sz="1200" dirty="0">
                <a:latin typeface="+mn-ea"/>
              </a:rPr>
              <a:t>Google</a:t>
            </a:r>
            <a:r>
              <a:rPr lang="ja-JP" altLang="en-US" sz="1200" dirty="0">
                <a:latin typeface="+mn-ea"/>
              </a:rPr>
              <a:t> </a:t>
            </a:r>
            <a:r>
              <a:rPr lang="en-US" altLang="ja-JP" sz="1200" dirty="0">
                <a:latin typeface="+mn-ea"/>
              </a:rPr>
              <a:t>chrome</a:t>
            </a:r>
            <a:r>
              <a:rPr lang="ja-JP" altLang="en-US" sz="1200" dirty="0">
                <a:latin typeface="+mn-ea"/>
              </a:rPr>
              <a:t>の場合です。使用するブラウザによってダウンロードしたファイルの表示は変わります。</a:t>
            </a:r>
            <a:endParaRPr lang="en-US" altLang="ja-JP" sz="1200" dirty="0">
              <a:latin typeface="+mn-ea"/>
            </a:endParaRPr>
          </a:p>
          <a:p>
            <a:pPr marL="0" indent="0">
              <a:buFont typeface="Wingdings" panose="05000000000000000000" pitchFamily="2" charset="2"/>
              <a:buNone/>
            </a:pPr>
            <a:endParaRPr lang="en-US" altLang="ja-JP" kern="0" dirty="0"/>
          </a:p>
        </p:txBody>
      </p:sp>
      <p:sp>
        <p:nvSpPr>
          <p:cNvPr id="2" name="タイトル 1">
            <a:extLst>
              <a:ext uri="{FF2B5EF4-FFF2-40B4-BE49-F238E27FC236}">
                <a16:creationId xmlns:a16="http://schemas.microsoft.com/office/drawing/2014/main" id="{4E210C1A-4FD6-53AF-91E8-9713BF633233}"/>
              </a:ext>
            </a:extLst>
          </p:cNvPr>
          <p:cNvSpPr>
            <a:spLocks noGrp="1"/>
          </p:cNvSpPr>
          <p:nvPr>
            <p:ph type="title"/>
          </p:nvPr>
        </p:nvSpPr>
        <p:spPr/>
        <p:txBody>
          <a:bodyPr/>
          <a:lstStyle/>
          <a:p>
            <a:r>
              <a:rPr lang="ja-JP" altLang="en-US" dirty="0"/>
              <a:t>③連携定義の登録</a:t>
            </a:r>
            <a:br>
              <a:rPr lang="en-US" altLang="ja-JP" dirty="0"/>
            </a:br>
            <a:r>
              <a:rPr lang="ja-JP" altLang="en-US" dirty="0"/>
              <a:t>連携定義の作成（３）</a:t>
            </a:r>
            <a:endParaRPr kumimoji="1" lang="ja-JP" altLang="en-US" dirty="0"/>
          </a:p>
        </p:txBody>
      </p:sp>
      <p:pic>
        <p:nvPicPr>
          <p:cNvPr id="8" name="図 7">
            <a:extLst>
              <a:ext uri="{FF2B5EF4-FFF2-40B4-BE49-F238E27FC236}">
                <a16:creationId xmlns:a16="http://schemas.microsoft.com/office/drawing/2014/main" id="{A2783433-15A0-6FE6-B115-6D1639EF5874}"/>
              </a:ext>
            </a:extLst>
          </p:cNvPr>
          <p:cNvPicPr>
            <a:picLocks noChangeAspect="1"/>
          </p:cNvPicPr>
          <p:nvPr/>
        </p:nvPicPr>
        <p:blipFill>
          <a:blip r:embed="rId3"/>
          <a:stretch>
            <a:fillRect/>
          </a:stretch>
        </p:blipFill>
        <p:spPr>
          <a:xfrm>
            <a:off x="2924061" y="724631"/>
            <a:ext cx="458065" cy="250505"/>
          </a:xfrm>
          <a:prstGeom prst="rect">
            <a:avLst/>
          </a:prstGeom>
        </p:spPr>
      </p:pic>
      <p:sp>
        <p:nvSpPr>
          <p:cNvPr id="15" name="角丸四角形 5">
            <a:extLst>
              <a:ext uri="{FF2B5EF4-FFF2-40B4-BE49-F238E27FC236}">
                <a16:creationId xmlns:a16="http://schemas.microsoft.com/office/drawing/2014/main" id="{49B74AF8-9448-FDEF-1620-8B2E2DCA2BCD}"/>
              </a:ext>
            </a:extLst>
          </p:cNvPr>
          <p:cNvSpPr/>
          <p:nvPr/>
        </p:nvSpPr>
        <p:spPr bwMode="auto">
          <a:xfrm>
            <a:off x="5710005" y="3721102"/>
            <a:ext cx="503983" cy="304301"/>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2A65888-1384-4357-B274-72433F2BE7ED}"/>
              </a:ext>
            </a:extLst>
          </p:cNvPr>
          <p:cNvSpPr txBox="1"/>
          <p:nvPr/>
        </p:nvSpPr>
        <p:spPr>
          <a:xfrm>
            <a:off x="5415768" y="3313801"/>
            <a:ext cx="466940" cy="348109"/>
          </a:xfrm>
          <a:prstGeom prst="rect">
            <a:avLst/>
          </a:prstGeom>
          <a:solidFill>
            <a:schemeClr val="bg1"/>
          </a:solidFill>
        </p:spPr>
        <p:txBody>
          <a:bodyPr wrap="square" rtlCol="0">
            <a:spAutoFit/>
          </a:bodyPr>
          <a:lstStyle/>
          <a:p>
            <a:pPr algn="ctr"/>
            <a:r>
              <a:rPr lang="ja-JP" altLang="en-US" sz="1662" b="1" dirty="0">
                <a:solidFill>
                  <a:srgbClr val="FF0000"/>
                </a:solidFill>
              </a:rPr>
              <a:t>③</a:t>
            </a:r>
          </a:p>
        </p:txBody>
      </p:sp>
      <p:sp>
        <p:nvSpPr>
          <p:cNvPr id="17" name="吹き出し: 四角形 16">
            <a:extLst>
              <a:ext uri="{FF2B5EF4-FFF2-40B4-BE49-F238E27FC236}">
                <a16:creationId xmlns:a16="http://schemas.microsoft.com/office/drawing/2014/main" id="{6DF027E9-CCB2-15F0-914E-7379D5B292D5}"/>
              </a:ext>
            </a:extLst>
          </p:cNvPr>
          <p:cNvSpPr/>
          <p:nvPr/>
        </p:nvSpPr>
        <p:spPr bwMode="auto">
          <a:xfrm>
            <a:off x="2547092" y="5331117"/>
            <a:ext cx="1480293" cy="534838"/>
          </a:xfrm>
          <a:prstGeom prst="wedgeRectCallout">
            <a:avLst>
              <a:gd name="adj1" fmla="val -61101"/>
              <a:gd name="adj2" fmla="val 97984"/>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3AEE131-0CF7-7A53-8B44-F3CC4D2A8F6C}"/>
              </a:ext>
            </a:extLst>
          </p:cNvPr>
          <p:cNvSpPr/>
          <p:nvPr/>
        </p:nvSpPr>
        <p:spPr bwMode="auto">
          <a:xfrm>
            <a:off x="1466516" y="6027099"/>
            <a:ext cx="1018302" cy="213835"/>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51D3065-5DBB-B8AC-8C41-DC92D630532D}"/>
              </a:ext>
            </a:extLst>
          </p:cNvPr>
          <p:cNvSpPr txBox="1"/>
          <p:nvPr/>
        </p:nvSpPr>
        <p:spPr>
          <a:xfrm>
            <a:off x="1498691" y="5628450"/>
            <a:ext cx="289933" cy="348109"/>
          </a:xfrm>
          <a:prstGeom prst="rect">
            <a:avLst/>
          </a:prstGeom>
          <a:solidFill>
            <a:schemeClr val="bg1"/>
          </a:solidFill>
        </p:spPr>
        <p:txBody>
          <a:bodyPr wrap="square" rtlCol="0">
            <a:spAutoFit/>
          </a:bodyPr>
          <a:lstStyle/>
          <a:p>
            <a:pPr algn="ctr"/>
            <a:r>
              <a:rPr lang="ja-JP" altLang="en-US" sz="1662" b="1" dirty="0">
                <a:solidFill>
                  <a:srgbClr val="FF0000"/>
                </a:solidFill>
              </a:rPr>
              <a:t>④</a:t>
            </a:r>
          </a:p>
        </p:txBody>
      </p:sp>
      <p:pic>
        <p:nvPicPr>
          <p:cNvPr id="7" name="図 6">
            <a:extLst>
              <a:ext uri="{FF2B5EF4-FFF2-40B4-BE49-F238E27FC236}">
                <a16:creationId xmlns:a16="http://schemas.microsoft.com/office/drawing/2014/main" id="{C617C36F-2A2D-9C7E-5D1C-D276F4544461}"/>
              </a:ext>
            </a:extLst>
          </p:cNvPr>
          <p:cNvPicPr>
            <a:picLocks noChangeAspect="1"/>
          </p:cNvPicPr>
          <p:nvPr/>
        </p:nvPicPr>
        <p:blipFill>
          <a:blip r:embed="rId4"/>
          <a:stretch>
            <a:fillRect/>
          </a:stretch>
        </p:blipFill>
        <p:spPr>
          <a:xfrm>
            <a:off x="2642245" y="5453616"/>
            <a:ext cx="1307237" cy="289840"/>
          </a:xfrm>
          <a:prstGeom prst="rect">
            <a:avLst/>
          </a:prstGeom>
          <a:ln>
            <a:solidFill>
              <a:schemeClr val="tx1"/>
            </a:solidFill>
          </a:ln>
        </p:spPr>
      </p:pic>
    </p:spTree>
    <p:extLst>
      <p:ext uri="{BB962C8B-B14F-4D97-AF65-F5344CB8AC3E}">
        <p14:creationId xmlns:p14="http://schemas.microsoft.com/office/powerpoint/2010/main" val="131891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graphicFrame>
        <p:nvGraphicFramePr>
          <p:cNvPr id="8" name="表 7">
            <a:extLst>
              <a:ext uri="{FF2B5EF4-FFF2-40B4-BE49-F238E27FC236}">
                <a16:creationId xmlns:a16="http://schemas.microsoft.com/office/drawing/2014/main" id="{2215B472-331E-F629-7734-4D39170479BF}"/>
              </a:ext>
            </a:extLst>
          </p:cNvPr>
          <p:cNvGraphicFramePr>
            <a:graphicFrameLocks noGrp="1"/>
          </p:cNvGraphicFramePr>
          <p:nvPr>
            <p:extLst>
              <p:ext uri="{D42A27DB-BD31-4B8C-83A1-F6EECF244321}">
                <p14:modId xmlns:p14="http://schemas.microsoft.com/office/powerpoint/2010/main" val="3147067032"/>
              </p:ext>
            </p:extLst>
          </p:nvPr>
        </p:nvGraphicFramePr>
        <p:xfrm>
          <a:off x="2420652" y="964565"/>
          <a:ext cx="4319954" cy="4928870"/>
        </p:xfrm>
        <a:graphic>
          <a:graphicData uri="http://schemas.openxmlformats.org/drawingml/2006/table">
            <a:tbl>
              <a:tblPr/>
              <a:tblGrid>
                <a:gridCol w="3364049">
                  <a:extLst>
                    <a:ext uri="{9D8B030D-6E8A-4147-A177-3AD203B41FA5}">
                      <a16:colId xmlns:a16="http://schemas.microsoft.com/office/drawing/2014/main" val="3119781079"/>
                    </a:ext>
                  </a:extLst>
                </a:gridCol>
                <a:gridCol w="955905">
                  <a:extLst>
                    <a:ext uri="{9D8B030D-6E8A-4147-A177-3AD203B41FA5}">
                      <a16:colId xmlns:a16="http://schemas.microsoft.com/office/drawing/2014/main" val="3717144327"/>
                    </a:ext>
                  </a:extLst>
                </a:gridCol>
              </a:tblGrid>
              <a:tr h="247650">
                <a:tc>
                  <a:txBody>
                    <a:bodyPr/>
                    <a:lstStyle/>
                    <a:p>
                      <a:pPr algn="l" rtl="0" fontAlgn="ctr">
                        <a:lnSpc>
                          <a:spcPct val="150000"/>
                        </a:lnSpc>
                      </a:pPr>
                      <a:r>
                        <a:rPr lang="en-US" altLang="ja-JP" sz="1800" b="1" i="0" u="none" strike="noStrike" dirty="0" err="1">
                          <a:solidFill>
                            <a:srgbClr val="000000"/>
                          </a:solidFill>
                          <a:effectLst/>
                          <a:latin typeface="Meiryo UI" panose="020B0604030504040204" pitchFamily="50" charset="-128"/>
                          <a:ea typeface="Meiryo UI" panose="020B0604030504040204" pitchFamily="50" charset="-128"/>
                        </a:rPr>
                        <a:t>SmartHR</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連携でできること</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2" action="ppaction://hlinksldjump"/>
                        </a:rPr>
                        <a:t>P.3</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319144183"/>
                  </a:ext>
                </a:extLst>
              </a:tr>
              <a:tr h="228600">
                <a:tc>
                  <a:txBody>
                    <a:bodyPr/>
                    <a:lstStyle/>
                    <a:p>
                      <a:pPr algn="l" rtl="0" fontAlgn="ctr">
                        <a:lnSpc>
                          <a:spcPct val="150000"/>
                        </a:lnSpc>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・従業情報の相互連携</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2" action="ppaction://hlinksldjump"/>
                        </a:rPr>
                        <a:t>P.4</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674366546"/>
                  </a:ext>
                </a:extLst>
              </a:tr>
              <a:tr h="228600">
                <a:tc>
                  <a:txBody>
                    <a:bodyPr/>
                    <a:lstStyle/>
                    <a:p>
                      <a:pPr algn="l" rtl="0" fontAlgn="ctr">
                        <a:lnSpc>
                          <a:spcPct val="150000"/>
                        </a:lnSpc>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・サイレコと</a:t>
                      </a:r>
                      <a:r>
                        <a:rPr lang="en-US" altLang="ja-JP" sz="1600" b="0" i="0" u="none" strike="noStrike" dirty="0" err="1">
                          <a:solidFill>
                            <a:srgbClr val="000000"/>
                          </a:solidFill>
                          <a:effectLst/>
                          <a:latin typeface="Meiryo UI" panose="020B0604030504040204" pitchFamily="50" charset="-128"/>
                          <a:ea typeface="Meiryo UI" panose="020B0604030504040204" pitchFamily="50" charset="-128"/>
                        </a:rPr>
                        <a:t>SmartHR</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の連携構成</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3" action="ppaction://hlinksldjump"/>
                        </a:rPr>
                        <a:t>P.5</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1759461449"/>
                  </a:ext>
                </a:extLst>
              </a:tr>
              <a:tr h="228600">
                <a:tc>
                  <a:txBody>
                    <a:bodyPr/>
                    <a:lstStyle/>
                    <a:p>
                      <a:pPr algn="l" rtl="0" fontAlgn="ctr">
                        <a:lnSpc>
                          <a:spcPct val="1500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tc>
                  <a:txBody>
                    <a:bodyPr/>
                    <a:lstStyle/>
                    <a:p>
                      <a:pPr algn="r" fontAlgn="ctr">
                        <a:lnSpc>
                          <a:spcPct val="150000"/>
                        </a:lnSpc>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292314625"/>
                  </a:ext>
                </a:extLst>
              </a:tr>
              <a:tr h="247650">
                <a:tc>
                  <a:txBody>
                    <a:bodyPr/>
                    <a:lstStyle/>
                    <a:p>
                      <a:pPr algn="l" rtl="0" fontAlgn="ctr">
                        <a:lnSpc>
                          <a:spcPct val="150000"/>
                        </a:lnSpc>
                      </a:pPr>
                      <a:r>
                        <a:rPr lang="en-US" sz="1800" b="1" i="0" u="none" strike="noStrike" dirty="0">
                          <a:solidFill>
                            <a:srgbClr val="000000"/>
                          </a:solidFill>
                          <a:effectLst/>
                          <a:latin typeface="Meiryo UI" panose="020B0604030504040204" pitchFamily="50" charset="-128"/>
                          <a:ea typeface="Meiryo UI" panose="020B0604030504040204" pitchFamily="50" charset="-128"/>
                        </a:rPr>
                        <a:t>Phase１．</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連携設定</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4" action="ppaction://hlinksldjump"/>
                        </a:rPr>
                        <a:t>P.7</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3631053554"/>
                  </a:ext>
                </a:extLst>
              </a:tr>
              <a:tr h="228600">
                <a:tc>
                  <a:txBody>
                    <a:bodyPr/>
                    <a:lstStyle/>
                    <a:p>
                      <a:pPr algn="l" rtl="0" fontAlgn="ctr">
                        <a:lnSpc>
                          <a:spcPct val="150000"/>
                        </a:lnSpc>
                      </a:pPr>
                      <a:r>
                        <a:rPr lang="en-US" sz="1600" b="0" i="0" u="none" strike="noStrike" dirty="0">
                          <a:solidFill>
                            <a:srgbClr val="000000"/>
                          </a:solidFill>
                          <a:effectLst/>
                          <a:latin typeface="Meiryo UI" panose="020B0604030504040204" pitchFamily="50" charset="-128"/>
                          <a:ea typeface="Meiryo UI" panose="020B0604030504040204" pitchFamily="50" charset="-128"/>
                        </a:rPr>
                        <a:t>①</a:t>
                      </a:r>
                      <a:r>
                        <a:rPr lang="en-US" sz="1600" b="0" i="0" u="none" strike="noStrike" dirty="0" err="1">
                          <a:solidFill>
                            <a:srgbClr val="000000"/>
                          </a:solidFill>
                          <a:effectLst/>
                          <a:latin typeface="Meiryo UI" panose="020B0604030504040204" pitchFamily="50" charset="-128"/>
                          <a:ea typeface="Meiryo UI" panose="020B0604030504040204" pitchFamily="50" charset="-128"/>
                        </a:rPr>
                        <a:t>SmartHR</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の連携開始依頼</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5" action="ppaction://hlinksldjump"/>
                        </a:rPr>
                        <a:t>P.8</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669045133"/>
                  </a:ext>
                </a:extLst>
              </a:tr>
              <a:tr h="228600">
                <a:tc>
                  <a:txBody>
                    <a:bodyPr/>
                    <a:lstStyle/>
                    <a:p>
                      <a:pPr algn="l" rtl="0" fontAlgn="ctr">
                        <a:lnSpc>
                          <a:spcPct val="150000"/>
                        </a:lnSpc>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②連携情報の登録</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6" action="ppaction://hlinksldjump"/>
                        </a:rPr>
                        <a:t>P.10</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140416625"/>
                  </a:ext>
                </a:extLst>
              </a:tr>
              <a:tr h="228600">
                <a:tc>
                  <a:txBody>
                    <a:bodyPr/>
                    <a:lstStyle/>
                    <a:p>
                      <a:pPr algn="l" rtl="0" fontAlgn="ctr">
                        <a:lnSpc>
                          <a:spcPct val="150000"/>
                        </a:lnSpc>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③連携定義の登録</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7" action="ppaction://hlinksldjump"/>
                        </a:rPr>
                        <a:t>P.16</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91209302"/>
                  </a:ext>
                </a:extLst>
              </a:tr>
              <a:tr h="228600">
                <a:tc>
                  <a:txBody>
                    <a:bodyPr/>
                    <a:lstStyle/>
                    <a:p>
                      <a:pPr algn="l" rtl="0" fontAlgn="ctr">
                        <a:lnSpc>
                          <a:spcPct val="150000"/>
                        </a:lnSpc>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④連携実行パターンの登録</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8" action="ppaction://hlinksldjump"/>
                        </a:rPr>
                        <a:t>P.23</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1494663157"/>
                  </a:ext>
                </a:extLst>
              </a:tr>
              <a:tr h="228600">
                <a:tc>
                  <a:txBody>
                    <a:bodyPr/>
                    <a:lstStyle/>
                    <a:p>
                      <a:pPr algn="l" fontAlgn="ctr">
                        <a:lnSpc>
                          <a:spcPct val="150000"/>
                        </a:lnSpc>
                      </a:pP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tc>
                  <a:txBody>
                    <a:bodyPr/>
                    <a:lstStyle/>
                    <a:p>
                      <a:pPr algn="r" fontAlgn="ctr">
                        <a:lnSpc>
                          <a:spcPct val="150000"/>
                        </a:lnSpc>
                      </a:pP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487303109"/>
                  </a:ext>
                </a:extLst>
              </a:tr>
              <a:tr h="247650">
                <a:tc>
                  <a:txBody>
                    <a:bodyPr/>
                    <a:lstStyle/>
                    <a:p>
                      <a:pPr algn="l" rtl="0" fontAlgn="ctr">
                        <a:lnSpc>
                          <a:spcPct val="150000"/>
                        </a:lnSpc>
                      </a:pPr>
                      <a:r>
                        <a:rPr lang="en-US" sz="1800" b="1" i="0" u="none" strike="noStrike" dirty="0">
                          <a:solidFill>
                            <a:srgbClr val="000000"/>
                          </a:solidFill>
                          <a:effectLst/>
                          <a:latin typeface="Meiryo UI" panose="020B0604030504040204" pitchFamily="50" charset="-128"/>
                          <a:ea typeface="Meiryo UI" panose="020B0604030504040204" pitchFamily="50" charset="-128"/>
                        </a:rPr>
                        <a:t>Phase２．</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連携実行</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9" action="ppaction://hlinksldjump"/>
                        </a:rPr>
                        <a:t>P.27</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439891629"/>
                  </a:ext>
                </a:extLst>
              </a:tr>
              <a:tr h="228600">
                <a:tc>
                  <a:txBody>
                    <a:bodyPr/>
                    <a:lstStyle/>
                    <a:p>
                      <a:pPr algn="l" rtl="0" fontAlgn="ctr">
                        <a:lnSpc>
                          <a:spcPct val="150000"/>
                        </a:lnSpc>
                      </a:pPr>
                      <a:r>
                        <a:rPr lang="zh-TW" altLang="en-US" sz="1600" b="0" i="0" u="none" strike="noStrike" dirty="0">
                          <a:solidFill>
                            <a:srgbClr val="000000"/>
                          </a:solidFill>
                          <a:effectLst/>
                          <a:latin typeface="Meiryo UI" panose="020B0604030504040204" pitchFamily="50" charset="-128"/>
                          <a:ea typeface="Meiryo UI" panose="020B0604030504040204" pitchFamily="50" charset="-128"/>
                        </a:rPr>
                        <a:t>①連携予約（実行）</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10" action="ppaction://hlinksldjump"/>
                        </a:rPr>
                        <a:t>P.28</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1900672494"/>
                  </a:ext>
                </a:extLst>
              </a:tr>
              <a:tr h="228600">
                <a:tc>
                  <a:txBody>
                    <a:bodyPr/>
                    <a:lstStyle/>
                    <a:p>
                      <a:pPr algn="l" rtl="0" fontAlgn="ctr">
                        <a:lnSpc>
                          <a:spcPct val="150000"/>
                        </a:lnSpc>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②連携データ取得</a:t>
                      </a:r>
                    </a:p>
                  </a:txBody>
                  <a:tcPr marL="6350" marR="6350" marT="6350" marB="0" anchor="ctr">
                    <a:lnL>
                      <a:noFill/>
                    </a:lnL>
                    <a:lnR>
                      <a:noFill/>
                    </a:lnR>
                    <a:lnT>
                      <a:noFill/>
                    </a:lnT>
                    <a:lnB>
                      <a:noFill/>
                    </a:lnB>
                  </a:tcPr>
                </a:tc>
                <a:tc>
                  <a:txBody>
                    <a:bodyPr/>
                    <a:lstStyle/>
                    <a:p>
                      <a:pPr algn="r" fontAlgn="ctr">
                        <a:lnSpc>
                          <a:spcPct val="150000"/>
                        </a:lnSpc>
                      </a:pPr>
                      <a:r>
                        <a:rPr lang="en-US" sz="1400" b="0" i="0" u="none" strike="noStrike" dirty="0">
                          <a:solidFill>
                            <a:srgbClr val="000000"/>
                          </a:solidFill>
                          <a:effectLst/>
                          <a:latin typeface="Meiryo UI" panose="020B0604030504040204" pitchFamily="50" charset="-128"/>
                          <a:ea typeface="Meiryo UI" panose="020B0604030504040204" pitchFamily="50" charset="-128"/>
                          <a:hlinkClick r:id="rId11" action="ppaction://hlinksldjump"/>
                        </a:rPr>
                        <a:t>P.36</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2427656879"/>
                  </a:ext>
                </a:extLst>
              </a:tr>
            </a:tbl>
          </a:graphicData>
        </a:graphic>
      </p:graphicFrame>
    </p:spTree>
    <p:extLst>
      <p:ext uri="{BB962C8B-B14F-4D97-AF65-F5344CB8AC3E}">
        <p14:creationId xmlns:p14="http://schemas.microsoft.com/office/powerpoint/2010/main" val="293860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FC82F9D-D804-34AF-3E2D-F4EEE4E1CD38}"/>
              </a:ext>
            </a:extLst>
          </p:cNvPr>
          <p:cNvPicPr>
            <a:picLocks noChangeAspect="1"/>
          </p:cNvPicPr>
          <p:nvPr/>
        </p:nvPicPr>
        <p:blipFill>
          <a:blip r:embed="rId2"/>
          <a:stretch>
            <a:fillRect/>
          </a:stretch>
        </p:blipFill>
        <p:spPr>
          <a:xfrm>
            <a:off x="243166" y="1200613"/>
            <a:ext cx="4233945" cy="4684105"/>
          </a:xfrm>
          <a:prstGeom prst="rect">
            <a:avLst/>
          </a:prstGeom>
          <a:ln>
            <a:solidFill>
              <a:schemeClr val="tx1"/>
            </a:solidFill>
          </a:ln>
        </p:spPr>
      </p:pic>
      <p:sp>
        <p:nvSpPr>
          <p:cNvPr id="10" name="コンテンツ プレースホルダー 2">
            <a:extLst>
              <a:ext uri="{FF2B5EF4-FFF2-40B4-BE49-F238E27FC236}">
                <a16:creationId xmlns:a16="http://schemas.microsoft.com/office/drawing/2014/main" id="{E31E018F-986E-D230-DBB3-066FCCE8747D}"/>
              </a:ext>
            </a:extLst>
          </p:cNvPr>
          <p:cNvSpPr txBox="1">
            <a:spLocks/>
          </p:cNvSpPr>
          <p:nvPr/>
        </p:nvSpPr>
        <p:spPr bwMode="auto">
          <a:xfrm>
            <a:off x="4719065" y="1114351"/>
            <a:ext cx="4030582" cy="526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r>
              <a:rPr lang="ja-JP" altLang="en-US" kern="0" dirty="0"/>
              <a:t>⑤テンプレートを作成します</a:t>
            </a:r>
            <a:endParaRPr lang="en-US" altLang="ja-JP" kern="0" dirty="0"/>
          </a:p>
          <a:p>
            <a:pPr marL="0" indent="0">
              <a:buFont typeface="Wingdings" panose="05000000000000000000" pitchFamily="2" charset="2"/>
              <a:buNone/>
            </a:pPr>
            <a:r>
              <a:rPr lang="ja-JP" altLang="en-US" kern="0" dirty="0"/>
              <a:t>⑥データが完成したら、保存します</a:t>
            </a:r>
            <a:endParaRPr lang="en-US" altLang="ja-JP" kern="0" dirty="0"/>
          </a:p>
        </p:txBody>
      </p:sp>
      <p:sp>
        <p:nvSpPr>
          <p:cNvPr id="2" name="タイトル 1">
            <a:extLst>
              <a:ext uri="{FF2B5EF4-FFF2-40B4-BE49-F238E27FC236}">
                <a16:creationId xmlns:a16="http://schemas.microsoft.com/office/drawing/2014/main" id="{11ECF3D4-1804-2317-2C85-5A0EE2280BF3}"/>
              </a:ext>
            </a:extLst>
          </p:cNvPr>
          <p:cNvSpPr>
            <a:spLocks noGrp="1"/>
          </p:cNvSpPr>
          <p:nvPr>
            <p:ph type="title"/>
          </p:nvPr>
        </p:nvSpPr>
        <p:spPr/>
        <p:txBody>
          <a:bodyPr/>
          <a:lstStyle/>
          <a:p>
            <a:r>
              <a:rPr lang="ja-JP" altLang="en-US" dirty="0"/>
              <a:t>③連携定義の登録</a:t>
            </a:r>
            <a:br>
              <a:rPr lang="en-US" altLang="ja-JP" dirty="0"/>
            </a:br>
            <a:r>
              <a:rPr lang="ja-JP" altLang="en-US" dirty="0"/>
              <a:t>連携定義の作成（４）</a:t>
            </a:r>
            <a:endParaRPr kumimoji="1" lang="ja-JP" altLang="en-US" dirty="0"/>
          </a:p>
        </p:txBody>
      </p:sp>
      <p:sp>
        <p:nvSpPr>
          <p:cNvPr id="14" name="角丸四角形 5">
            <a:extLst>
              <a:ext uri="{FF2B5EF4-FFF2-40B4-BE49-F238E27FC236}">
                <a16:creationId xmlns:a16="http://schemas.microsoft.com/office/drawing/2014/main" id="{981D8087-0B18-1AF6-B3CC-28161A40BCB5}"/>
              </a:ext>
            </a:extLst>
          </p:cNvPr>
          <p:cNvSpPr/>
          <p:nvPr/>
        </p:nvSpPr>
        <p:spPr bwMode="auto">
          <a:xfrm>
            <a:off x="282354" y="1311214"/>
            <a:ext cx="2564363" cy="4573504"/>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DBC85B47-4EF9-BB42-3B02-9D40B39E4EDC}"/>
              </a:ext>
            </a:extLst>
          </p:cNvPr>
          <p:cNvSpPr txBox="1"/>
          <p:nvPr/>
        </p:nvSpPr>
        <p:spPr>
          <a:xfrm>
            <a:off x="282353" y="951491"/>
            <a:ext cx="466940" cy="348109"/>
          </a:xfrm>
          <a:prstGeom prst="rect">
            <a:avLst/>
          </a:prstGeom>
          <a:solidFill>
            <a:schemeClr val="bg1"/>
          </a:solidFill>
        </p:spPr>
        <p:txBody>
          <a:bodyPr wrap="square" rtlCol="0">
            <a:spAutoFit/>
          </a:bodyPr>
          <a:lstStyle/>
          <a:p>
            <a:pPr algn="ctr"/>
            <a:r>
              <a:rPr lang="ja-JP" altLang="en-US" sz="1662" b="1" dirty="0">
                <a:solidFill>
                  <a:srgbClr val="FF0000"/>
                </a:solidFill>
              </a:rPr>
              <a:t>⑤</a:t>
            </a:r>
          </a:p>
        </p:txBody>
      </p:sp>
      <p:sp>
        <p:nvSpPr>
          <p:cNvPr id="3" name="吹き出し: 四角形 2">
            <a:extLst>
              <a:ext uri="{FF2B5EF4-FFF2-40B4-BE49-F238E27FC236}">
                <a16:creationId xmlns:a16="http://schemas.microsoft.com/office/drawing/2014/main" id="{3103D3E7-85E3-6129-3D2A-71DADC480AC4}"/>
              </a:ext>
            </a:extLst>
          </p:cNvPr>
          <p:cNvSpPr/>
          <p:nvPr/>
        </p:nvSpPr>
        <p:spPr bwMode="auto">
          <a:xfrm>
            <a:off x="2992582" y="1670860"/>
            <a:ext cx="5976851" cy="4751381"/>
          </a:xfrm>
          <a:prstGeom prst="wedgeRectCallout">
            <a:avLst>
              <a:gd name="adj1" fmla="val -62749"/>
              <a:gd name="adj2" fmla="val -51135"/>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タブ名と項目名は</a:t>
            </a:r>
            <a:r>
              <a:rPr lang="en-US" altLang="ja-JP" sz="1200" dirty="0" err="1">
                <a:latin typeface="Meiryo UI" panose="020B0604030504040204" pitchFamily="50" charset="-128"/>
                <a:ea typeface="Meiryo UI" panose="020B0604030504040204" pitchFamily="50" charset="-128"/>
              </a:rPr>
              <a:t>SmartHR</a:t>
            </a:r>
            <a:r>
              <a:rPr lang="ja-JP" altLang="en-US" sz="1200" dirty="0">
                <a:latin typeface="Meiryo UI" panose="020B0604030504040204" pitchFamily="50" charset="-128"/>
                <a:ea typeface="Meiryo UI" panose="020B0604030504040204" pitchFamily="50" charset="-128"/>
              </a:rPr>
              <a:t>のタブ名と項目名を入力してください</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　タブ名＝</a:t>
            </a:r>
            <a:r>
              <a:rPr lang="ja-JP" altLang="en-US" sz="1200" kern="0" dirty="0"/>
              <a:t> 「</a:t>
            </a:r>
            <a:r>
              <a:rPr lang="en-US" altLang="ja-JP" sz="1200" kern="0" dirty="0" err="1"/>
              <a:t>SmartHR</a:t>
            </a:r>
            <a:r>
              <a:rPr lang="ja-JP" altLang="en-US" sz="1200" kern="0" dirty="0"/>
              <a:t>連携</a:t>
            </a:r>
            <a:r>
              <a:rPr lang="en-US" altLang="ja-JP" sz="1200" kern="0" dirty="0"/>
              <a:t>_</a:t>
            </a:r>
            <a:r>
              <a:rPr lang="ja-JP" altLang="en-US" sz="1200" kern="0" dirty="0"/>
              <a:t>連携項目の対応表」の「</a:t>
            </a:r>
            <a:r>
              <a:rPr lang="en-US" altLang="ja-JP" sz="1200" kern="0" dirty="0" err="1"/>
              <a:t>SmartHR</a:t>
            </a:r>
            <a:r>
              <a:rPr lang="ja-JP" altLang="en-US" sz="1200" kern="0" dirty="0"/>
              <a:t>大項目名」　</a:t>
            </a: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kern="0" dirty="0">
                <a:latin typeface="Meiryo UI" panose="020B0604030504040204" pitchFamily="50" charset="-128"/>
                <a:ea typeface="Meiryo UI" panose="020B0604030504040204" pitchFamily="50" charset="-128"/>
              </a:rPr>
              <a:t>　項目名＝</a:t>
            </a:r>
            <a:r>
              <a:rPr lang="ja-JP" altLang="en-US" sz="1200" kern="0" dirty="0"/>
              <a:t> 「</a:t>
            </a:r>
            <a:r>
              <a:rPr lang="en-US" altLang="ja-JP" sz="1200" kern="0" dirty="0" err="1"/>
              <a:t>SmartHR</a:t>
            </a:r>
            <a:r>
              <a:rPr lang="ja-JP" altLang="en-US" sz="1200" kern="0" dirty="0"/>
              <a:t>連携</a:t>
            </a:r>
            <a:r>
              <a:rPr lang="en-US" altLang="ja-JP" sz="1200" kern="0" dirty="0"/>
              <a:t>_</a:t>
            </a:r>
            <a:r>
              <a:rPr lang="ja-JP" altLang="en-US" sz="1200" kern="0" dirty="0"/>
              <a:t>連携項目の対応表」の「</a:t>
            </a:r>
            <a:r>
              <a:rPr lang="en-US" altLang="ja-JP" sz="1200" kern="0" dirty="0" err="1"/>
              <a:t>SmartHR</a:t>
            </a:r>
            <a:r>
              <a:rPr lang="ja-JP" altLang="en-US" sz="1200" kern="0" dirty="0"/>
              <a:t>中項目名」</a:t>
            </a: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kern="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　また部署名がサイレコと</a:t>
            </a:r>
            <a:r>
              <a:rPr lang="en-US" altLang="ja-JP" sz="1200" dirty="0" err="1">
                <a:latin typeface="Meiryo UI" panose="020B0604030504040204" pitchFamily="50" charset="-128"/>
                <a:ea typeface="Meiryo UI" panose="020B0604030504040204" pitchFamily="50" charset="-128"/>
              </a:rPr>
              <a:t>SmartHR</a:t>
            </a:r>
            <a:r>
              <a:rPr lang="ja-JP" altLang="en-US" sz="1200" dirty="0">
                <a:latin typeface="Meiryo UI" panose="020B0604030504040204" pitchFamily="50" charset="-128"/>
                <a:ea typeface="Meiryo UI" panose="020B0604030504040204" pitchFamily="50" charset="-128"/>
              </a:rPr>
              <a:t>で違う場合は以下のように入力してください</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　例）サイレコの部署名＝営業部　営業１課、</a:t>
            </a:r>
            <a:r>
              <a:rPr lang="en-US" altLang="ja-JP" sz="1200" dirty="0" err="1">
                <a:latin typeface="Meiryo UI" panose="020B0604030504040204" pitchFamily="50" charset="-128"/>
                <a:ea typeface="Meiryo UI" panose="020B0604030504040204" pitchFamily="50" charset="-128"/>
              </a:rPr>
              <a:t>SmartHR</a:t>
            </a:r>
            <a:r>
              <a:rPr lang="ja-JP" altLang="en-US" sz="1200" dirty="0">
                <a:latin typeface="Meiryo UI" panose="020B0604030504040204" pitchFamily="50" charset="-128"/>
                <a:ea typeface="Meiryo UI" panose="020B0604030504040204" pitchFamily="50" charset="-128"/>
              </a:rPr>
              <a:t>＝営業１課</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　　　　サイレコ値＝営業部　営業１課、</a:t>
            </a:r>
            <a:r>
              <a:rPr lang="en-US" altLang="ja-JP" sz="1200" dirty="0" err="1">
                <a:latin typeface="Meiryo UI" panose="020B0604030504040204" pitchFamily="50" charset="-128"/>
                <a:ea typeface="Meiryo UI" panose="020B0604030504040204" pitchFamily="50" charset="-128"/>
              </a:rPr>
              <a:t>SmartHR</a:t>
            </a:r>
            <a:r>
              <a:rPr lang="ja-JP" altLang="en-US" sz="1200" dirty="0">
                <a:latin typeface="Meiryo UI" panose="020B0604030504040204" pitchFamily="50" charset="-128"/>
                <a:ea typeface="Meiryo UI" panose="020B0604030504040204" pitchFamily="50" charset="-128"/>
              </a:rPr>
              <a:t>値＝営業１課</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以下のように</a:t>
            </a:r>
            <a:r>
              <a:rPr lang="en-US" altLang="ja-JP" sz="1200" dirty="0" err="1">
                <a:latin typeface="Meiryo UI" panose="020B0604030504040204" pitchFamily="50" charset="-128"/>
                <a:ea typeface="Meiryo UI" panose="020B0604030504040204" pitchFamily="50" charset="-128"/>
              </a:rPr>
              <a:t>SmartHR</a:t>
            </a:r>
            <a:r>
              <a:rPr lang="ja-JP" altLang="en-US" sz="1200" dirty="0">
                <a:latin typeface="Meiryo UI" panose="020B0604030504040204" pitchFamily="50" charset="-128"/>
                <a:ea typeface="Meiryo UI" panose="020B0604030504040204" pitchFamily="50" charset="-128"/>
              </a:rPr>
              <a:t>の部署で親部署（今回は営業部）があったとしても、</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　　　　　　登録した部署名のみ（今回は営業１課）の記載で問題ございません</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347D061D-12E2-1B22-8F80-099ABCB14957}"/>
              </a:ext>
            </a:extLst>
          </p:cNvPr>
          <p:cNvPicPr>
            <a:picLocks noChangeAspect="1"/>
          </p:cNvPicPr>
          <p:nvPr/>
        </p:nvPicPr>
        <p:blipFill>
          <a:blip r:embed="rId3"/>
          <a:stretch>
            <a:fillRect/>
          </a:stretch>
        </p:blipFill>
        <p:spPr>
          <a:xfrm>
            <a:off x="3751783" y="2401204"/>
            <a:ext cx="3931722" cy="1290500"/>
          </a:xfrm>
          <a:prstGeom prst="rect">
            <a:avLst/>
          </a:prstGeom>
          <a:ln>
            <a:solidFill>
              <a:schemeClr val="tx1"/>
            </a:solidFill>
          </a:ln>
        </p:spPr>
      </p:pic>
      <p:sp>
        <p:nvSpPr>
          <p:cNvPr id="8" name="角丸四角形 5">
            <a:extLst>
              <a:ext uri="{FF2B5EF4-FFF2-40B4-BE49-F238E27FC236}">
                <a16:creationId xmlns:a16="http://schemas.microsoft.com/office/drawing/2014/main" id="{2A78F0D8-9BBF-AB28-7C01-00F48F580D59}"/>
              </a:ext>
            </a:extLst>
          </p:cNvPr>
          <p:cNvSpPr/>
          <p:nvPr/>
        </p:nvSpPr>
        <p:spPr bwMode="auto">
          <a:xfrm>
            <a:off x="4117887" y="2493820"/>
            <a:ext cx="2523982" cy="1207788"/>
          </a:xfrm>
          <a:prstGeom prst="roundRect">
            <a:avLst>
              <a:gd name="adj" fmla="val 5050"/>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9036794-E517-24A1-6D67-0376D0524744}"/>
              </a:ext>
            </a:extLst>
          </p:cNvPr>
          <p:cNvPicPr>
            <a:picLocks noChangeAspect="1"/>
          </p:cNvPicPr>
          <p:nvPr/>
        </p:nvPicPr>
        <p:blipFill>
          <a:blip r:embed="rId4"/>
          <a:stretch>
            <a:fillRect/>
          </a:stretch>
        </p:blipFill>
        <p:spPr>
          <a:xfrm>
            <a:off x="3902168" y="4859018"/>
            <a:ext cx="4265744" cy="1545715"/>
          </a:xfrm>
          <a:prstGeom prst="rect">
            <a:avLst/>
          </a:prstGeom>
          <a:ln>
            <a:solidFill>
              <a:schemeClr val="tx1"/>
            </a:solidFill>
          </a:ln>
        </p:spPr>
      </p:pic>
      <p:sp>
        <p:nvSpPr>
          <p:cNvPr id="13" name="角丸四角形 5">
            <a:extLst>
              <a:ext uri="{FF2B5EF4-FFF2-40B4-BE49-F238E27FC236}">
                <a16:creationId xmlns:a16="http://schemas.microsoft.com/office/drawing/2014/main" id="{63F314D5-85DA-AC15-476A-C8AE546D9965}"/>
              </a:ext>
            </a:extLst>
          </p:cNvPr>
          <p:cNvSpPr/>
          <p:nvPr/>
        </p:nvSpPr>
        <p:spPr bwMode="auto">
          <a:xfrm>
            <a:off x="4214553" y="5860473"/>
            <a:ext cx="931025" cy="232757"/>
          </a:xfrm>
          <a:prstGeom prst="roundRect">
            <a:avLst>
              <a:gd name="adj" fmla="val 5050"/>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5A9EC6A-62E5-DD79-3ECA-91E73845F0DE}"/>
              </a:ext>
            </a:extLst>
          </p:cNvPr>
          <p:cNvSpPr/>
          <p:nvPr/>
        </p:nvSpPr>
        <p:spPr bwMode="auto">
          <a:xfrm>
            <a:off x="7099069" y="4887886"/>
            <a:ext cx="947651" cy="40732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rPr>
              <a:t>SmartHR</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部署一覧</a:t>
            </a:r>
          </a:p>
        </p:txBody>
      </p:sp>
      <p:sp>
        <p:nvSpPr>
          <p:cNvPr id="17" name="正方形/長方形 16">
            <a:extLst>
              <a:ext uri="{FF2B5EF4-FFF2-40B4-BE49-F238E27FC236}">
                <a16:creationId xmlns:a16="http://schemas.microsoft.com/office/drawing/2014/main" id="{823E18BF-EEB3-4937-6DBE-ABA9D4BDC86B}"/>
              </a:ext>
            </a:extLst>
          </p:cNvPr>
          <p:cNvSpPr/>
          <p:nvPr/>
        </p:nvSpPr>
        <p:spPr bwMode="auto">
          <a:xfrm>
            <a:off x="6701114" y="2445538"/>
            <a:ext cx="947651" cy="40732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rPr>
              <a:t>SmartHR</a:t>
            </a:r>
            <a:r>
              <a:rPr lang="ja-JP" altLang="en-US" sz="1050" dirty="0">
                <a:latin typeface="Meiryo UI" panose="020B0604030504040204" pitchFamily="50" charset="-128"/>
                <a:ea typeface="Meiryo UI" panose="020B0604030504040204" pitchFamily="50" charset="-128"/>
              </a:rPr>
              <a:t>連携</a:t>
            </a:r>
            <a:endParaRPr lang="en-US" altLang="ja-JP" sz="1050" dirty="0">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rPr>
              <a:t>項目対応表</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237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60DB5887-35AF-7618-CCC8-591223A25D88}"/>
              </a:ext>
            </a:extLst>
          </p:cNvPr>
          <p:cNvSpPr txBox="1">
            <a:spLocks/>
          </p:cNvSpPr>
          <p:nvPr/>
        </p:nvSpPr>
        <p:spPr bwMode="auto">
          <a:xfrm>
            <a:off x="257804" y="1002210"/>
            <a:ext cx="8639908" cy="526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r>
              <a:rPr lang="ja-JP" altLang="en-US" kern="0" dirty="0"/>
              <a:t>⑦⑥で保存したテンプレートを［参照］から貼り付けます</a:t>
            </a:r>
            <a:endParaRPr lang="en-US" altLang="ja-JP" kern="0" dirty="0"/>
          </a:p>
          <a:p>
            <a:pPr marL="0" indent="0">
              <a:buFont typeface="Wingdings" panose="05000000000000000000" pitchFamily="2" charset="2"/>
              <a:buNone/>
            </a:pPr>
            <a:r>
              <a:rPr lang="ja-JP" altLang="en-US" kern="0" dirty="0"/>
              <a:t>⑧［連携定義名］を入力します</a:t>
            </a:r>
            <a:endParaRPr lang="en-US" altLang="ja-JP" kern="0" dirty="0"/>
          </a:p>
          <a:p>
            <a:pPr marL="0" indent="0">
              <a:buFont typeface="Wingdings" panose="05000000000000000000" pitchFamily="2" charset="2"/>
              <a:buNone/>
            </a:pPr>
            <a:r>
              <a:rPr lang="ja-JP" altLang="en-US" kern="0" dirty="0"/>
              <a:t>⑨［登録］をクリックします</a:t>
            </a:r>
            <a:endParaRPr lang="en-US" altLang="ja-JP" kern="0" dirty="0"/>
          </a:p>
          <a:p>
            <a:pPr marL="0" indent="0">
              <a:buFont typeface="Wingdings" panose="05000000000000000000" pitchFamily="2" charset="2"/>
              <a:buNone/>
            </a:pPr>
            <a:r>
              <a:rPr lang="ja-JP" altLang="en-US" kern="0" dirty="0"/>
              <a:t>⑩「登録してよろしいですか？」とメッセージが出たら、［</a:t>
            </a:r>
            <a:r>
              <a:rPr lang="en-US" altLang="ja-JP" kern="0" dirty="0"/>
              <a:t>Yes</a:t>
            </a:r>
            <a:r>
              <a:rPr lang="ja-JP" altLang="en-US" kern="0" dirty="0"/>
              <a:t>］をクリックします</a:t>
            </a:r>
            <a:endParaRPr lang="en-US" altLang="ja-JP" kern="0" dirty="0"/>
          </a:p>
          <a:p>
            <a:pPr marL="0" indent="0">
              <a:buFont typeface="Wingdings" panose="05000000000000000000" pitchFamily="2" charset="2"/>
              <a:buNone/>
            </a:pPr>
            <a:endParaRPr lang="en-US" altLang="ja-JP" sz="1200" kern="0" dirty="0"/>
          </a:p>
          <a:p>
            <a:pPr marL="0" indent="0">
              <a:buFont typeface="Wingdings" panose="05000000000000000000" pitchFamily="2" charset="2"/>
              <a:buNone/>
            </a:pPr>
            <a:endParaRPr lang="en-US" altLang="ja-JP" kern="0" dirty="0"/>
          </a:p>
        </p:txBody>
      </p:sp>
      <p:pic>
        <p:nvPicPr>
          <p:cNvPr id="4" name="図 3">
            <a:extLst>
              <a:ext uri="{FF2B5EF4-FFF2-40B4-BE49-F238E27FC236}">
                <a16:creationId xmlns:a16="http://schemas.microsoft.com/office/drawing/2014/main" id="{2C3DEFA8-2099-7A50-6CFC-A14451175430}"/>
              </a:ext>
            </a:extLst>
          </p:cNvPr>
          <p:cNvPicPr>
            <a:picLocks noChangeAspect="1"/>
          </p:cNvPicPr>
          <p:nvPr/>
        </p:nvPicPr>
        <p:blipFill>
          <a:blip r:embed="rId2"/>
          <a:stretch>
            <a:fillRect/>
          </a:stretch>
        </p:blipFill>
        <p:spPr>
          <a:xfrm>
            <a:off x="1136988" y="2495168"/>
            <a:ext cx="6870023" cy="3712242"/>
          </a:xfrm>
          <a:prstGeom prst="rect">
            <a:avLst/>
          </a:prstGeom>
          <a:ln>
            <a:solidFill>
              <a:schemeClr val="tx1"/>
            </a:solidFill>
          </a:ln>
        </p:spPr>
      </p:pic>
      <p:sp>
        <p:nvSpPr>
          <p:cNvPr id="2" name="タイトル 1">
            <a:extLst>
              <a:ext uri="{FF2B5EF4-FFF2-40B4-BE49-F238E27FC236}">
                <a16:creationId xmlns:a16="http://schemas.microsoft.com/office/drawing/2014/main" id="{66629DAF-96D5-A8A5-B9F8-A19895C295F0}"/>
              </a:ext>
            </a:extLst>
          </p:cNvPr>
          <p:cNvSpPr>
            <a:spLocks noGrp="1"/>
          </p:cNvSpPr>
          <p:nvPr>
            <p:ph type="title"/>
          </p:nvPr>
        </p:nvSpPr>
        <p:spPr/>
        <p:txBody>
          <a:bodyPr/>
          <a:lstStyle/>
          <a:p>
            <a:r>
              <a:rPr lang="ja-JP" altLang="en-US" dirty="0"/>
              <a:t>③連携定義の登録</a:t>
            </a:r>
            <a:br>
              <a:rPr lang="en-US" altLang="ja-JP" dirty="0"/>
            </a:br>
            <a:r>
              <a:rPr lang="ja-JP" altLang="en-US" dirty="0"/>
              <a:t>連携定義の作成（５）</a:t>
            </a:r>
            <a:endParaRPr kumimoji="1" lang="ja-JP" altLang="en-US" dirty="0"/>
          </a:p>
        </p:txBody>
      </p:sp>
      <p:sp>
        <p:nvSpPr>
          <p:cNvPr id="7" name="角丸四角形 5">
            <a:extLst>
              <a:ext uri="{FF2B5EF4-FFF2-40B4-BE49-F238E27FC236}">
                <a16:creationId xmlns:a16="http://schemas.microsoft.com/office/drawing/2014/main" id="{A145FD59-A1CE-E9EA-5CD2-6C0C7C821769}"/>
              </a:ext>
            </a:extLst>
          </p:cNvPr>
          <p:cNvSpPr/>
          <p:nvPr/>
        </p:nvSpPr>
        <p:spPr bwMode="auto">
          <a:xfrm>
            <a:off x="2917144" y="3526480"/>
            <a:ext cx="2953553" cy="417522"/>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854365F-070A-DC18-2227-4CBBA07CEF24}"/>
              </a:ext>
            </a:extLst>
          </p:cNvPr>
          <p:cNvSpPr txBox="1"/>
          <p:nvPr/>
        </p:nvSpPr>
        <p:spPr>
          <a:xfrm>
            <a:off x="2593144" y="3573241"/>
            <a:ext cx="324000" cy="324000"/>
          </a:xfrm>
          <a:prstGeom prst="rect">
            <a:avLst/>
          </a:prstGeom>
          <a:solidFill>
            <a:schemeClr val="bg1"/>
          </a:solidFill>
        </p:spPr>
        <p:txBody>
          <a:bodyPr wrap="square" rtlCol="0">
            <a:spAutoFit/>
          </a:bodyPr>
          <a:lstStyle/>
          <a:p>
            <a:pPr algn="ctr"/>
            <a:r>
              <a:rPr lang="ja-JP" altLang="en-US" sz="1662" b="1" dirty="0">
                <a:solidFill>
                  <a:srgbClr val="FF0000"/>
                </a:solidFill>
              </a:rPr>
              <a:t>⑦</a:t>
            </a:r>
          </a:p>
        </p:txBody>
      </p:sp>
      <p:sp>
        <p:nvSpPr>
          <p:cNvPr id="10" name="角丸四角形 5">
            <a:extLst>
              <a:ext uri="{FF2B5EF4-FFF2-40B4-BE49-F238E27FC236}">
                <a16:creationId xmlns:a16="http://schemas.microsoft.com/office/drawing/2014/main" id="{4906159A-A5E4-3D5E-0897-E00811194DCD}"/>
              </a:ext>
            </a:extLst>
          </p:cNvPr>
          <p:cNvSpPr/>
          <p:nvPr/>
        </p:nvSpPr>
        <p:spPr bwMode="auto">
          <a:xfrm>
            <a:off x="1520283" y="4803994"/>
            <a:ext cx="2017316" cy="313690"/>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272629B-6EF5-4E9A-CA9C-D7660B001721}"/>
              </a:ext>
            </a:extLst>
          </p:cNvPr>
          <p:cNvSpPr txBox="1"/>
          <p:nvPr/>
        </p:nvSpPr>
        <p:spPr>
          <a:xfrm>
            <a:off x="1136988" y="4386135"/>
            <a:ext cx="466940" cy="348109"/>
          </a:xfrm>
          <a:prstGeom prst="rect">
            <a:avLst/>
          </a:prstGeom>
          <a:solidFill>
            <a:schemeClr val="bg1"/>
          </a:solidFill>
        </p:spPr>
        <p:txBody>
          <a:bodyPr wrap="square" rtlCol="0">
            <a:spAutoFit/>
          </a:bodyPr>
          <a:lstStyle/>
          <a:p>
            <a:pPr algn="ctr"/>
            <a:r>
              <a:rPr lang="ja-JP" altLang="en-US" sz="1662" b="1" dirty="0">
                <a:solidFill>
                  <a:srgbClr val="FF0000"/>
                </a:solidFill>
              </a:rPr>
              <a:t>⑧</a:t>
            </a:r>
          </a:p>
        </p:txBody>
      </p:sp>
      <p:sp>
        <p:nvSpPr>
          <p:cNvPr id="12" name="角丸四角形 5">
            <a:extLst>
              <a:ext uri="{FF2B5EF4-FFF2-40B4-BE49-F238E27FC236}">
                <a16:creationId xmlns:a16="http://schemas.microsoft.com/office/drawing/2014/main" id="{3368AC9A-9B20-0DC3-0ACF-BA1D3A34821C}"/>
              </a:ext>
            </a:extLst>
          </p:cNvPr>
          <p:cNvSpPr/>
          <p:nvPr/>
        </p:nvSpPr>
        <p:spPr bwMode="auto">
          <a:xfrm>
            <a:off x="4185496" y="5457914"/>
            <a:ext cx="1515640" cy="417522"/>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785F997-6014-2794-1D3B-7AD3987E447F}"/>
              </a:ext>
            </a:extLst>
          </p:cNvPr>
          <p:cNvSpPr txBox="1"/>
          <p:nvPr/>
        </p:nvSpPr>
        <p:spPr>
          <a:xfrm>
            <a:off x="3920894" y="5106450"/>
            <a:ext cx="385901" cy="348109"/>
          </a:xfrm>
          <a:prstGeom prst="rect">
            <a:avLst/>
          </a:prstGeom>
          <a:solidFill>
            <a:schemeClr val="bg1"/>
          </a:solidFill>
        </p:spPr>
        <p:txBody>
          <a:bodyPr wrap="square" rtlCol="0">
            <a:spAutoFit/>
          </a:bodyPr>
          <a:lstStyle/>
          <a:p>
            <a:pPr algn="ctr"/>
            <a:r>
              <a:rPr lang="ja-JP" altLang="en-US" sz="1662" b="1" dirty="0">
                <a:solidFill>
                  <a:srgbClr val="FF0000"/>
                </a:solidFill>
              </a:rPr>
              <a:t>⑨</a:t>
            </a:r>
          </a:p>
        </p:txBody>
      </p:sp>
    </p:spTree>
    <p:extLst>
      <p:ext uri="{BB962C8B-B14F-4D97-AF65-F5344CB8AC3E}">
        <p14:creationId xmlns:p14="http://schemas.microsoft.com/office/powerpoint/2010/main" val="416039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5A1826D5-9C69-0E6D-1E18-F11EEE6455D0}"/>
              </a:ext>
            </a:extLst>
          </p:cNvPr>
          <p:cNvSpPr txBox="1">
            <a:spLocks/>
          </p:cNvSpPr>
          <p:nvPr/>
        </p:nvSpPr>
        <p:spPr bwMode="auto">
          <a:xfrm>
            <a:off x="257804" y="879894"/>
            <a:ext cx="8639908" cy="535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r>
              <a:rPr lang="ja-JP" altLang="en-US" kern="0" dirty="0"/>
              <a:t>⑪「登録が完了しました」とメッセージが出たら、登録完了です</a:t>
            </a:r>
            <a:endParaRPr lang="en-US" altLang="ja-JP" kern="0" dirty="0"/>
          </a:p>
        </p:txBody>
      </p:sp>
      <p:sp>
        <p:nvSpPr>
          <p:cNvPr id="2" name="タイトル 1">
            <a:extLst>
              <a:ext uri="{FF2B5EF4-FFF2-40B4-BE49-F238E27FC236}">
                <a16:creationId xmlns:a16="http://schemas.microsoft.com/office/drawing/2014/main" id="{25CD5164-88B9-4886-CD67-3C169A798911}"/>
              </a:ext>
            </a:extLst>
          </p:cNvPr>
          <p:cNvSpPr>
            <a:spLocks noGrp="1"/>
          </p:cNvSpPr>
          <p:nvPr>
            <p:ph type="title"/>
          </p:nvPr>
        </p:nvSpPr>
        <p:spPr/>
        <p:txBody>
          <a:bodyPr/>
          <a:lstStyle/>
          <a:p>
            <a:r>
              <a:rPr lang="ja-JP" altLang="en-US" dirty="0"/>
              <a:t>③連携定義の登録</a:t>
            </a:r>
            <a:br>
              <a:rPr lang="en-US" altLang="ja-JP" dirty="0"/>
            </a:br>
            <a:r>
              <a:rPr lang="ja-JP" altLang="en-US" dirty="0"/>
              <a:t>連携定義の作成（６）</a:t>
            </a:r>
            <a:endParaRPr kumimoji="1" lang="ja-JP" altLang="en-US" dirty="0"/>
          </a:p>
        </p:txBody>
      </p:sp>
      <p:pic>
        <p:nvPicPr>
          <p:cNvPr id="4" name="図 3">
            <a:extLst>
              <a:ext uri="{FF2B5EF4-FFF2-40B4-BE49-F238E27FC236}">
                <a16:creationId xmlns:a16="http://schemas.microsoft.com/office/drawing/2014/main" id="{61C060C4-4B46-2BDA-1FA2-DD811A28F0BD}"/>
              </a:ext>
            </a:extLst>
          </p:cNvPr>
          <p:cNvPicPr>
            <a:picLocks noChangeAspect="1"/>
          </p:cNvPicPr>
          <p:nvPr/>
        </p:nvPicPr>
        <p:blipFill>
          <a:blip r:embed="rId2"/>
          <a:stretch>
            <a:fillRect/>
          </a:stretch>
        </p:blipFill>
        <p:spPr>
          <a:xfrm>
            <a:off x="1136989" y="1843550"/>
            <a:ext cx="6870023" cy="3257163"/>
          </a:xfrm>
          <a:prstGeom prst="rect">
            <a:avLst/>
          </a:prstGeom>
          <a:ln>
            <a:solidFill>
              <a:schemeClr val="tx1"/>
            </a:solidFill>
          </a:ln>
        </p:spPr>
      </p:pic>
      <p:sp>
        <p:nvSpPr>
          <p:cNvPr id="3" name="正方形/長方形 2">
            <a:extLst>
              <a:ext uri="{FF2B5EF4-FFF2-40B4-BE49-F238E27FC236}">
                <a16:creationId xmlns:a16="http://schemas.microsoft.com/office/drawing/2014/main" id="{4EB291CA-E823-40D8-43AA-2DA6AC530990}"/>
              </a:ext>
            </a:extLst>
          </p:cNvPr>
          <p:cNvSpPr/>
          <p:nvPr/>
        </p:nvSpPr>
        <p:spPr bwMode="auto">
          <a:xfrm>
            <a:off x="3280410" y="1948815"/>
            <a:ext cx="1172477" cy="2867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1770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コンテンツ プレースホルダー 2"/>
          <p:cNvSpPr>
            <a:spLocks noGrp="1"/>
          </p:cNvSpPr>
          <p:nvPr>
            <p:ph idx="1"/>
          </p:nvPr>
        </p:nvSpPr>
        <p:spPr>
          <a:xfrm>
            <a:off x="252046" y="762000"/>
            <a:ext cx="8639908" cy="5638800"/>
          </a:xfrm>
        </p:spPr>
        <p:txBody>
          <a:bodyPr/>
          <a:lstStyle/>
          <a:p>
            <a:pPr marL="263776" indent="-263776"/>
            <a:r>
              <a:rPr lang="en-US" altLang="ja-JP" sz="1200" dirty="0" err="1"/>
              <a:t>SmartHR</a:t>
            </a:r>
            <a:r>
              <a:rPr lang="ja-JP" altLang="en-US" sz="1200" dirty="0"/>
              <a:t>と連携する際の実行タイミングを登録します</a:t>
            </a:r>
            <a:endParaRPr lang="en-US" altLang="ja-JP" sz="1200" dirty="0"/>
          </a:p>
        </p:txBody>
      </p:sp>
      <p:sp>
        <p:nvSpPr>
          <p:cNvPr id="2" name="タイトル 1"/>
          <p:cNvSpPr>
            <a:spLocks noGrp="1"/>
          </p:cNvSpPr>
          <p:nvPr>
            <p:ph type="title"/>
          </p:nvPr>
        </p:nvSpPr>
        <p:spPr/>
        <p:txBody>
          <a:bodyPr/>
          <a:lstStyle/>
          <a:p>
            <a:r>
              <a:rPr lang="en-US" altLang="ja-JP" sz="1800" b="0" dirty="0"/>
              <a:t>Phase</a:t>
            </a:r>
            <a:r>
              <a:rPr lang="ja-JP" altLang="en-US" sz="1800" b="0" dirty="0"/>
              <a:t>１．連携設定</a:t>
            </a:r>
            <a:br>
              <a:rPr lang="en-US" altLang="ja-JP" dirty="0"/>
            </a:br>
            <a:r>
              <a:rPr lang="ja-JP" altLang="en-US" dirty="0"/>
              <a:t>④</a:t>
            </a:r>
            <a:r>
              <a:rPr kumimoji="1" lang="ja-JP" altLang="en-US"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連携実行パターンの登録</a:t>
            </a:r>
            <a:endParaRPr kumimoji="1" lang="ja-JP" altLang="en-US" dirty="0"/>
          </a:p>
        </p:txBody>
      </p:sp>
      <p:sp>
        <p:nvSpPr>
          <p:cNvPr id="25" name="正方形/長方形 24"/>
          <p:cNvSpPr/>
          <p:nvPr/>
        </p:nvSpPr>
        <p:spPr bwMode="auto">
          <a:xfrm>
            <a:off x="1820174" y="1274961"/>
            <a:ext cx="793629"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a:t>
            </a:r>
          </a:p>
        </p:txBody>
      </p:sp>
      <p:sp>
        <p:nvSpPr>
          <p:cNvPr id="35" name="正方形/長方形 34"/>
          <p:cNvSpPr/>
          <p:nvPr/>
        </p:nvSpPr>
        <p:spPr bwMode="auto">
          <a:xfrm>
            <a:off x="2685981" y="1274961"/>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rPr>
              <a:t>SmartHR</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の連携開始依頼</a:t>
            </a:r>
          </a:p>
        </p:txBody>
      </p:sp>
      <p:sp>
        <p:nvSpPr>
          <p:cNvPr id="36" name="正方形/長方形 35"/>
          <p:cNvSpPr/>
          <p:nvPr/>
        </p:nvSpPr>
        <p:spPr bwMode="auto">
          <a:xfrm>
            <a:off x="2685982" y="2724924"/>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接続</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情報の登録</a:t>
            </a:r>
          </a:p>
        </p:txBody>
      </p:sp>
      <p:sp>
        <p:nvSpPr>
          <p:cNvPr id="37" name="正方形/長方形 36"/>
          <p:cNvSpPr/>
          <p:nvPr/>
        </p:nvSpPr>
        <p:spPr bwMode="auto">
          <a:xfrm>
            <a:off x="2685981" y="4174887"/>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連携定義の登録</a:t>
            </a:r>
          </a:p>
        </p:txBody>
      </p:sp>
      <p:sp>
        <p:nvSpPr>
          <p:cNvPr id="38" name="正方形/長方形 37"/>
          <p:cNvSpPr/>
          <p:nvPr/>
        </p:nvSpPr>
        <p:spPr bwMode="auto">
          <a:xfrm>
            <a:off x="2694606" y="5624849"/>
            <a:ext cx="3785014" cy="70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連携実行パターンの登録</a:t>
            </a:r>
          </a:p>
        </p:txBody>
      </p:sp>
      <p:sp>
        <p:nvSpPr>
          <p:cNvPr id="3" name="フローチャート: 組合せ 2"/>
          <p:cNvSpPr/>
          <p:nvPr/>
        </p:nvSpPr>
        <p:spPr bwMode="auto">
          <a:xfrm>
            <a:off x="3701813" y="2199483"/>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フローチャート: 組合せ 4">
            <a:extLst>
              <a:ext uri="{FF2B5EF4-FFF2-40B4-BE49-F238E27FC236}">
                <a16:creationId xmlns:a16="http://schemas.microsoft.com/office/drawing/2014/main" id="{D537F31E-1F48-AC21-C9C8-6B980DF33EDE}"/>
              </a:ext>
            </a:extLst>
          </p:cNvPr>
          <p:cNvSpPr/>
          <p:nvPr/>
        </p:nvSpPr>
        <p:spPr bwMode="auto">
          <a:xfrm>
            <a:off x="3724821" y="3680345"/>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ローチャート: 組合せ 5">
            <a:extLst>
              <a:ext uri="{FF2B5EF4-FFF2-40B4-BE49-F238E27FC236}">
                <a16:creationId xmlns:a16="http://schemas.microsoft.com/office/drawing/2014/main" id="{A3841835-725F-CADB-5C2D-1D113D98845F}"/>
              </a:ext>
            </a:extLst>
          </p:cNvPr>
          <p:cNvSpPr/>
          <p:nvPr/>
        </p:nvSpPr>
        <p:spPr bwMode="auto">
          <a:xfrm>
            <a:off x="3713320" y="5126704"/>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F527508-7E8E-3AAA-021D-B15118165FCE}"/>
              </a:ext>
            </a:extLst>
          </p:cNvPr>
          <p:cNvSpPr/>
          <p:nvPr/>
        </p:nvSpPr>
        <p:spPr bwMode="auto">
          <a:xfrm>
            <a:off x="1820174" y="2722136"/>
            <a:ext cx="793629" cy="705471"/>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②</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D4F0E07-8C71-4315-66C9-F67B2D4D6CF0}"/>
              </a:ext>
            </a:extLst>
          </p:cNvPr>
          <p:cNvSpPr/>
          <p:nvPr/>
        </p:nvSpPr>
        <p:spPr bwMode="auto">
          <a:xfrm>
            <a:off x="1820174" y="4172100"/>
            <a:ext cx="793629" cy="70547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③</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79BCA5-C347-FDB3-B75B-B8F7CDA00D9F}"/>
              </a:ext>
            </a:extLst>
          </p:cNvPr>
          <p:cNvSpPr/>
          <p:nvPr/>
        </p:nvSpPr>
        <p:spPr bwMode="auto">
          <a:xfrm>
            <a:off x="1820173" y="5623455"/>
            <a:ext cx="793629" cy="70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④</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28733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D48771A2-0BF4-1AAB-5532-DA6D94641566}"/>
              </a:ext>
            </a:extLst>
          </p:cNvPr>
          <p:cNvSpPr txBox="1">
            <a:spLocks/>
          </p:cNvSpPr>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r>
              <a:rPr lang="ja-JP" altLang="en-US" sz="1200" kern="0" dirty="0"/>
              <a:t>［</a:t>
            </a:r>
            <a:r>
              <a:rPr lang="en-US" altLang="ja-JP" sz="1200" kern="0" dirty="0" err="1"/>
              <a:t>SmartHR</a:t>
            </a:r>
            <a:r>
              <a:rPr lang="ja-JP" altLang="en-US" sz="1200" kern="0" dirty="0"/>
              <a:t>連携］＞［連携実行パターンの登録］にて設定します</a:t>
            </a:r>
            <a:br>
              <a:rPr lang="en-US" altLang="ja-JP" sz="1200" kern="0" dirty="0"/>
            </a:br>
            <a:r>
              <a:rPr lang="en-US" altLang="ja-JP" sz="1200" kern="0" dirty="0">
                <a:solidFill>
                  <a:srgbClr val="FF0000"/>
                </a:solidFill>
              </a:rPr>
              <a:t>※</a:t>
            </a:r>
            <a:r>
              <a:rPr lang="ja-JP" altLang="en-US" sz="1200" kern="0" dirty="0">
                <a:solidFill>
                  <a:srgbClr val="FF0000"/>
                </a:solidFill>
              </a:rPr>
              <a:t>連携実行（予約）にて予約したパターンは、</a:t>
            </a:r>
            <a:r>
              <a:rPr lang="en-US" altLang="ja-JP" sz="1200" dirty="0">
                <a:solidFill>
                  <a:srgbClr val="FF0000"/>
                </a:solidFill>
                <a:effectLst/>
              </a:rPr>
              <a:t>AM0:00</a:t>
            </a:r>
            <a:r>
              <a:rPr lang="ja-JP" altLang="en-US" sz="1200" dirty="0">
                <a:solidFill>
                  <a:srgbClr val="FF0000"/>
                </a:solidFill>
                <a:effectLst/>
              </a:rPr>
              <a:t>～</a:t>
            </a:r>
            <a:r>
              <a:rPr lang="en-US" altLang="ja-JP" sz="1200" dirty="0">
                <a:solidFill>
                  <a:srgbClr val="FF0000"/>
                </a:solidFill>
                <a:effectLst/>
              </a:rPr>
              <a:t>AM6:00</a:t>
            </a:r>
            <a:r>
              <a:rPr lang="ja-JP" altLang="en-US" sz="1200" dirty="0">
                <a:solidFill>
                  <a:srgbClr val="FF0000"/>
                </a:solidFill>
                <a:effectLst/>
              </a:rPr>
              <a:t>の間に連携実行されます</a:t>
            </a:r>
            <a:endParaRPr lang="en-US" altLang="ja-JP" sz="1200" dirty="0">
              <a:solidFill>
                <a:srgbClr val="FF0000"/>
              </a:solidFill>
              <a:effectLst/>
            </a:endParaRPr>
          </a:p>
          <a:p>
            <a:pPr marL="0" indent="0">
              <a:buNone/>
            </a:pPr>
            <a:r>
              <a:rPr lang="ja-JP" altLang="en-US" sz="1200" dirty="0">
                <a:solidFill>
                  <a:srgbClr val="FF0000"/>
                </a:solidFill>
                <a:effectLst/>
              </a:rPr>
              <a:t>　　　　 ただし、</a:t>
            </a:r>
            <a:r>
              <a:rPr lang="ja-JP" altLang="en-US" sz="1200" dirty="0">
                <a:solidFill>
                  <a:srgbClr val="FF0000"/>
                </a:solidFill>
              </a:rPr>
              <a:t>［日付指定］にて今日の日付を選んだ場合は毎時</a:t>
            </a:r>
            <a:r>
              <a:rPr lang="en-US" altLang="ja-JP" sz="1200" dirty="0">
                <a:solidFill>
                  <a:srgbClr val="FF0000"/>
                </a:solidFill>
              </a:rPr>
              <a:t>45</a:t>
            </a:r>
            <a:r>
              <a:rPr lang="ja-JP" altLang="en-US" sz="1200" dirty="0">
                <a:solidFill>
                  <a:srgbClr val="FF0000"/>
                </a:solidFill>
              </a:rPr>
              <a:t>分に連携されます</a:t>
            </a:r>
            <a:endParaRPr lang="ja-JP" altLang="en-US" sz="1200" dirty="0">
              <a:solidFill>
                <a:srgbClr val="FF0000"/>
              </a:solidFill>
              <a:effectLst/>
            </a:endParaRPr>
          </a:p>
          <a:p>
            <a:br>
              <a:rPr lang="en-US" altLang="ja-JP" sz="1200" kern="0" dirty="0"/>
            </a:br>
            <a:endParaRPr lang="en-US" altLang="ja-JP" sz="1200" kern="0" dirty="0"/>
          </a:p>
          <a:p>
            <a:endParaRPr lang="ja-JP" altLang="en-US" sz="1200" kern="0" dirty="0"/>
          </a:p>
          <a:p>
            <a:endParaRPr lang="ja-JP" altLang="en-US" sz="1200" kern="0" dirty="0"/>
          </a:p>
        </p:txBody>
      </p:sp>
      <p:pic>
        <p:nvPicPr>
          <p:cNvPr id="3" name="図 2">
            <a:extLst>
              <a:ext uri="{FF2B5EF4-FFF2-40B4-BE49-F238E27FC236}">
                <a16:creationId xmlns:a16="http://schemas.microsoft.com/office/drawing/2014/main" id="{4E12F919-0701-CE84-445E-0A8867A65070}"/>
              </a:ext>
            </a:extLst>
          </p:cNvPr>
          <p:cNvPicPr>
            <a:picLocks noChangeAspect="1"/>
          </p:cNvPicPr>
          <p:nvPr/>
        </p:nvPicPr>
        <p:blipFill>
          <a:blip r:embed="rId2"/>
          <a:stretch>
            <a:fillRect/>
          </a:stretch>
        </p:blipFill>
        <p:spPr>
          <a:xfrm>
            <a:off x="260909" y="1421769"/>
            <a:ext cx="4250362" cy="3519237"/>
          </a:xfrm>
          <a:prstGeom prst="rect">
            <a:avLst/>
          </a:prstGeom>
          <a:ln>
            <a:solidFill>
              <a:schemeClr val="tx1"/>
            </a:solidFill>
          </a:ln>
        </p:spPr>
      </p:pic>
      <p:sp>
        <p:nvSpPr>
          <p:cNvPr id="10" name="タイトル 1">
            <a:extLst>
              <a:ext uri="{FF2B5EF4-FFF2-40B4-BE49-F238E27FC236}">
                <a16:creationId xmlns:a16="http://schemas.microsoft.com/office/drawing/2014/main" id="{918448B1-D0E2-1CB5-AED5-388E0860F7EB}"/>
              </a:ext>
            </a:extLst>
          </p:cNvPr>
          <p:cNvSpPr>
            <a:spLocks noGrp="1"/>
          </p:cNvSpPr>
          <p:nvPr>
            <p:ph type="title"/>
          </p:nvPr>
        </p:nvSpPr>
        <p:spPr>
          <a:xfrm>
            <a:off x="252046" y="122238"/>
            <a:ext cx="6314021" cy="487362"/>
          </a:xfrm>
        </p:spPr>
        <p:txBody>
          <a:bodyPr/>
          <a:lstStyle/>
          <a:p>
            <a:r>
              <a:rPr lang="ja-JP" altLang="en-US" dirty="0"/>
              <a:t>　④連携実行パターンの登録</a:t>
            </a:r>
            <a:br>
              <a:rPr lang="en-US" altLang="ja-JP" dirty="0"/>
            </a:br>
            <a:r>
              <a:rPr lang="ja-JP" altLang="en-US" dirty="0"/>
              <a:t>連携実行パターンの登録（１）</a:t>
            </a:r>
            <a:endParaRPr kumimoji="1" lang="ja-JP" altLang="en-US" dirty="0"/>
          </a:p>
        </p:txBody>
      </p:sp>
      <p:sp>
        <p:nvSpPr>
          <p:cNvPr id="11" name="角丸四角形 8">
            <a:extLst>
              <a:ext uri="{FF2B5EF4-FFF2-40B4-BE49-F238E27FC236}">
                <a16:creationId xmlns:a16="http://schemas.microsoft.com/office/drawing/2014/main" id="{793CF5A5-90C4-5C83-3398-2A1EBCC767A4}"/>
              </a:ext>
            </a:extLst>
          </p:cNvPr>
          <p:cNvSpPr/>
          <p:nvPr/>
        </p:nvSpPr>
        <p:spPr bwMode="auto">
          <a:xfrm>
            <a:off x="255790" y="3722716"/>
            <a:ext cx="837736" cy="212729"/>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
        <p:nvSpPr>
          <p:cNvPr id="12" name="角丸四角形 5">
            <a:extLst>
              <a:ext uri="{FF2B5EF4-FFF2-40B4-BE49-F238E27FC236}">
                <a16:creationId xmlns:a16="http://schemas.microsoft.com/office/drawing/2014/main" id="{5133013C-F8E9-4149-3AD4-EB0320F5120C}"/>
              </a:ext>
            </a:extLst>
          </p:cNvPr>
          <p:cNvSpPr/>
          <p:nvPr/>
        </p:nvSpPr>
        <p:spPr bwMode="auto">
          <a:xfrm>
            <a:off x="273043" y="4375020"/>
            <a:ext cx="837736" cy="215296"/>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3" name="角丸四角形 5">
            <a:extLst>
              <a:ext uri="{FF2B5EF4-FFF2-40B4-BE49-F238E27FC236}">
                <a16:creationId xmlns:a16="http://schemas.microsoft.com/office/drawing/2014/main" id="{E64DCA72-5F6E-AD7E-1C8C-B0F04B6BC269}"/>
              </a:ext>
            </a:extLst>
          </p:cNvPr>
          <p:cNvSpPr/>
          <p:nvPr/>
        </p:nvSpPr>
        <p:spPr bwMode="auto">
          <a:xfrm>
            <a:off x="1267662" y="1797003"/>
            <a:ext cx="837736" cy="215296"/>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413EF1B1-7021-9D54-8E61-C5DEC56AA6AC}"/>
              </a:ext>
            </a:extLst>
          </p:cNvPr>
          <p:cNvPicPr>
            <a:picLocks noChangeAspect="1"/>
          </p:cNvPicPr>
          <p:nvPr/>
        </p:nvPicPr>
        <p:blipFill>
          <a:blip r:embed="rId3"/>
          <a:stretch>
            <a:fillRect/>
          </a:stretch>
        </p:blipFill>
        <p:spPr>
          <a:xfrm>
            <a:off x="1436094" y="3584252"/>
            <a:ext cx="6245475" cy="2842041"/>
          </a:xfrm>
          <a:prstGeom prst="rect">
            <a:avLst/>
          </a:prstGeom>
          <a:ln>
            <a:solidFill>
              <a:schemeClr val="tx1"/>
            </a:solidFill>
          </a:ln>
        </p:spPr>
      </p:pic>
      <p:sp>
        <p:nvSpPr>
          <p:cNvPr id="15" name="角丸四角形 5">
            <a:extLst>
              <a:ext uri="{FF2B5EF4-FFF2-40B4-BE49-F238E27FC236}">
                <a16:creationId xmlns:a16="http://schemas.microsoft.com/office/drawing/2014/main" id="{DFC8E521-5D81-2C41-01AC-1B3CB8978675}"/>
              </a:ext>
            </a:extLst>
          </p:cNvPr>
          <p:cNvSpPr/>
          <p:nvPr/>
        </p:nvSpPr>
        <p:spPr bwMode="auto">
          <a:xfrm>
            <a:off x="1540807" y="4046005"/>
            <a:ext cx="4445924" cy="943494"/>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D624DC7-606A-DD95-C20C-8446F8452921}"/>
              </a:ext>
            </a:extLst>
          </p:cNvPr>
          <p:cNvSpPr txBox="1"/>
          <p:nvPr/>
        </p:nvSpPr>
        <p:spPr>
          <a:xfrm>
            <a:off x="1111936" y="1458771"/>
            <a:ext cx="385901" cy="316463"/>
          </a:xfrm>
          <a:prstGeom prst="rect">
            <a:avLst/>
          </a:prstGeom>
          <a:solidFill>
            <a:schemeClr val="bg1"/>
          </a:solidFill>
        </p:spPr>
        <p:txBody>
          <a:bodyPr wrap="square" rtlCol="0">
            <a:spAutoFit/>
          </a:bodyPr>
          <a:lstStyle/>
          <a:p>
            <a:pPr algn="ctr"/>
            <a:r>
              <a:rPr lang="ja-JP" altLang="en-US" sz="1662" b="1" dirty="0">
                <a:solidFill>
                  <a:srgbClr val="FF0000"/>
                </a:solidFill>
              </a:rPr>
              <a:t>①</a:t>
            </a:r>
          </a:p>
        </p:txBody>
      </p:sp>
      <p:sp>
        <p:nvSpPr>
          <p:cNvPr id="17" name="テキスト ボックス 16">
            <a:extLst>
              <a:ext uri="{FF2B5EF4-FFF2-40B4-BE49-F238E27FC236}">
                <a16:creationId xmlns:a16="http://schemas.microsoft.com/office/drawing/2014/main" id="{98B74B8B-7359-79D9-7FB6-7A301A2BBCC7}"/>
              </a:ext>
            </a:extLst>
          </p:cNvPr>
          <p:cNvSpPr txBox="1"/>
          <p:nvPr/>
        </p:nvSpPr>
        <p:spPr>
          <a:xfrm>
            <a:off x="1471796" y="3663116"/>
            <a:ext cx="385901" cy="348109"/>
          </a:xfrm>
          <a:prstGeom prst="rect">
            <a:avLst/>
          </a:prstGeom>
          <a:solidFill>
            <a:schemeClr val="bg1"/>
          </a:solidFill>
        </p:spPr>
        <p:txBody>
          <a:bodyPr wrap="square" rtlCol="0">
            <a:spAutoFit/>
          </a:bodyPr>
          <a:lstStyle/>
          <a:p>
            <a:pPr algn="ctr"/>
            <a:r>
              <a:rPr lang="ja-JP" altLang="en-US" sz="1662" b="1" dirty="0">
                <a:solidFill>
                  <a:srgbClr val="FF0000"/>
                </a:solidFill>
              </a:rPr>
              <a:t>②</a:t>
            </a:r>
          </a:p>
        </p:txBody>
      </p:sp>
      <p:sp>
        <p:nvSpPr>
          <p:cNvPr id="18" name="角丸四角形 5">
            <a:extLst>
              <a:ext uri="{FF2B5EF4-FFF2-40B4-BE49-F238E27FC236}">
                <a16:creationId xmlns:a16="http://schemas.microsoft.com/office/drawing/2014/main" id="{A219A180-15CF-A80A-AF04-C3FD4DE15913}"/>
              </a:ext>
            </a:extLst>
          </p:cNvPr>
          <p:cNvSpPr/>
          <p:nvPr/>
        </p:nvSpPr>
        <p:spPr bwMode="auto">
          <a:xfrm>
            <a:off x="2800328" y="5034969"/>
            <a:ext cx="1714095" cy="249001"/>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E923BBA-58B4-2CF4-3B15-ABDCCD5A4262}"/>
              </a:ext>
            </a:extLst>
          </p:cNvPr>
          <p:cNvSpPr txBox="1"/>
          <p:nvPr/>
        </p:nvSpPr>
        <p:spPr>
          <a:xfrm>
            <a:off x="2391417" y="5008335"/>
            <a:ext cx="360000" cy="288000"/>
          </a:xfrm>
          <a:prstGeom prst="rect">
            <a:avLst/>
          </a:prstGeom>
          <a:solidFill>
            <a:schemeClr val="bg1"/>
          </a:solidFill>
        </p:spPr>
        <p:txBody>
          <a:bodyPr wrap="square" rtlCol="0">
            <a:spAutoFit/>
          </a:bodyPr>
          <a:lstStyle/>
          <a:p>
            <a:pPr algn="ctr"/>
            <a:r>
              <a:rPr lang="ja-JP" altLang="en-US" sz="1662" b="1" dirty="0">
                <a:solidFill>
                  <a:srgbClr val="FF0000"/>
                </a:solidFill>
              </a:rPr>
              <a:t>③</a:t>
            </a:r>
          </a:p>
        </p:txBody>
      </p:sp>
      <p:sp>
        <p:nvSpPr>
          <p:cNvPr id="20" name="角丸四角形 5">
            <a:extLst>
              <a:ext uri="{FF2B5EF4-FFF2-40B4-BE49-F238E27FC236}">
                <a16:creationId xmlns:a16="http://schemas.microsoft.com/office/drawing/2014/main" id="{46DA7C49-F0AA-C5B0-B4CD-F92991B0350B}"/>
              </a:ext>
            </a:extLst>
          </p:cNvPr>
          <p:cNvSpPr/>
          <p:nvPr/>
        </p:nvSpPr>
        <p:spPr bwMode="auto">
          <a:xfrm>
            <a:off x="4505666" y="5556111"/>
            <a:ext cx="1287825" cy="364562"/>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96024F7-24C8-B772-C7E1-9FDB1B444EF0}"/>
              </a:ext>
            </a:extLst>
          </p:cNvPr>
          <p:cNvSpPr txBox="1"/>
          <p:nvPr/>
        </p:nvSpPr>
        <p:spPr>
          <a:xfrm>
            <a:off x="4079472" y="5346477"/>
            <a:ext cx="385901" cy="348109"/>
          </a:xfrm>
          <a:prstGeom prst="rect">
            <a:avLst/>
          </a:prstGeom>
          <a:solidFill>
            <a:schemeClr val="bg1"/>
          </a:solidFill>
        </p:spPr>
        <p:txBody>
          <a:bodyPr wrap="square" rtlCol="0">
            <a:spAutoFit/>
          </a:bodyPr>
          <a:lstStyle/>
          <a:p>
            <a:pPr algn="ctr"/>
            <a:r>
              <a:rPr lang="ja-JP" altLang="en-US" sz="1662" b="1" dirty="0">
                <a:solidFill>
                  <a:srgbClr val="FF0000"/>
                </a:solidFill>
              </a:rPr>
              <a:t>④</a:t>
            </a:r>
          </a:p>
        </p:txBody>
      </p:sp>
      <p:sp>
        <p:nvSpPr>
          <p:cNvPr id="22" name="コンテンツ プレースホルダー 2">
            <a:extLst>
              <a:ext uri="{FF2B5EF4-FFF2-40B4-BE49-F238E27FC236}">
                <a16:creationId xmlns:a16="http://schemas.microsoft.com/office/drawing/2014/main" id="{60D2367C-53AB-7747-51FF-AED4E8D9C66E}"/>
              </a:ext>
            </a:extLst>
          </p:cNvPr>
          <p:cNvSpPr txBox="1">
            <a:spLocks/>
          </p:cNvSpPr>
          <p:nvPr/>
        </p:nvSpPr>
        <p:spPr bwMode="auto">
          <a:xfrm>
            <a:off x="4675402" y="1419768"/>
            <a:ext cx="4222310" cy="499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r>
              <a:rPr lang="ja-JP" altLang="en-US" kern="0" dirty="0"/>
              <a:t>①［新規作成］を入力します</a:t>
            </a:r>
            <a:endParaRPr lang="en-US" altLang="ja-JP" kern="0" dirty="0"/>
          </a:p>
          <a:p>
            <a:pPr marL="0" indent="0">
              <a:buFont typeface="Wingdings" panose="05000000000000000000" pitchFamily="2" charset="2"/>
              <a:buNone/>
            </a:pPr>
            <a:r>
              <a:rPr lang="ja-JP" altLang="en-US" kern="0" dirty="0"/>
              <a:t>②反映パターンを［毎月］・［日時指定］から</a:t>
            </a:r>
            <a:endParaRPr lang="en-US" altLang="ja-JP" kern="0" dirty="0"/>
          </a:p>
          <a:p>
            <a:pPr marL="0" indent="0">
              <a:buFont typeface="Wingdings" panose="05000000000000000000" pitchFamily="2" charset="2"/>
              <a:buNone/>
            </a:pPr>
            <a:r>
              <a:rPr lang="ja-JP" altLang="en-US" kern="0" dirty="0"/>
              <a:t>　 選択します</a:t>
            </a:r>
            <a:endParaRPr lang="en-US" altLang="ja-JP" kern="0" dirty="0"/>
          </a:p>
          <a:p>
            <a:pPr marL="0" indent="0">
              <a:buFont typeface="Wingdings" panose="05000000000000000000" pitchFamily="2" charset="2"/>
              <a:buNone/>
            </a:pPr>
            <a:r>
              <a:rPr lang="ja-JP" altLang="en-US" kern="0" dirty="0"/>
              <a:t>③［パターン名］を入力します</a:t>
            </a:r>
            <a:endParaRPr lang="en-US" altLang="ja-JP" kern="0" dirty="0"/>
          </a:p>
          <a:p>
            <a:pPr marL="0" indent="0">
              <a:buFont typeface="Wingdings" panose="05000000000000000000" pitchFamily="2" charset="2"/>
              <a:buNone/>
            </a:pPr>
            <a:r>
              <a:rPr lang="ja-JP" altLang="en-US" kern="0" dirty="0"/>
              <a:t>④［登録］をクリックします</a:t>
            </a:r>
            <a:endParaRPr lang="en-US" altLang="ja-JP" kern="0" dirty="0"/>
          </a:p>
          <a:p>
            <a:pPr marL="0" indent="0">
              <a:buFont typeface="Wingdings" panose="05000000000000000000" pitchFamily="2" charset="2"/>
              <a:buNone/>
            </a:pPr>
            <a:r>
              <a:rPr lang="ja-JP" altLang="en-US" kern="0" dirty="0"/>
              <a:t>⑤「登録してよろしいですか？」とメッセージが出たら、 </a:t>
            </a:r>
            <a:endParaRPr lang="en-US" altLang="ja-JP" kern="0" dirty="0"/>
          </a:p>
          <a:p>
            <a:pPr marL="0" indent="0">
              <a:buFont typeface="Wingdings" panose="05000000000000000000" pitchFamily="2" charset="2"/>
              <a:buNone/>
            </a:pPr>
            <a:r>
              <a:rPr lang="ja-JP" altLang="en-US" kern="0" dirty="0"/>
              <a:t>　［</a:t>
            </a:r>
            <a:r>
              <a:rPr lang="en-US" altLang="ja-JP" kern="0" dirty="0"/>
              <a:t>Yes</a:t>
            </a:r>
            <a:r>
              <a:rPr lang="ja-JP" altLang="en-US" kern="0" dirty="0"/>
              <a:t>］をクリックします</a:t>
            </a:r>
            <a:endParaRPr lang="en-US" altLang="ja-JP" kern="0" dirty="0"/>
          </a:p>
          <a:p>
            <a:pPr marL="0" indent="0">
              <a:buFont typeface="Wingdings" panose="05000000000000000000" pitchFamily="2" charset="2"/>
              <a:buNone/>
            </a:pPr>
            <a:endParaRPr lang="en-US" altLang="ja-JP" sz="1200" kern="0" dirty="0"/>
          </a:p>
          <a:p>
            <a:pPr marL="0" indent="0">
              <a:buFont typeface="Wingdings" panose="05000000000000000000" pitchFamily="2" charset="2"/>
              <a:buNone/>
            </a:pPr>
            <a:endParaRPr lang="en-US" altLang="ja-JP" kern="0" dirty="0"/>
          </a:p>
        </p:txBody>
      </p:sp>
      <p:sp>
        <p:nvSpPr>
          <p:cNvPr id="14" name="左カーブ矢印 19">
            <a:extLst>
              <a:ext uri="{FF2B5EF4-FFF2-40B4-BE49-F238E27FC236}">
                <a16:creationId xmlns:a16="http://schemas.microsoft.com/office/drawing/2014/main" id="{DA4FEB82-ED5F-5116-1780-3A1B79E3F497}"/>
              </a:ext>
            </a:extLst>
          </p:cNvPr>
          <p:cNvSpPr/>
          <p:nvPr/>
        </p:nvSpPr>
        <p:spPr bwMode="auto">
          <a:xfrm rot="18041305">
            <a:off x="3072293" y="2528738"/>
            <a:ext cx="673526" cy="1608206"/>
          </a:xfrm>
          <a:prstGeom prst="curvedLeft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316133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5A1826D5-9C69-0E6D-1E18-F11EEE6455D0}"/>
              </a:ext>
            </a:extLst>
          </p:cNvPr>
          <p:cNvSpPr txBox="1">
            <a:spLocks/>
          </p:cNvSpPr>
          <p:nvPr/>
        </p:nvSpPr>
        <p:spPr bwMode="auto">
          <a:xfrm>
            <a:off x="257804" y="879894"/>
            <a:ext cx="8639908" cy="535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indent="0">
              <a:buFont typeface="Wingdings" panose="05000000000000000000" pitchFamily="2" charset="2"/>
              <a:buNone/>
            </a:pPr>
            <a:r>
              <a:rPr lang="ja-JP" altLang="en-US" kern="0" dirty="0"/>
              <a:t>⑥　「登録が完了しました」とメッセージが出たら、登録完了です</a:t>
            </a:r>
            <a:endParaRPr lang="en-US" altLang="ja-JP" kern="0" dirty="0"/>
          </a:p>
        </p:txBody>
      </p:sp>
      <p:sp>
        <p:nvSpPr>
          <p:cNvPr id="2" name="タイトル 1">
            <a:extLst>
              <a:ext uri="{FF2B5EF4-FFF2-40B4-BE49-F238E27FC236}">
                <a16:creationId xmlns:a16="http://schemas.microsoft.com/office/drawing/2014/main" id="{25CD5164-88B9-4886-CD67-3C169A798911}"/>
              </a:ext>
            </a:extLst>
          </p:cNvPr>
          <p:cNvSpPr>
            <a:spLocks noGrp="1"/>
          </p:cNvSpPr>
          <p:nvPr>
            <p:ph type="title"/>
          </p:nvPr>
        </p:nvSpPr>
        <p:spPr/>
        <p:txBody>
          <a:bodyPr/>
          <a:lstStyle/>
          <a:p>
            <a:r>
              <a:rPr lang="ja-JP" altLang="en-US" dirty="0"/>
              <a:t>　④連携実行パターンの登録</a:t>
            </a:r>
            <a:br>
              <a:rPr lang="en-US" altLang="ja-JP" dirty="0"/>
            </a:br>
            <a:r>
              <a:rPr lang="ja-JP" altLang="en-US" dirty="0"/>
              <a:t>連携実行パターンの登録（２）</a:t>
            </a:r>
            <a:endParaRPr kumimoji="1" lang="ja-JP" altLang="en-US" dirty="0"/>
          </a:p>
        </p:txBody>
      </p:sp>
      <p:pic>
        <p:nvPicPr>
          <p:cNvPr id="4" name="図 3">
            <a:extLst>
              <a:ext uri="{FF2B5EF4-FFF2-40B4-BE49-F238E27FC236}">
                <a16:creationId xmlns:a16="http://schemas.microsoft.com/office/drawing/2014/main" id="{813E1BCE-22DC-0261-9EC6-88F5994DCF45}"/>
              </a:ext>
            </a:extLst>
          </p:cNvPr>
          <p:cNvPicPr>
            <a:picLocks noChangeAspect="1"/>
          </p:cNvPicPr>
          <p:nvPr/>
        </p:nvPicPr>
        <p:blipFill>
          <a:blip r:embed="rId2"/>
          <a:stretch>
            <a:fillRect/>
          </a:stretch>
        </p:blipFill>
        <p:spPr>
          <a:xfrm>
            <a:off x="1145615" y="1703290"/>
            <a:ext cx="6870023" cy="3503177"/>
          </a:xfrm>
          <a:prstGeom prst="rect">
            <a:avLst/>
          </a:prstGeom>
          <a:ln>
            <a:solidFill>
              <a:schemeClr val="tx1"/>
            </a:solidFill>
          </a:ln>
        </p:spPr>
      </p:pic>
    </p:spTree>
    <p:extLst>
      <p:ext uri="{BB962C8B-B14F-4D97-AF65-F5344CB8AC3E}">
        <p14:creationId xmlns:p14="http://schemas.microsoft.com/office/powerpoint/2010/main" val="395818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6DF89D-FBE2-DFE7-6F66-95360C5FC98C}"/>
              </a:ext>
            </a:extLst>
          </p:cNvPr>
          <p:cNvSpPr>
            <a:spLocks noGrp="1"/>
          </p:cNvSpPr>
          <p:nvPr>
            <p:ph type="title"/>
          </p:nvPr>
        </p:nvSpPr>
        <p:spPr/>
        <p:txBody>
          <a:bodyPr/>
          <a:lstStyle/>
          <a:p>
            <a:r>
              <a:rPr lang="en-US" altLang="ja-JP" sz="1800" b="0" dirty="0"/>
              <a:t>Phase</a:t>
            </a:r>
            <a:r>
              <a:rPr lang="ja-JP" altLang="en-US" sz="1800" b="0" dirty="0"/>
              <a:t>２．連携実行</a:t>
            </a:r>
            <a:endParaRPr kumimoji="1" lang="ja-JP" altLang="en-US" dirty="0"/>
          </a:p>
        </p:txBody>
      </p:sp>
    </p:spTree>
    <p:extLst>
      <p:ext uri="{BB962C8B-B14F-4D97-AF65-F5344CB8AC3E}">
        <p14:creationId xmlns:p14="http://schemas.microsoft.com/office/powerpoint/2010/main" val="374600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1800" b="0" dirty="0"/>
              <a:t>Phase</a:t>
            </a:r>
            <a:r>
              <a:rPr lang="ja-JP" altLang="en-US" sz="1800" b="0" dirty="0"/>
              <a:t>２．連携実行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1200" dirty="0"/>
              <a:t>サイレコと</a:t>
            </a:r>
            <a:r>
              <a:rPr kumimoji="1" lang="en-US" altLang="ja-JP" sz="1200" dirty="0" err="1"/>
              <a:t>SmartHR</a:t>
            </a:r>
            <a:r>
              <a:rPr kumimoji="1" lang="ja-JP" altLang="en-US" sz="1200" dirty="0"/>
              <a:t>の連携には</a:t>
            </a:r>
            <a:r>
              <a:rPr lang="ja-JP" altLang="en-US" sz="1200" dirty="0"/>
              <a:t>、以下の種類がございます</a:t>
            </a:r>
            <a:endParaRPr lang="en-US" altLang="ja-JP" sz="1200" dirty="0"/>
          </a:p>
        </p:txBody>
      </p:sp>
      <p:pic>
        <p:nvPicPr>
          <p:cNvPr id="4" name="Picture 2" descr="C:\Users\joono\Desktop\サイレコ提案書\saireco_logo_fin_20170518\png\saireco_logo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62" y="3147188"/>
            <a:ext cx="2658757" cy="571143"/>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bwMode="auto">
          <a:xfrm>
            <a:off x="1913243" y="1793063"/>
            <a:ext cx="5317514" cy="58133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defTabSz="844083" fontAlgn="base">
              <a:spcBef>
                <a:spcPct val="0"/>
              </a:spcBef>
              <a:spcAft>
                <a:spcPct val="0"/>
              </a:spcAft>
            </a:pPr>
            <a:r>
              <a:rPr lang="ja-JP" altLang="en-US" sz="1850" b="1" dirty="0">
                <a:latin typeface="Meiryo UI" panose="020B0604030504040204" pitchFamily="50" charset="-128"/>
                <a:ea typeface="Meiryo UI" panose="020B0604030504040204" pitchFamily="50" charset="-128"/>
              </a:rPr>
              <a:t>１．</a:t>
            </a:r>
            <a:r>
              <a:rPr lang="ja-JP" altLang="en-US" sz="1850" b="1" dirty="0"/>
              <a:t>連携予約（実行）</a:t>
            </a:r>
          </a:p>
        </p:txBody>
      </p:sp>
      <p:sp>
        <p:nvSpPr>
          <p:cNvPr id="12" name="正方形/長方形 11"/>
          <p:cNvSpPr/>
          <p:nvPr/>
        </p:nvSpPr>
        <p:spPr bwMode="auto">
          <a:xfrm>
            <a:off x="1913243" y="4378819"/>
            <a:ext cx="5317514" cy="58133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fontAlgn="base">
              <a:spcBef>
                <a:spcPct val="0"/>
              </a:spcBef>
              <a:spcAft>
                <a:spcPct val="0"/>
              </a:spcAft>
            </a:pPr>
            <a:endParaRPr lang="en-US" altLang="ja-JP" sz="1846" b="1" dirty="0">
              <a:latin typeface="Meiryo UI" panose="020B0604030504040204" pitchFamily="50" charset="-128"/>
              <a:ea typeface="Meiryo UI" panose="020B0604030504040204" pitchFamily="50" charset="-128"/>
            </a:endParaRPr>
          </a:p>
          <a:p>
            <a:pPr algn="ctr" fontAlgn="base">
              <a:spcBef>
                <a:spcPct val="0"/>
              </a:spcBef>
              <a:spcAft>
                <a:spcPct val="0"/>
              </a:spcAft>
            </a:pPr>
            <a:r>
              <a:rPr lang="ja-JP" altLang="en-US" sz="1850" b="1" dirty="0">
                <a:latin typeface="Meiryo UI" panose="020B0604030504040204" pitchFamily="50" charset="-128"/>
                <a:ea typeface="Meiryo UI" panose="020B0604030504040204" pitchFamily="50" charset="-128"/>
              </a:rPr>
              <a:t>２．</a:t>
            </a:r>
            <a:r>
              <a:rPr lang="ja-JP" altLang="en-US" sz="1850" b="1" dirty="0"/>
              <a:t>連携データ取得</a:t>
            </a:r>
            <a:endParaRPr lang="en-US" altLang="ja-JP" sz="1850" b="1" dirty="0"/>
          </a:p>
          <a:p>
            <a:pPr algn="ctr" defTabSz="844083" fontAlgn="base">
              <a:spcBef>
                <a:spcPct val="0"/>
              </a:spcBef>
              <a:spcAft>
                <a:spcPct val="0"/>
              </a:spcAft>
            </a:pPr>
            <a:endParaRPr lang="ja-JP" altLang="en-US" sz="1846" b="1" dirty="0">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36224217-2201-8E69-889A-337BC066FBF2}"/>
              </a:ext>
            </a:extLst>
          </p:cNvPr>
          <p:cNvGrpSpPr/>
          <p:nvPr/>
        </p:nvGrpSpPr>
        <p:grpSpPr>
          <a:xfrm>
            <a:off x="3430550" y="2787232"/>
            <a:ext cx="2291532" cy="1174843"/>
            <a:chOff x="3439155" y="2787232"/>
            <a:chExt cx="2291532" cy="1174843"/>
          </a:xfrm>
        </p:grpSpPr>
        <p:sp>
          <p:nvSpPr>
            <p:cNvPr id="10" name="左矢印 9"/>
            <p:cNvSpPr/>
            <p:nvPr/>
          </p:nvSpPr>
          <p:spPr bwMode="auto">
            <a:xfrm>
              <a:off x="3442029" y="3514722"/>
              <a:ext cx="2288658" cy="447353"/>
            </a:xfrm>
            <a:prstGeom prst="leftArrow">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Meiryo UI" panose="020B0604030504040204" pitchFamily="50" charset="-128"/>
                <a:ea typeface="Meiryo UI" panose="020B0604030504040204" pitchFamily="50" charset="-128"/>
              </a:endParaRPr>
            </a:p>
          </p:txBody>
        </p:sp>
        <p:sp>
          <p:nvSpPr>
            <p:cNvPr id="6" name="左矢印 9">
              <a:extLst>
                <a:ext uri="{FF2B5EF4-FFF2-40B4-BE49-F238E27FC236}">
                  <a16:creationId xmlns:a16="http://schemas.microsoft.com/office/drawing/2014/main" id="{A7349AAC-E861-842C-3BB6-8DAEB6D02DDC}"/>
                </a:ext>
              </a:extLst>
            </p:cNvPr>
            <p:cNvSpPr/>
            <p:nvPr/>
          </p:nvSpPr>
          <p:spPr bwMode="auto">
            <a:xfrm flipH="1">
              <a:off x="3439155" y="2787232"/>
              <a:ext cx="2288658" cy="447353"/>
            </a:xfrm>
            <a:prstGeom prst="leftArrow">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Meiryo UI" panose="020B0604030504040204" pitchFamily="50" charset="-128"/>
                <a:ea typeface="Meiryo UI" panose="020B0604030504040204" pitchFamily="50" charset="-128"/>
              </a:endParaRPr>
            </a:p>
          </p:txBody>
        </p:sp>
      </p:grpSp>
      <p:pic>
        <p:nvPicPr>
          <p:cNvPr id="5" name="図 4">
            <a:extLst>
              <a:ext uri="{FF2B5EF4-FFF2-40B4-BE49-F238E27FC236}">
                <a16:creationId xmlns:a16="http://schemas.microsoft.com/office/drawing/2014/main" id="{D9A92E3B-7AED-1DB3-4E6B-EA770186B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887" y="3070783"/>
            <a:ext cx="2464452" cy="744873"/>
          </a:xfrm>
          <a:prstGeom prst="rect">
            <a:avLst/>
          </a:prstGeom>
        </p:spPr>
      </p:pic>
    </p:spTree>
    <p:extLst>
      <p:ext uri="{BB962C8B-B14F-4D97-AF65-F5344CB8AC3E}">
        <p14:creationId xmlns:p14="http://schemas.microsoft.com/office/powerpoint/2010/main" val="3188463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1800" b="0" dirty="0"/>
              <a:t>Phase</a:t>
            </a:r>
            <a:r>
              <a:rPr lang="ja-JP" altLang="en-US" sz="1800" b="0" dirty="0"/>
              <a:t>２．連携実行</a:t>
            </a:r>
            <a:br>
              <a:rPr lang="en-US" altLang="ja-JP" sz="1800" b="0" dirty="0"/>
            </a:br>
            <a:r>
              <a:rPr lang="ja-JP" altLang="en-US" sz="1800" dirty="0">
                <a:latin typeface="Meiryo UI" panose="020B0604030504040204" pitchFamily="50" charset="-128"/>
                <a:ea typeface="Meiryo UI" panose="020B0604030504040204" pitchFamily="50" charset="-128"/>
              </a:rPr>
              <a:t>１．</a:t>
            </a:r>
            <a:r>
              <a:rPr lang="ja-JP" altLang="en-US" sz="1800" dirty="0"/>
              <a:t>連携予約（実行）</a:t>
            </a:r>
            <a:endParaRPr kumimoji="1" lang="ja-JP" altLang="en-US" dirty="0"/>
          </a:p>
        </p:txBody>
      </p:sp>
      <p:sp>
        <p:nvSpPr>
          <p:cNvPr id="3" name="コンテンツ プレースホルダー 2"/>
          <p:cNvSpPr>
            <a:spLocks noGrp="1"/>
          </p:cNvSpPr>
          <p:nvPr>
            <p:ph idx="1"/>
          </p:nvPr>
        </p:nvSpPr>
        <p:spPr/>
        <p:txBody>
          <a:bodyPr/>
          <a:lstStyle/>
          <a:p>
            <a:r>
              <a:rPr lang="ja-JP" altLang="en-US" sz="1200" dirty="0">
                <a:latin typeface="Meiryo UI" panose="020B0604030504040204" pitchFamily="50" charset="-128"/>
                <a:ea typeface="Meiryo UI" panose="020B0604030504040204" pitchFamily="50" charset="-128"/>
              </a:rPr>
              <a:t>サイレコのデータを</a:t>
            </a:r>
            <a:r>
              <a:rPr lang="en-US" altLang="ja-JP" sz="1200" dirty="0" err="1">
                <a:latin typeface="Meiryo UI" panose="020B0604030504040204" pitchFamily="50" charset="-128"/>
                <a:ea typeface="Meiryo UI" panose="020B0604030504040204" pitchFamily="50" charset="-128"/>
              </a:rPr>
              <a:t>SmartHR</a:t>
            </a:r>
            <a:r>
              <a:rPr lang="ja-JP" altLang="en-US" sz="1200" dirty="0">
                <a:latin typeface="Meiryo UI" panose="020B0604030504040204" pitchFamily="50" charset="-128"/>
                <a:ea typeface="Meiryo UI" panose="020B0604030504040204" pitchFamily="50" charset="-128"/>
              </a:rPr>
              <a:t>に連携させます</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4" name="Picture 2" descr="C:\Users\joono\Desktop\サイレコ提案書\saireco_logo_fin_20170518\png\saireco_logo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62" y="3147188"/>
            <a:ext cx="2658757" cy="571143"/>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bwMode="auto">
          <a:xfrm>
            <a:off x="1913243" y="1793063"/>
            <a:ext cx="5317514" cy="58133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fontAlgn="base">
              <a:spcBef>
                <a:spcPct val="0"/>
              </a:spcBef>
              <a:spcAft>
                <a:spcPct val="0"/>
              </a:spcAft>
            </a:pPr>
            <a:r>
              <a:rPr lang="ja-JP" altLang="en-US" sz="1850" b="1" dirty="0">
                <a:latin typeface="Meiryo UI" panose="020B0604030504040204" pitchFamily="50" charset="-128"/>
                <a:ea typeface="Meiryo UI" panose="020B0604030504040204" pitchFamily="50" charset="-128"/>
              </a:rPr>
              <a:t>１．</a:t>
            </a:r>
            <a:r>
              <a:rPr lang="ja-JP" altLang="en-US" sz="1850" b="1" dirty="0"/>
              <a:t>連携予約（実行）</a:t>
            </a:r>
          </a:p>
        </p:txBody>
      </p:sp>
      <p:sp>
        <p:nvSpPr>
          <p:cNvPr id="12" name="正方形/長方形 11"/>
          <p:cNvSpPr/>
          <p:nvPr/>
        </p:nvSpPr>
        <p:spPr bwMode="auto">
          <a:xfrm>
            <a:off x="1913243" y="4378819"/>
            <a:ext cx="5317514" cy="58133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fontAlgn="base">
              <a:spcBef>
                <a:spcPct val="0"/>
              </a:spcBef>
              <a:spcAft>
                <a:spcPct val="0"/>
              </a:spcAft>
            </a:pPr>
            <a:endParaRPr lang="en-US" altLang="ja-JP" sz="1846" b="1" dirty="0">
              <a:latin typeface="Meiryo UI" panose="020B0604030504040204" pitchFamily="50" charset="-128"/>
              <a:ea typeface="Meiryo UI" panose="020B0604030504040204" pitchFamily="50" charset="-128"/>
            </a:endParaRPr>
          </a:p>
          <a:p>
            <a:pPr algn="ctr" fontAlgn="base">
              <a:spcBef>
                <a:spcPct val="0"/>
              </a:spcBef>
              <a:spcAft>
                <a:spcPct val="0"/>
              </a:spcAft>
            </a:pPr>
            <a:r>
              <a:rPr lang="ja-JP" altLang="en-US" sz="1850" b="1" dirty="0">
                <a:latin typeface="Meiryo UI" panose="020B0604030504040204" pitchFamily="50" charset="-128"/>
                <a:ea typeface="Meiryo UI" panose="020B0604030504040204" pitchFamily="50" charset="-128"/>
              </a:rPr>
              <a:t>２．</a:t>
            </a:r>
            <a:r>
              <a:rPr lang="ja-JP" altLang="en-US" sz="1850" b="1" dirty="0"/>
              <a:t>連携データ取得</a:t>
            </a:r>
            <a:endParaRPr lang="en-US" altLang="ja-JP" sz="1850" b="1" dirty="0"/>
          </a:p>
          <a:p>
            <a:pPr algn="ctr" defTabSz="844083" fontAlgn="base">
              <a:spcBef>
                <a:spcPct val="0"/>
              </a:spcBef>
              <a:spcAft>
                <a:spcPct val="0"/>
              </a:spcAft>
            </a:pPr>
            <a:endParaRPr lang="ja-JP" altLang="en-US" sz="1846" b="1" dirty="0">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36224217-2201-8E69-889A-337BC066FBF2}"/>
              </a:ext>
            </a:extLst>
          </p:cNvPr>
          <p:cNvGrpSpPr/>
          <p:nvPr/>
        </p:nvGrpSpPr>
        <p:grpSpPr>
          <a:xfrm>
            <a:off x="3430550" y="2787232"/>
            <a:ext cx="2291532" cy="1174843"/>
            <a:chOff x="3439155" y="2787232"/>
            <a:chExt cx="2291532" cy="1174843"/>
          </a:xfrm>
        </p:grpSpPr>
        <p:sp>
          <p:nvSpPr>
            <p:cNvPr id="10" name="左矢印 9"/>
            <p:cNvSpPr/>
            <p:nvPr/>
          </p:nvSpPr>
          <p:spPr bwMode="auto">
            <a:xfrm>
              <a:off x="3442029" y="3514722"/>
              <a:ext cx="2288658" cy="447353"/>
            </a:xfrm>
            <a:prstGeom prst="leftArrow">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Meiryo UI" panose="020B0604030504040204" pitchFamily="50" charset="-128"/>
                <a:ea typeface="Meiryo UI" panose="020B0604030504040204" pitchFamily="50" charset="-128"/>
              </a:endParaRPr>
            </a:p>
          </p:txBody>
        </p:sp>
        <p:sp>
          <p:nvSpPr>
            <p:cNvPr id="6" name="左矢印 9">
              <a:extLst>
                <a:ext uri="{FF2B5EF4-FFF2-40B4-BE49-F238E27FC236}">
                  <a16:creationId xmlns:a16="http://schemas.microsoft.com/office/drawing/2014/main" id="{A7349AAC-E861-842C-3BB6-8DAEB6D02DDC}"/>
                </a:ext>
              </a:extLst>
            </p:cNvPr>
            <p:cNvSpPr/>
            <p:nvPr/>
          </p:nvSpPr>
          <p:spPr bwMode="auto">
            <a:xfrm flipH="1">
              <a:off x="3439155" y="2787232"/>
              <a:ext cx="2288658" cy="447353"/>
            </a:xfrm>
            <a:prstGeom prst="leftArrow">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Meiryo UI" panose="020B0604030504040204" pitchFamily="50" charset="-128"/>
                <a:ea typeface="Meiryo UI" panose="020B0604030504040204" pitchFamily="50" charset="-128"/>
              </a:endParaRPr>
            </a:p>
          </p:txBody>
        </p:sp>
      </p:grpSp>
      <p:pic>
        <p:nvPicPr>
          <p:cNvPr id="5" name="図 4">
            <a:extLst>
              <a:ext uri="{FF2B5EF4-FFF2-40B4-BE49-F238E27FC236}">
                <a16:creationId xmlns:a16="http://schemas.microsoft.com/office/drawing/2014/main" id="{D9A92E3B-7AED-1DB3-4E6B-EA770186B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887" y="3070783"/>
            <a:ext cx="2464452" cy="744873"/>
          </a:xfrm>
          <a:prstGeom prst="rect">
            <a:avLst/>
          </a:prstGeom>
        </p:spPr>
      </p:pic>
    </p:spTree>
    <p:extLst>
      <p:ext uri="{BB962C8B-B14F-4D97-AF65-F5344CB8AC3E}">
        <p14:creationId xmlns:p14="http://schemas.microsoft.com/office/powerpoint/2010/main" val="143093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08CB934-B17A-6E25-9C60-6268C6D865F9}"/>
              </a:ext>
            </a:extLst>
          </p:cNvPr>
          <p:cNvPicPr>
            <a:picLocks noChangeAspect="1"/>
          </p:cNvPicPr>
          <p:nvPr/>
        </p:nvPicPr>
        <p:blipFill>
          <a:blip r:embed="rId2"/>
          <a:stretch>
            <a:fillRect/>
          </a:stretch>
        </p:blipFill>
        <p:spPr>
          <a:xfrm>
            <a:off x="1136988" y="1523528"/>
            <a:ext cx="6870023" cy="4778555"/>
          </a:xfrm>
          <a:prstGeom prst="rect">
            <a:avLst/>
          </a:prstGeom>
          <a:ln>
            <a:solidFill>
              <a:schemeClr val="tx1"/>
            </a:solidFill>
          </a:ln>
        </p:spPr>
      </p:pic>
      <p:sp>
        <p:nvSpPr>
          <p:cNvPr id="6" name="コンテンツ プレースホルダー 2">
            <a:extLst>
              <a:ext uri="{FF2B5EF4-FFF2-40B4-BE49-F238E27FC236}">
                <a16:creationId xmlns:a16="http://schemas.microsoft.com/office/drawing/2014/main" id="{4EE439A9-EC7F-9129-7EAC-72805A8A1B13}"/>
              </a:ext>
            </a:extLst>
          </p:cNvPr>
          <p:cNvSpPr txBox="1">
            <a:spLocks/>
          </p:cNvSpPr>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SmartHR</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連携］＞［連携予約（実行）］にて設定します</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コンテンツ プレースホルダー 2">
            <a:extLst>
              <a:ext uri="{FF2B5EF4-FFF2-40B4-BE49-F238E27FC236}">
                <a16:creationId xmlns:a16="http://schemas.microsoft.com/office/drawing/2014/main" id="{B681659D-1C94-EDFF-2ECD-04CD48070941}"/>
              </a:ext>
            </a:extLst>
          </p:cNvPr>
          <p:cNvSpPr txBox="1">
            <a:spLocks/>
          </p:cNvSpPr>
          <p:nvPr/>
        </p:nvSpPr>
        <p:spPr bwMode="auto">
          <a:xfrm>
            <a:off x="404446" y="9144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Wingdings" panose="05000000000000000000" pitchFamily="2" charset="2"/>
              <a:buAutoNum type="circleNumDbPlain"/>
            </a:pPr>
            <a:r>
              <a:rPr lang="ja-JP" altLang="en-US" sz="1400" kern="0" dirty="0"/>
              <a:t>［</a:t>
            </a:r>
            <a:r>
              <a:rPr lang="ja-JP" altLang="en-US" kern="0" dirty="0"/>
              <a:t>連携予約</a:t>
            </a:r>
            <a:r>
              <a:rPr lang="en-US" altLang="ja-JP" kern="0" dirty="0"/>
              <a:t>(</a:t>
            </a:r>
            <a:r>
              <a:rPr lang="ja-JP" altLang="en-US" kern="0" dirty="0"/>
              <a:t>実行</a:t>
            </a:r>
            <a:r>
              <a:rPr lang="en-US" altLang="ja-JP" kern="0" dirty="0"/>
              <a:t>)</a:t>
            </a:r>
            <a:r>
              <a:rPr lang="ja-JP" altLang="en-US" sz="1400" kern="0" dirty="0"/>
              <a:t>］をクリックします</a:t>
            </a:r>
            <a:endParaRPr lang="en-US" altLang="ja-JP" sz="1400" dirty="0">
              <a:solidFill>
                <a:srgbClr val="000000"/>
              </a:solidFill>
              <a:latin typeface="+mn-ea"/>
            </a:endParaRPr>
          </a:p>
          <a:p>
            <a:pPr marL="342900" indent="-342900">
              <a:buAutoNum type="circleNumDbPlain"/>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１．</a:t>
            </a:r>
            <a:r>
              <a:rPr lang="ja-JP" altLang="en-US" sz="1800" dirty="0"/>
              <a:t>連携予約（実行）</a:t>
            </a:r>
            <a:br>
              <a:rPr lang="ja-JP" altLang="en-US" sz="1800" dirty="0"/>
            </a:br>
            <a:r>
              <a:rPr lang="ja-JP" altLang="en-US" sz="1800" b="0" dirty="0"/>
              <a:t>連携予約（実行）（１）</a:t>
            </a:r>
            <a:endParaRPr kumimoji="1" lang="ja-JP" altLang="en-US" dirty="0"/>
          </a:p>
        </p:txBody>
      </p:sp>
      <p:sp>
        <p:nvSpPr>
          <p:cNvPr id="11" name="角丸四角形 8">
            <a:extLst>
              <a:ext uri="{FF2B5EF4-FFF2-40B4-BE49-F238E27FC236}">
                <a16:creationId xmlns:a16="http://schemas.microsoft.com/office/drawing/2014/main" id="{699D01C2-1EA1-F174-D070-4A7F1D424163}"/>
              </a:ext>
            </a:extLst>
          </p:cNvPr>
          <p:cNvSpPr/>
          <p:nvPr/>
        </p:nvSpPr>
        <p:spPr bwMode="auto">
          <a:xfrm>
            <a:off x="1136989" y="4871559"/>
            <a:ext cx="1114506" cy="208786"/>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2" name="テキスト ボックス 11">
            <a:extLst>
              <a:ext uri="{FF2B5EF4-FFF2-40B4-BE49-F238E27FC236}">
                <a16:creationId xmlns:a16="http://schemas.microsoft.com/office/drawing/2014/main" id="{35F037B7-4554-07FD-CFF4-DEA59D6A9DB8}"/>
              </a:ext>
            </a:extLst>
          </p:cNvPr>
          <p:cNvSpPr txBox="1"/>
          <p:nvPr/>
        </p:nvSpPr>
        <p:spPr>
          <a:xfrm>
            <a:off x="2202986" y="2067108"/>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①</a:t>
            </a:r>
          </a:p>
        </p:txBody>
      </p:sp>
      <p:sp>
        <p:nvSpPr>
          <p:cNvPr id="13" name="角丸四角形 5">
            <a:extLst>
              <a:ext uri="{FF2B5EF4-FFF2-40B4-BE49-F238E27FC236}">
                <a16:creationId xmlns:a16="http://schemas.microsoft.com/office/drawing/2014/main" id="{295059A2-4D4C-11D8-5AB2-8E17DB96136E}"/>
              </a:ext>
            </a:extLst>
          </p:cNvPr>
          <p:cNvSpPr/>
          <p:nvPr/>
        </p:nvSpPr>
        <p:spPr bwMode="auto">
          <a:xfrm>
            <a:off x="2615128" y="2110393"/>
            <a:ext cx="983411" cy="261540"/>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角丸四角形 5">
            <a:extLst>
              <a:ext uri="{FF2B5EF4-FFF2-40B4-BE49-F238E27FC236}">
                <a16:creationId xmlns:a16="http://schemas.microsoft.com/office/drawing/2014/main" id="{702DAB2F-B36D-9A2D-E0CC-4E56BE796A45}"/>
              </a:ext>
            </a:extLst>
          </p:cNvPr>
          <p:cNvSpPr/>
          <p:nvPr/>
        </p:nvSpPr>
        <p:spPr bwMode="auto">
          <a:xfrm>
            <a:off x="1117925" y="5766500"/>
            <a:ext cx="1178510" cy="208787"/>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71269A24-174A-57DF-D0EE-8514DCDCF0E8}"/>
              </a:ext>
            </a:extLst>
          </p:cNvPr>
          <p:cNvSpPr txBox="1"/>
          <p:nvPr/>
        </p:nvSpPr>
        <p:spPr>
          <a:xfrm>
            <a:off x="3628085" y="3118637"/>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Tree>
    <p:extLst>
      <p:ext uri="{BB962C8B-B14F-4D97-AF65-F5344CB8AC3E}">
        <p14:creationId xmlns:p14="http://schemas.microsoft.com/office/powerpoint/2010/main" val="61431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1800" b="0" dirty="0" err="1"/>
              <a:t>SmartHR</a:t>
            </a:r>
            <a:r>
              <a:rPr lang="ja-JP" altLang="en-US" sz="1800" b="0" dirty="0"/>
              <a:t>連携でできること</a:t>
            </a:r>
            <a:endParaRPr kumimoji="1" lang="ja-JP" altLang="en-US" dirty="0"/>
          </a:p>
        </p:txBody>
      </p:sp>
    </p:spTree>
    <p:extLst>
      <p:ext uri="{BB962C8B-B14F-4D97-AF65-F5344CB8AC3E}">
        <p14:creationId xmlns:p14="http://schemas.microsoft.com/office/powerpoint/2010/main" val="1950737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B40D59C-A38C-48DA-01DE-A6E328112DDD}"/>
              </a:ext>
            </a:extLst>
          </p:cNvPr>
          <p:cNvPicPr>
            <a:picLocks noChangeAspect="1"/>
          </p:cNvPicPr>
          <p:nvPr/>
        </p:nvPicPr>
        <p:blipFill>
          <a:blip r:embed="rId2"/>
          <a:stretch>
            <a:fillRect/>
          </a:stretch>
        </p:blipFill>
        <p:spPr>
          <a:xfrm>
            <a:off x="1192003" y="1833678"/>
            <a:ext cx="6759994" cy="4400086"/>
          </a:xfrm>
          <a:prstGeom prst="rect">
            <a:avLst/>
          </a:prstGeom>
          <a:ln>
            <a:solidFill>
              <a:schemeClr val="tx1"/>
            </a:solidFill>
          </a:ln>
        </p:spPr>
      </p:pic>
      <p:sp>
        <p:nvSpPr>
          <p:cNvPr id="10" name="コンテンツ プレースホルダー 2">
            <a:extLst>
              <a:ext uri="{FF2B5EF4-FFF2-40B4-BE49-F238E27FC236}">
                <a16:creationId xmlns:a16="http://schemas.microsoft.com/office/drawing/2014/main" id="{B681659D-1C94-EDFF-2ECD-04CD48070941}"/>
              </a:ext>
            </a:extLst>
          </p:cNvPr>
          <p:cNvSpPr txBox="1">
            <a:spLocks/>
          </p:cNvSpPr>
          <p:nvPr/>
        </p:nvSpPr>
        <p:spPr bwMode="auto">
          <a:xfrm>
            <a:off x="404446" y="914400"/>
            <a:ext cx="863990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startAt="2"/>
            </a:pPr>
            <a:r>
              <a:rPr lang="ja-JP" altLang="en-US" sz="1400" kern="0" dirty="0"/>
              <a:t>［設定基準日］を選択します</a:t>
            </a:r>
            <a:endParaRPr lang="en-US" altLang="ja-JP" sz="1400" kern="0" dirty="0"/>
          </a:p>
          <a:p>
            <a:pPr marL="342900" indent="-342900">
              <a:buFont typeface="Wingdings" panose="05000000000000000000" pitchFamily="2" charset="2"/>
              <a:buAutoNum type="circleNumDbPlain" startAt="2"/>
            </a:pPr>
            <a:r>
              <a:rPr lang="ja-JP" altLang="en-US" kern="0" dirty="0">
                <a:solidFill>
                  <a:srgbClr val="000000"/>
                </a:solidFill>
                <a:latin typeface="+mn-ea"/>
              </a:rPr>
              <a:t>　連携させる従業員を選択します</a:t>
            </a:r>
            <a:endParaRPr lang="en-US" altLang="ja-JP" sz="1400"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１．</a:t>
            </a:r>
            <a:r>
              <a:rPr lang="ja-JP" altLang="en-US" sz="1800" b="0" dirty="0"/>
              <a:t>連携予約（実行）</a:t>
            </a:r>
            <a:br>
              <a:rPr lang="en-US" altLang="ja-JP" sz="1800" b="0" dirty="0"/>
            </a:br>
            <a:r>
              <a:rPr lang="ja-JP" altLang="en-US" sz="1800" b="0" dirty="0"/>
              <a:t>連携予約（実行）（２）</a:t>
            </a:r>
            <a:endParaRPr kumimoji="1" lang="ja-JP" altLang="en-US" dirty="0"/>
          </a:p>
        </p:txBody>
      </p:sp>
      <p:sp>
        <p:nvSpPr>
          <p:cNvPr id="12" name="テキスト ボックス 11">
            <a:extLst>
              <a:ext uri="{FF2B5EF4-FFF2-40B4-BE49-F238E27FC236}">
                <a16:creationId xmlns:a16="http://schemas.microsoft.com/office/drawing/2014/main" id="{35F037B7-4554-07FD-CFF4-DEA59D6A9DB8}"/>
              </a:ext>
            </a:extLst>
          </p:cNvPr>
          <p:cNvSpPr txBox="1"/>
          <p:nvPr/>
        </p:nvSpPr>
        <p:spPr>
          <a:xfrm>
            <a:off x="2100833" y="2340995"/>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62" b="1" dirty="0">
                <a:solidFill>
                  <a:srgbClr val="FF0000"/>
                </a:solidFill>
                <a:latin typeface="Meiryo UI"/>
                <a:ea typeface="Meiryo UI"/>
              </a:rPr>
              <a:t>②</a:t>
            </a: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13" name="角丸四角形 5">
            <a:extLst>
              <a:ext uri="{FF2B5EF4-FFF2-40B4-BE49-F238E27FC236}">
                <a16:creationId xmlns:a16="http://schemas.microsoft.com/office/drawing/2014/main" id="{295059A2-4D4C-11D8-5AB2-8E17DB96136E}"/>
              </a:ext>
            </a:extLst>
          </p:cNvPr>
          <p:cNvSpPr/>
          <p:nvPr/>
        </p:nvSpPr>
        <p:spPr bwMode="auto">
          <a:xfrm>
            <a:off x="2501899" y="2326736"/>
            <a:ext cx="1735177" cy="348109"/>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71269A24-174A-57DF-D0EE-8514DCDCF0E8}"/>
              </a:ext>
            </a:extLst>
          </p:cNvPr>
          <p:cNvSpPr txBox="1"/>
          <p:nvPr/>
        </p:nvSpPr>
        <p:spPr>
          <a:xfrm>
            <a:off x="3628085" y="3118637"/>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3" name="角丸四角形 5">
            <a:extLst>
              <a:ext uri="{FF2B5EF4-FFF2-40B4-BE49-F238E27FC236}">
                <a16:creationId xmlns:a16="http://schemas.microsoft.com/office/drawing/2014/main" id="{7F630519-97AE-FB97-2CA6-49AC0A3B4CEA}"/>
              </a:ext>
            </a:extLst>
          </p:cNvPr>
          <p:cNvSpPr/>
          <p:nvPr/>
        </p:nvSpPr>
        <p:spPr bwMode="auto">
          <a:xfrm>
            <a:off x="2398032" y="3531473"/>
            <a:ext cx="203137" cy="2702291"/>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5F8AFC5C-BE24-D3FD-7410-925F234218C1}"/>
              </a:ext>
            </a:extLst>
          </p:cNvPr>
          <p:cNvSpPr txBox="1"/>
          <p:nvPr/>
        </p:nvSpPr>
        <p:spPr>
          <a:xfrm>
            <a:off x="1990144" y="3551054"/>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③</a:t>
            </a:r>
          </a:p>
        </p:txBody>
      </p:sp>
      <p:sp>
        <p:nvSpPr>
          <p:cNvPr id="5" name="吹き出し: 四角形 4">
            <a:extLst>
              <a:ext uri="{FF2B5EF4-FFF2-40B4-BE49-F238E27FC236}">
                <a16:creationId xmlns:a16="http://schemas.microsoft.com/office/drawing/2014/main" id="{0FF42AA9-EE34-03C7-A371-F777F9913B8E}"/>
              </a:ext>
            </a:extLst>
          </p:cNvPr>
          <p:cNvSpPr/>
          <p:nvPr/>
        </p:nvSpPr>
        <p:spPr bwMode="auto">
          <a:xfrm>
            <a:off x="3581117" y="3107237"/>
            <a:ext cx="3278039" cy="1216326"/>
          </a:xfrm>
          <a:prstGeom prst="wedgeRectCallout">
            <a:avLst>
              <a:gd name="adj1" fmla="val -77693"/>
              <a:gd name="adj2" fmla="val -27013"/>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4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左上の▢をクリックしてまとめての選択も可能です</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0A6B744-64A2-D094-BE3E-E5CDB1290CC9}"/>
              </a:ext>
            </a:extLst>
          </p:cNvPr>
          <p:cNvPicPr>
            <a:picLocks noChangeAspect="1"/>
          </p:cNvPicPr>
          <p:nvPr/>
        </p:nvPicPr>
        <p:blipFill>
          <a:blip r:embed="rId3"/>
          <a:stretch>
            <a:fillRect/>
          </a:stretch>
        </p:blipFill>
        <p:spPr>
          <a:xfrm>
            <a:off x="4057079" y="3198018"/>
            <a:ext cx="2326114" cy="701413"/>
          </a:xfrm>
          <a:prstGeom prst="rect">
            <a:avLst/>
          </a:prstGeom>
          <a:ln>
            <a:solidFill>
              <a:schemeClr val="tx1"/>
            </a:solidFill>
          </a:ln>
        </p:spPr>
      </p:pic>
      <p:sp>
        <p:nvSpPr>
          <p:cNvPr id="19" name="角丸四角形 5">
            <a:extLst>
              <a:ext uri="{FF2B5EF4-FFF2-40B4-BE49-F238E27FC236}">
                <a16:creationId xmlns:a16="http://schemas.microsoft.com/office/drawing/2014/main" id="{418A14C8-7261-2E4C-55F1-5AE5CB983D92}"/>
              </a:ext>
            </a:extLst>
          </p:cNvPr>
          <p:cNvSpPr/>
          <p:nvPr/>
        </p:nvSpPr>
        <p:spPr bwMode="auto">
          <a:xfrm>
            <a:off x="2436775" y="3292691"/>
            <a:ext cx="178600" cy="196498"/>
          </a:xfrm>
          <a:prstGeom prst="roundRect">
            <a:avLst/>
          </a:prstGeom>
          <a:noFill/>
          <a:ln w="28575">
            <a:solidFill>
              <a:srgbClr val="FF0000"/>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5272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11C0403C-C9D1-1328-F451-6FC3259E2308}"/>
              </a:ext>
            </a:extLst>
          </p:cNvPr>
          <p:cNvSpPr txBox="1">
            <a:spLocks/>
          </p:cNvSpPr>
          <p:nvPr/>
        </p:nvSpPr>
        <p:spPr bwMode="auto">
          <a:xfrm>
            <a:off x="404446" y="543473"/>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startAt="4"/>
            </a:pPr>
            <a:r>
              <a:rPr lang="ja-JP" altLang="en-US" sz="1400" kern="0" dirty="0"/>
              <a:t>［連携定義］を選択します</a:t>
            </a:r>
            <a:endParaRPr lang="en-US" altLang="ja-JP" sz="1400" kern="0" dirty="0"/>
          </a:p>
          <a:p>
            <a:pPr marL="342900" indent="-342900">
              <a:buFont typeface="+mj-ea"/>
              <a:buAutoNum type="circleNumDbPlain" startAt="4"/>
            </a:pPr>
            <a:r>
              <a:rPr lang="ja-JP" altLang="en-US" sz="1400" kern="0" dirty="0"/>
              <a:t>［</a:t>
            </a:r>
            <a:r>
              <a:rPr lang="ja-JP" altLang="en-US" kern="0" dirty="0">
                <a:solidFill>
                  <a:srgbClr val="000000"/>
                </a:solidFill>
                <a:latin typeface="+mn-ea"/>
              </a:rPr>
              <a:t>連携パターンの選択</a:t>
            </a:r>
            <a:r>
              <a:rPr lang="ja-JP" altLang="en-US" sz="1400" kern="0" dirty="0"/>
              <a:t>］</a:t>
            </a:r>
            <a:r>
              <a:rPr lang="ja-JP" altLang="en-US" sz="1400" kern="0" dirty="0">
                <a:solidFill>
                  <a:srgbClr val="000000"/>
                </a:solidFill>
                <a:latin typeface="+mn-ea"/>
              </a:rPr>
              <a:t>にて連携パターンを</a:t>
            </a:r>
            <a:r>
              <a:rPr lang="ja-JP" altLang="en-US" kern="0" dirty="0">
                <a:solidFill>
                  <a:srgbClr val="000000"/>
                </a:solidFill>
                <a:latin typeface="+mn-ea"/>
              </a:rPr>
              <a:t>選択します</a:t>
            </a:r>
            <a:endParaRPr lang="en-US" altLang="ja-JP" sz="1200" kern="0" dirty="0">
              <a:solidFill>
                <a:srgbClr val="000000"/>
              </a:solidFill>
              <a:latin typeface="+mn-ea"/>
            </a:endParaRPr>
          </a:p>
          <a:p>
            <a:pPr marL="0" indent="0">
              <a:buNone/>
            </a:pPr>
            <a:r>
              <a:rPr lang="ja-JP" altLang="en-US" kern="0" dirty="0">
                <a:solidFill>
                  <a:srgbClr val="000000"/>
                </a:solidFill>
                <a:latin typeface="+mn-ea"/>
              </a:rPr>
              <a:t>⑥</a:t>
            </a:r>
            <a:r>
              <a:rPr lang="ja-JP" altLang="en-US" sz="1200" kern="0" dirty="0">
                <a:solidFill>
                  <a:srgbClr val="000000"/>
                </a:solidFill>
                <a:latin typeface="+mn-ea"/>
              </a:rPr>
              <a:t>　 </a:t>
            </a:r>
            <a:r>
              <a:rPr lang="ja-JP" altLang="en-US" sz="1400" kern="0" dirty="0"/>
              <a:t>［</a:t>
            </a:r>
            <a:r>
              <a:rPr lang="ja-JP" altLang="en-US" kern="0" dirty="0">
                <a:solidFill>
                  <a:srgbClr val="000000"/>
                </a:solidFill>
                <a:latin typeface="+mn-ea"/>
              </a:rPr>
              <a:t>連携予約（実行）</a:t>
            </a:r>
            <a:r>
              <a:rPr lang="ja-JP" altLang="en-US" sz="1400" kern="0" dirty="0"/>
              <a:t>］をクリックします</a:t>
            </a:r>
            <a:endParaRPr lang="en-US" altLang="ja-JP" sz="1400" kern="0" dirty="0"/>
          </a:p>
          <a:p>
            <a:pPr marL="0" indent="0">
              <a:buNone/>
            </a:pPr>
            <a:r>
              <a:rPr lang="ja-JP" altLang="en-US" kern="0" dirty="0"/>
              <a:t>⑦　　「登録してよろしいですか？」とメッセージが出たら、 ［</a:t>
            </a:r>
            <a:r>
              <a:rPr lang="en-US" altLang="ja-JP" kern="0" dirty="0"/>
              <a:t>Yes</a:t>
            </a:r>
            <a:r>
              <a:rPr lang="ja-JP" altLang="en-US" kern="0" dirty="0"/>
              <a:t>］をクリックします</a:t>
            </a:r>
            <a:endParaRPr lang="en-US" altLang="ja-JP" sz="1400" kern="0" dirty="0"/>
          </a:p>
          <a:p>
            <a:pPr marL="342900" indent="-342900">
              <a:buFont typeface="+mj-ea"/>
              <a:buAutoNum type="circleNumDbPlain" startAt="6"/>
            </a:pPr>
            <a:endParaRPr lang="en-US" altLang="ja-JP" sz="1400" kern="0" dirty="0"/>
          </a:p>
          <a:p>
            <a:pPr marL="342900" indent="-342900">
              <a:buFont typeface="+mj-ea"/>
              <a:buAutoNum type="circleNumDbPlain" startAt="6"/>
            </a:pP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80BE99C0-6F73-5DEC-243D-C7A13FD6E3E1}"/>
              </a:ext>
            </a:extLst>
          </p:cNvPr>
          <p:cNvPicPr>
            <a:picLocks noChangeAspect="1"/>
          </p:cNvPicPr>
          <p:nvPr/>
        </p:nvPicPr>
        <p:blipFill>
          <a:blip r:embed="rId2"/>
          <a:stretch>
            <a:fillRect/>
          </a:stretch>
        </p:blipFill>
        <p:spPr>
          <a:xfrm>
            <a:off x="432888" y="1890287"/>
            <a:ext cx="8312728" cy="4405888"/>
          </a:xfrm>
          <a:prstGeom prst="rect">
            <a:avLst/>
          </a:prstGeom>
          <a:ln>
            <a:solidFill>
              <a:schemeClr val="bg2"/>
            </a:solidFill>
          </a:ln>
        </p:spPr>
      </p:pic>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１．</a:t>
            </a:r>
            <a:r>
              <a:rPr lang="ja-JP" altLang="en-US" sz="1800" b="0" dirty="0"/>
              <a:t>連携予約（実行）</a:t>
            </a:r>
            <a:br>
              <a:rPr lang="en-US" altLang="ja-JP" sz="1800" b="0" dirty="0"/>
            </a:br>
            <a:r>
              <a:rPr lang="ja-JP" altLang="en-US" sz="1800" b="0" dirty="0"/>
              <a:t>連携予約（実行）（３）</a:t>
            </a:r>
            <a:endParaRPr kumimoji="1" lang="ja-JP" altLang="en-US" dirty="0"/>
          </a:p>
        </p:txBody>
      </p:sp>
      <p:sp>
        <p:nvSpPr>
          <p:cNvPr id="7" name="角丸四角形 5">
            <a:extLst>
              <a:ext uri="{FF2B5EF4-FFF2-40B4-BE49-F238E27FC236}">
                <a16:creationId xmlns:a16="http://schemas.microsoft.com/office/drawing/2014/main" id="{13CD9619-4500-82D2-335C-95BE001308EB}"/>
              </a:ext>
            </a:extLst>
          </p:cNvPr>
          <p:cNvSpPr/>
          <p:nvPr/>
        </p:nvSpPr>
        <p:spPr bwMode="auto">
          <a:xfrm>
            <a:off x="5269037" y="4693858"/>
            <a:ext cx="1818959" cy="284026"/>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 name="角丸四角形 5">
            <a:extLst>
              <a:ext uri="{FF2B5EF4-FFF2-40B4-BE49-F238E27FC236}">
                <a16:creationId xmlns:a16="http://schemas.microsoft.com/office/drawing/2014/main" id="{FBC1F063-87B7-4552-8A57-1F50447478E3}"/>
              </a:ext>
            </a:extLst>
          </p:cNvPr>
          <p:cNvSpPr/>
          <p:nvPr/>
        </p:nvSpPr>
        <p:spPr bwMode="auto">
          <a:xfrm>
            <a:off x="5277663" y="5046085"/>
            <a:ext cx="1818959" cy="284026"/>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角丸四角形 5">
            <a:extLst>
              <a:ext uri="{FF2B5EF4-FFF2-40B4-BE49-F238E27FC236}">
                <a16:creationId xmlns:a16="http://schemas.microsoft.com/office/drawing/2014/main" id="{F33F231F-8261-A573-8D26-2A4DCFC09CC0}"/>
              </a:ext>
            </a:extLst>
          </p:cNvPr>
          <p:cNvSpPr/>
          <p:nvPr/>
        </p:nvSpPr>
        <p:spPr bwMode="auto">
          <a:xfrm>
            <a:off x="5518220" y="5618929"/>
            <a:ext cx="1366611" cy="378039"/>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A47DC096-3D88-BA98-3938-17E0DB776FD6}"/>
              </a:ext>
            </a:extLst>
          </p:cNvPr>
          <p:cNvSpPr txBox="1"/>
          <p:nvPr/>
        </p:nvSpPr>
        <p:spPr>
          <a:xfrm>
            <a:off x="4898590" y="4625657"/>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62" b="1" dirty="0">
                <a:solidFill>
                  <a:srgbClr val="FF0000"/>
                </a:solidFill>
                <a:latin typeface="Meiryo UI"/>
                <a:ea typeface="Meiryo UI"/>
              </a:rPr>
              <a:t>④</a:t>
            </a: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34DF66DD-3D26-D285-D879-A20A64CD8F85}"/>
              </a:ext>
            </a:extLst>
          </p:cNvPr>
          <p:cNvSpPr txBox="1"/>
          <p:nvPr/>
        </p:nvSpPr>
        <p:spPr>
          <a:xfrm>
            <a:off x="4898590" y="5027919"/>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⑤</a:t>
            </a:r>
          </a:p>
        </p:txBody>
      </p:sp>
      <p:sp>
        <p:nvSpPr>
          <p:cNvPr id="17" name="テキスト ボックス 16">
            <a:extLst>
              <a:ext uri="{FF2B5EF4-FFF2-40B4-BE49-F238E27FC236}">
                <a16:creationId xmlns:a16="http://schemas.microsoft.com/office/drawing/2014/main" id="{922ED8FB-6B1E-4BC2-17F3-9EC750FC1280}"/>
              </a:ext>
            </a:extLst>
          </p:cNvPr>
          <p:cNvSpPr txBox="1"/>
          <p:nvPr/>
        </p:nvSpPr>
        <p:spPr>
          <a:xfrm>
            <a:off x="5159745" y="5605096"/>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⑥</a:t>
            </a:r>
          </a:p>
        </p:txBody>
      </p:sp>
      <p:pic>
        <p:nvPicPr>
          <p:cNvPr id="4" name="図 3">
            <a:extLst>
              <a:ext uri="{FF2B5EF4-FFF2-40B4-BE49-F238E27FC236}">
                <a16:creationId xmlns:a16="http://schemas.microsoft.com/office/drawing/2014/main" id="{C07F3977-F7C9-6FD4-71E3-A7F942A84DF5}"/>
              </a:ext>
            </a:extLst>
          </p:cNvPr>
          <p:cNvPicPr>
            <a:picLocks noChangeAspect="1"/>
          </p:cNvPicPr>
          <p:nvPr/>
        </p:nvPicPr>
        <p:blipFill>
          <a:blip r:embed="rId3"/>
          <a:stretch>
            <a:fillRect/>
          </a:stretch>
        </p:blipFill>
        <p:spPr>
          <a:xfrm>
            <a:off x="7383566" y="1890287"/>
            <a:ext cx="1355988" cy="331620"/>
          </a:xfrm>
          <a:prstGeom prst="rect">
            <a:avLst/>
          </a:prstGeom>
        </p:spPr>
      </p:pic>
    </p:spTree>
    <p:extLst>
      <p:ext uri="{BB962C8B-B14F-4D97-AF65-F5344CB8AC3E}">
        <p14:creationId xmlns:p14="http://schemas.microsoft.com/office/powerpoint/2010/main" val="1259352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93B1A64-E283-A3AF-51B4-94CCBEFBFDD8}"/>
              </a:ext>
            </a:extLst>
          </p:cNvPr>
          <p:cNvPicPr>
            <a:picLocks noChangeAspect="1"/>
          </p:cNvPicPr>
          <p:nvPr/>
        </p:nvPicPr>
        <p:blipFill>
          <a:blip r:embed="rId2"/>
          <a:stretch>
            <a:fillRect/>
          </a:stretch>
        </p:blipFill>
        <p:spPr>
          <a:xfrm>
            <a:off x="1393186" y="1714673"/>
            <a:ext cx="6357627" cy="4663936"/>
          </a:xfrm>
          <a:prstGeom prst="rect">
            <a:avLst/>
          </a:prstGeom>
          <a:ln>
            <a:solidFill>
              <a:schemeClr val="tx1"/>
            </a:solidFill>
          </a:ln>
        </p:spPr>
      </p:pic>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１．</a:t>
            </a:r>
            <a:r>
              <a:rPr lang="ja-JP" altLang="en-US" sz="1800" b="0" dirty="0"/>
              <a:t>連携予約（実行）</a:t>
            </a:r>
            <a:br>
              <a:rPr lang="en-US" altLang="ja-JP" sz="1800" b="0" dirty="0"/>
            </a:br>
            <a:r>
              <a:rPr lang="ja-JP" altLang="en-US" sz="1800" b="0" dirty="0"/>
              <a:t>連携予約（実行）（４）</a:t>
            </a:r>
            <a:endParaRPr kumimoji="1" lang="ja-JP" altLang="en-US" dirty="0"/>
          </a:p>
        </p:txBody>
      </p:sp>
      <p:sp>
        <p:nvSpPr>
          <p:cNvPr id="5" name="コンテンツ プレースホルダー 2">
            <a:extLst>
              <a:ext uri="{FF2B5EF4-FFF2-40B4-BE49-F238E27FC236}">
                <a16:creationId xmlns:a16="http://schemas.microsoft.com/office/drawing/2014/main" id="{6B4F0343-3A73-7550-5411-D48F734E04B8}"/>
              </a:ext>
            </a:extLst>
          </p:cNvPr>
          <p:cNvSpPr txBox="1">
            <a:spLocks/>
          </p:cNvSpPr>
          <p:nvPr/>
        </p:nvSpPr>
        <p:spPr bwMode="auto">
          <a:xfrm>
            <a:off x="404446" y="543473"/>
            <a:ext cx="8639908" cy="541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startAt="8"/>
            </a:pPr>
            <a:r>
              <a:rPr lang="ja-JP" altLang="en-US" sz="1400" kern="0" dirty="0"/>
              <a:t>登録が完了すると、一覧画面に処理結果が表示されます</a:t>
            </a:r>
            <a:endParaRPr lang="en-US" altLang="ja-JP" sz="1200" kern="0" dirty="0"/>
          </a:p>
          <a:p>
            <a:pPr marL="0" indent="0">
              <a:buNone/>
            </a:pPr>
            <a:r>
              <a:rPr lang="ja-JP" altLang="en-US" sz="1200" kern="0" dirty="0"/>
              <a:t>　　　</a:t>
            </a:r>
            <a:r>
              <a:rPr lang="en-US" altLang="ja-JP" sz="1200" kern="0" dirty="0"/>
              <a:t>※</a:t>
            </a:r>
            <a:r>
              <a:rPr lang="ja-JP" altLang="en-US" sz="1200" kern="0" dirty="0"/>
              <a:t>正常に連携が完了すると、「正常完了」になります。</a:t>
            </a:r>
            <a:endParaRPr lang="en-US" altLang="ja-JP" sz="1200" kern="0" dirty="0"/>
          </a:p>
          <a:p>
            <a:pPr marL="0" indent="0">
              <a:buNone/>
            </a:pPr>
            <a:r>
              <a:rPr lang="ja-JP" altLang="en-US" sz="1200" kern="0" dirty="0"/>
              <a:t>　　　　エラーの場合は「エラー」になります。</a:t>
            </a:r>
            <a:r>
              <a:rPr lang="ja-JP" altLang="ja-JP" sz="1200" dirty="0">
                <a:effectLst/>
                <a:latin typeface="+mn-ea"/>
                <a:ea typeface="+mn-ea"/>
                <a:cs typeface="Times New Roman" panose="02020603050405020304" pitchFamily="18" charset="0"/>
              </a:rPr>
              <a:t>［エラー］から詳細の内容を確認してください。</a:t>
            </a:r>
            <a:endParaRPr lang="en-US" altLang="ja-JP" sz="1200" kern="0" dirty="0">
              <a:solidFill>
                <a:srgbClr val="000000"/>
              </a:solidFill>
              <a:latin typeface="+mn-ea"/>
              <a:ea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p:txBody>
      </p:sp>
      <p:sp>
        <p:nvSpPr>
          <p:cNvPr id="8" name="テキスト ボックス 7">
            <a:extLst>
              <a:ext uri="{FF2B5EF4-FFF2-40B4-BE49-F238E27FC236}">
                <a16:creationId xmlns:a16="http://schemas.microsoft.com/office/drawing/2014/main" id="{336E1045-5416-DC60-388C-8E35026E3F5D}"/>
              </a:ext>
            </a:extLst>
          </p:cNvPr>
          <p:cNvSpPr txBox="1"/>
          <p:nvPr/>
        </p:nvSpPr>
        <p:spPr>
          <a:xfrm>
            <a:off x="5085515" y="3078108"/>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62" b="1" dirty="0">
                <a:solidFill>
                  <a:srgbClr val="FF0000"/>
                </a:solidFill>
                <a:latin typeface="Meiryo UI"/>
                <a:ea typeface="Meiryo UI"/>
              </a:rPr>
              <a:t>⑧</a:t>
            </a: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9" name="角丸四角形 5">
            <a:extLst>
              <a:ext uri="{FF2B5EF4-FFF2-40B4-BE49-F238E27FC236}">
                <a16:creationId xmlns:a16="http://schemas.microsoft.com/office/drawing/2014/main" id="{327E91F7-58D1-7DE6-B259-91C61183589D}"/>
              </a:ext>
            </a:extLst>
          </p:cNvPr>
          <p:cNvSpPr/>
          <p:nvPr/>
        </p:nvSpPr>
        <p:spPr bwMode="auto">
          <a:xfrm>
            <a:off x="5253486" y="3390180"/>
            <a:ext cx="667479" cy="2924347"/>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00772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CF9A53C-F76E-010E-47A3-155D9808FA3D}"/>
              </a:ext>
            </a:extLst>
          </p:cNvPr>
          <p:cNvPicPr>
            <a:picLocks noChangeAspect="1"/>
          </p:cNvPicPr>
          <p:nvPr/>
        </p:nvPicPr>
        <p:blipFill>
          <a:blip r:embed="rId2"/>
          <a:stretch>
            <a:fillRect/>
          </a:stretch>
        </p:blipFill>
        <p:spPr>
          <a:xfrm>
            <a:off x="272681" y="1880985"/>
            <a:ext cx="5673734" cy="4118678"/>
          </a:xfrm>
          <a:prstGeom prst="rect">
            <a:avLst/>
          </a:prstGeom>
          <a:ln>
            <a:solidFill>
              <a:schemeClr val="tx1"/>
            </a:solidFill>
          </a:ln>
        </p:spPr>
      </p:pic>
      <p:sp>
        <p:nvSpPr>
          <p:cNvPr id="6" name="コンテンツ プレースホルダー 2">
            <a:extLst>
              <a:ext uri="{FF2B5EF4-FFF2-40B4-BE49-F238E27FC236}">
                <a16:creationId xmlns:a16="http://schemas.microsoft.com/office/drawing/2014/main" id="{14842171-E464-CD3F-870F-4354C206E659}"/>
              </a:ext>
            </a:extLst>
          </p:cNvPr>
          <p:cNvSpPr txBox="1">
            <a:spLocks/>
          </p:cNvSpPr>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SmartHR</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連携］＞［連携予約（実行）］にて設定します</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00000"/>
              </a:lnSpc>
              <a:spcBef>
                <a:spcPct val="20000"/>
              </a:spcBef>
              <a:spcAft>
                <a:spcPct val="0"/>
              </a:spcAft>
              <a:buClrTx/>
              <a:buSzTx/>
              <a:buFont typeface="+mj-ea"/>
              <a:buAutoNum type="circleNumDbPlai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11C0403C-C9D1-1328-F451-6FC3259E2308}"/>
              </a:ext>
            </a:extLst>
          </p:cNvPr>
          <p:cNvSpPr txBox="1">
            <a:spLocks/>
          </p:cNvSpPr>
          <p:nvPr/>
        </p:nvSpPr>
        <p:spPr bwMode="auto">
          <a:xfrm>
            <a:off x="404446" y="897147"/>
            <a:ext cx="8639908" cy="528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342900" indent="-342900">
              <a:buFont typeface="+mj-ea"/>
              <a:buAutoNum type="circleNumDbPlain" startAt="6"/>
            </a:pPr>
            <a:endParaRPr lang="en-US" altLang="ja-JP" sz="1400" kern="0" dirty="0"/>
          </a:p>
          <a:p>
            <a:pPr marL="342900" indent="-342900">
              <a:buFont typeface="+mj-ea"/>
              <a:buAutoNum type="circleNumDbPlain" startAt="6"/>
            </a:pP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6B4F0343-3A73-7550-5411-D48F734E04B8}"/>
              </a:ext>
            </a:extLst>
          </p:cNvPr>
          <p:cNvSpPr txBox="1">
            <a:spLocks/>
          </p:cNvSpPr>
          <p:nvPr/>
        </p:nvSpPr>
        <p:spPr bwMode="auto">
          <a:xfrm>
            <a:off x="404446" y="983411"/>
            <a:ext cx="8639908" cy="51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b="1" i="0" u="sng" strike="noStrike" kern="0" cap="none" spc="0" normalizeH="0" baseline="0" noProof="0" dirty="0">
              <a:ln>
                <a:noFill/>
              </a:ln>
              <a:solidFill>
                <a:srgbClr val="000000"/>
              </a:solidFill>
              <a:effectLst/>
              <a:uLnTx/>
              <a:uFillTx/>
              <a:latin typeface="+mj-ea"/>
              <a:ea typeface="+mj-ea"/>
              <a:cs typeface="+mn-cs"/>
            </a:endParaRPr>
          </a:p>
          <a:p>
            <a:pPr marL="342900" indent="-342900">
              <a:buFont typeface="+mj-ea"/>
              <a:buAutoNum type="circleNumDbPlain"/>
            </a:pPr>
            <a:r>
              <a:rPr lang="ja-JP" altLang="ja-JP" kern="100" dirty="0">
                <a:effectLst/>
                <a:latin typeface="+mn-lt"/>
                <a:ea typeface="+mj-ea"/>
                <a:cs typeface="Courier New" panose="02070309020205020404" pitchFamily="49" charset="0"/>
              </a:rPr>
              <a:t>ステータスがエラーになっている従業員の［エラー］をクリックします</a:t>
            </a:r>
            <a:endParaRPr lang="en-US" altLang="ja-JP" kern="0" dirty="0">
              <a:solidFill>
                <a:srgbClr val="000000"/>
              </a:solidFill>
              <a:latin typeface="+mn-lt"/>
              <a:ea typeface="+mj-ea"/>
            </a:endParaRPr>
          </a:p>
          <a:p>
            <a:pPr marL="342900" indent="-342900">
              <a:buFont typeface="+mj-ea"/>
              <a:buAutoNum type="circleNumDbPlain"/>
            </a:pPr>
            <a:r>
              <a:rPr lang="ja-JP" altLang="en-US" kern="0" dirty="0">
                <a:solidFill>
                  <a:srgbClr val="000000"/>
                </a:solidFill>
                <a:latin typeface="+mn-lt"/>
              </a:rPr>
              <a:t>エラー内容の確認ができます</a:t>
            </a:r>
            <a:endParaRPr lang="en-US" altLang="ja-JP" kern="0" dirty="0">
              <a:solidFill>
                <a:srgbClr val="000000"/>
              </a:solidFill>
              <a:latin typeface="+mn-lt"/>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１．</a:t>
            </a:r>
            <a:r>
              <a:rPr lang="ja-JP" altLang="en-US" sz="1800" b="0" dirty="0"/>
              <a:t>連携予約（実行）</a:t>
            </a:r>
            <a:br>
              <a:rPr lang="en-US" altLang="ja-JP" sz="1800" b="0" dirty="0"/>
            </a:br>
            <a:r>
              <a:rPr lang="ja-JP" altLang="en-US" sz="1800" b="0" dirty="0"/>
              <a:t>エラー確認方法</a:t>
            </a:r>
            <a:endParaRPr kumimoji="1" lang="ja-JP" altLang="en-US" dirty="0"/>
          </a:p>
        </p:txBody>
      </p:sp>
      <p:sp>
        <p:nvSpPr>
          <p:cNvPr id="11" name="角丸四角形 8">
            <a:extLst>
              <a:ext uri="{FF2B5EF4-FFF2-40B4-BE49-F238E27FC236}">
                <a16:creationId xmlns:a16="http://schemas.microsoft.com/office/drawing/2014/main" id="{2CA6E259-67AF-8C53-888D-54070F1C00F8}"/>
              </a:ext>
            </a:extLst>
          </p:cNvPr>
          <p:cNvSpPr/>
          <p:nvPr/>
        </p:nvSpPr>
        <p:spPr bwMode="auto">
          <a:xfrm>
            <a:off x="262806" y="4779239"/>
            <a:ext cx="1114792" cy="221386"/>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2" name="角丸四角形 5">
            <a:extLst>
              <a:ext uri="{FF2B5EF4-FFF2-40B4-BE49-F238E27FC236}">
                <a16:creationId xmlns:a16="http://schemas.microsoft.com/office/drawing/2014/main" id="{D83C1E5E-4DBF-68B2-6CCA-14BF921721DE}"/>
              </a:ext>
            </a:extLst>
          </p:cNvPr>
          <p:cNvSpPr/>
          <p:nvPr/>
        </p:nvSpPr>
        <p:spPr bwMode="auto">
          <a:xfrm>
            <a:off x="237937" y="5650227"/>
            <a:ext cx="1164531" cy="169548"/>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EEEC415D-346B-A18E-3987-86C65C7D2A97}"/>
              </a:ext>
            </a:extLst>
          </p:cNvPr>
          <p:cNvSpPr txBox="1"/>
          <p:nvPr/>
        </p:nvSpPr>
        <p:spPr>
          <a:xfrm>
            <a:off x="3599506" y="3841810"/>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①</a:t>
            </a:r>
          </a:p>
        </p:txBody>
      </p:sp>
      <p:sp>
        <p:nvSpPr>
          <p:cNvPr id="15" name="角丸四角形 5">
            <a:extLst>
              <a:ext uri="{FF2B5EF4-FFF2-40B4-BE49-F238E27FC236}">
                <a16:creationId xmlns:a16="http://schemas.microsoft.com/office/drawing/2014/main" id="{6C5E632C-BEEA-1FA4-5616-86D83E0BA760}"/>
              </a:ext>
            </a:extLst>
          </p:cNvPr>
          <p:cNvSpPr/>
          <p:nvPr/>
        </p:nvSpPr>
        <p:spPr bwMode="auto">
          <a:xfrm>
            <a:off x="4012884" y="3896939"/>
            <a:ext cx="559116" cy="244216"/>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 name="角丸四角形 8">
            <a:extLst>
              <a:ext uri="{FF2B5EF4-FFF2-40B4-BE49-F238E27FC236}">
                <a16:creationId xmlns:a16="http://schemas.microsoft.com/office/drawing/2014/main" id="{F3AC9E06-7242-D975-6BAA-DBF11B627991}"/>
              </a:ext>
            </a:extLst>
          </p:cNvPr>
          <p:cNvSpPr/>
          <p:nvPr/>
        </p:nvSpPr>
        <p:spPr bwMode="auto">
          <a:xfrm>
            <a:off x="4282588" y="2323323"/>
            <a:ext cx="881482" cy="300749"/>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9" name="吹き出し: 四角形 8">
            <a:extLst>
              <a:ext uri="{FF2B5EF4-FFF2-40B4-BE49-F238E27FC236}">
                <a16:creationId xmlns:a16="http://schemas.microsoft.com/office/drawing/2014/main" id="{F1931060-A8B3-6D1D-4EF0-EFD0ECB9F3D5}"/>
              </a:ext>
            </a:extLst>
          </p:cNvPr>
          <p:cNvSpPr/>
          <p:nvPr/>
        </p:nvSpPr>
        <p:spPr bwMode="auto">
          <a:xfrm>
            <a:off x="2500969" y="2822654"/>
            <a:ext cx="2222360" cy="420927"/>
          </a:xfrm>
          <a:prstGeom prst="wedgeRectCallout">
            <a:avLst>
              <a:gd name="adj1" fmla="val 37204"/>
              <a:gd name="adj2" fmla="val -78248"/>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200" dirty="0">
                <a:latin typeface="Meiryo UI" panose="020B0604030504040204" pitchFamily="50" charset="-128"/>
                <a:ea typeface="Meiryo UI" panose="020B0604030504040204" pitchFamily="50" charset="-128"/>
              </a:rPr>
              <a:t>※</a:t>
            </a:r>
            <a:r>
              <a:rPr lang="ja-JP" altLang="en-US" sz="1200" kern="0" dirty="0"/>
              <a:t>［更新］をクリックすることで、</a:t>
            </a: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kern="0" dirty="0"/>
              <a:t>　　ステータスの更新が可能です</a:t>
            </a:r>
            <a:endParaRPr lang="en-US" altLang="ja-JP" sz="1200"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D6DB8E75-3DBE-163A-E3D6-C7673B8644FD}"/>
              </a:ext>
            </a:extLst>
          </p:cNvPr>
          <p:cNvPicPr>
            <a:picLocks noChangeAspect="1"/>
          </p:cNvPicPr>
          <p:nvPr/>
        </p:nvPicPr>
        <p:blipFill>
          <a:blip r:embed="rId3"/>
          <a:stretch>
            <a:fillRect/>
          </a:stretch>
        </p:blipFill>
        <p:spPr>
          <a:xfrm>
            <a:off x="5610368" y="3802776"/>
            <a:ext cx="3245450" cy="2644055"/>
          </a:xfrm>
          <a:prstGeom prst="rect">
            <a:avLst/>
          </a:prstGeom>
          <a:ln>
            <a:solidFill>
              <a:schemeClr val="bg2"/>
            </a:solidFill>
          </a:ln>
        </p:spPr>
      </p:pic>
      <p:sp>
        <p:nvSpPr>
          <p:cNvPr id="18" name="角丸四角形 5">
            <a:extLst>
              <a:ext uri="{FF2B5EF4-FFF2-40B4-BE49-F238E27FC236}">
                <a16:creationId xmlns:a16="http://schemas.microsoft.com/office/drawing/2014/main" id="{ADA4DE94-4AB8-4FA5-AD3B-133DB0D7418D}"/>
              </a:ext>
            </a:extLst>
          </p:cNvPr>
          <p:cNvSpPr/>
          <p:nvPr/>
        </p:nvSpPr>
        <p:spPr bwMode="auto">
          <a:xfrm>
            <a:off x="5765240" y="3873259"/>
            <a:ext cx="2883874" cy="1449239"/>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F48533B8-3934-B9D5-8E5F-0F6476D35EF2}"/>
              </a:ext>
            </a:extLst>
          </p:cNvPr>
          <p:cNvSpPr txBox="1"/>
          <p:nvPr/>
        </p:nvSpPr>
        <p:spPr>
          <a:xfrm>
            <a:off x="5429298" y="3783944"/>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62" b="1" dirty="0">
                <a:solidFill>
                  <a:srgbClr val="FF0000"/>
                </a:solidFill>
                <a:latin typeface="Meiryo UI"/>
                <a:ea typeface="Meiryo UI"/>
              </a:rPr>
              <a:t>②</a:t>
            </a: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20" name="左カーブ矢印 7">
            <a:extLst>
              <a:ext uri="{FF2B5EF4-FFF2-40B4-BE49-F238E27FC236}">
                <a16:creationId xmlns:a16="http://schemas.microsoft.com/office/drawing/2014/main" id="{3F989846-F323-BC6A-F9F0-48DDD8776B30}"/>
              </a:ext>
            </a:extLst>
          </p:cNvPr>
          <p:cNvSpPr/>
          <p:nvPr/>
        </p:nvSpPr>
        <p:spPr bwMode="auto">
          <a:xfrm rot="16200000">
            <a:off x="5243290" y="2600616"/>
            <a:ext cx="558355" cy="1915801"/>
          </a:xfrm>
          <a:prstGeom prst="curvedLeftArrow">
            <a:avLst>
              <a:gd name="adj1" fmla="val 21567"/>
              <a:gd name="adj2" fmla="val 52322"/>
              <a:gd name="adj3" fmla="val 44480"/>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957316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14842171-E464-CD3F-870F-4354C206E659}"/>
              </a:ext>
            </a:extLst>
          </p:cNvPr>
          <p:cNvSpPr txBox="1">
            <a:spLocks/>
          </p:cNvSpPr>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285750" marR="0" lvl="0" indent="-285750" algn="l" defTabSz="914400" rtl="0" eaLnBrk="1" fontAlgn="base" latinLnBrk="0" hangingPunct="1">
              <a:lnSpc>
                <a:spcPct val="100000"/>
              </a:lnSpc>
              <a:spcBef>
                <a:spcPct val="20000"/>
              </a:spcBef>
              <a:spcAft>
                <a:spcPct val="0"/>
              </a:spcAft>
              <a:buClrTx/>
              <a:buSzTx/>
              <a:buFont typeface="+mj-ea"/>
              <a:buAutoNum type="circleNumDbPlai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11C0403C-C9D1-1328-F451-6FC3259E2308}"/>
              </a:ext>
            </a:extLst>
          </p:cNvPr>
          <p:cNvSpPr txBox="1">
            <a:spLocks/>
          </p:cNvSpPr>
          <p:nvPr/>
        </p:nvSpPr>
        <p:spPr bwMode="auto">
          <a:xfrm>
            <a:off x="404446" y="897147"/>
            <a:ext cx="8639908" cy="528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342900" indent="-342900">
              <a:buFont typeface="+mj-ea"/>
              <a:buAutoNum type="circleNumDbPlain" startAt="6"/>
            </a:pPr>
            <a:endParaRPr lang="en-US" altLang="ja-JP" sz="1400" kern="0" dirty="0"/>
          </a:p>
          <a:p>
            <a:pPr marL="342900" indent="-342900">
              <a:buFont typeface="+mj-ea"/>
              <a:buAutoNum type="circleNumDbPlain" startAt="6"/>
            </a:pP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6B4F0343-3A73-7550-5411-D48F734E04B8}"/>
              </a:ext>
            </a:extLst>
          </p:cNvPr>
          <p:cNvSpPr txBox="1">
            <a:spLocks/>
          </p:cNvSpPr>
          <p:nvPr/>
        </p:nvSpPr>
        <p:spPr bwMode="auto">
          <a:xfrm>
            <a:off x="252046" y="761999"/>
            <a:ext cx="8792308" cy="542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r>
              <a:rPr lang="en-US" altLang="ja-JP" sz="1200" kern="0" dirty="0" err="1">
                <a:solidFill>
                  <a:srgbClr val="000000"/>
                </a:solidFill>
                <a:latin typeface="+mn-ea"/>
              </a:rPr>
              <a:t>SmartHR</a:t>
            </a:r>
            <a:r>
              <a:rPr lang="ja-JP" altLang="en-US" sz="1200" kern="0" dirty="0">
                <a:solidFill>
                  <a:srgbClr val="000000"/>
                </a:solidFill>
                <a:latin typeface="+mn-ea"/>
              </a:rPr>
              <a:t>上に従業員のデータが登録されていない場合には、連携予約（実行）時、以下のポップアップが表示されます。</a:t>
            </a:r>
            <a:endParaRPr lang="en-US" altLang="ja-JP" sz="1200" kern="0" dirty="0">
              <a:solidFill>
                <a:srgbClr val="000000"/>
              </a:solidFill>
              <a:latin typeface="+mn-ea"/>
            </a:endParaRPr>
          </a:p>
          <a:p>
            <a:pPr marL="0" indent="0" algn="l">
              <a:buNone/>
            </a:pPr>
            <a:r>
              <a:rPr lang="ja-JP" altLang="en-US" sz="1200" b="0" i="0" kern="0" dirty="0">
                <a:solidFill>
                  <a:srgbClr val="000000"/>
                </a:solidFill>
                <a:effectLst/>
                <a:latin typeface="+mn-ea"/>
              </a:rPr>
              <a:t>　　　</a:t>
            </a:r>
            <a:endParaRPr lang="en-US" altLang="ja-JP" sz="1200" dirty="0">
              <a:solidFill>
                <a:srgbClr val="000000"/>
              </a:solidFill>
              <a:latin typeface="+mn-ea"/>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１．</a:t>
            </a:r>
            <a:r>
              <a:rPr lang="ja-JP" altLang="en-US" sz="1800" b="0" dirty="0"/>
              <a:t>連携予約（実行）</a:t>
            </a:r>
            <a:br>
              <a:rPr lang="en-US" altLang="ja-JP" sz="1800" b="0" dirty="0"/>
            </a:br>
            <a:r>
              <a:rPr lang="ja-JP" altLang="en-US" dirty="0"/>
              <a:t>（参考）連携予約（実行）時のポップアップ表示①</a:t>
            </a:r>
            <a:endParaRPr kumimoji="1" lang="ja-JP" altLang="en-US" dirty="0"/>
          </a:p>
        </p:txBody>
      </p:sp>
      <p:pic>
        <p:nvPicPr>
          <p:cNvPr id="26" name="図 25">
            <a:extLst>
              <a:ext uri="{FF2B5EF4-FFF2-40B4-BE49-F238E27FC236}">
                <a16:creationId xmlns:a16="http://schemas.microsoft.com/office/drawing/2014/main" id="{8B476271-B140-DA74-5C40-25296A77269A}"/>
              </a:ext>
            </a:extLst>
          </p:cNvPr>
          <p:cNvPicPr>
            <a:picLocks noChangeAspect="1"/>
          </p:cNvPicPr>
          <p:nvPr/>
        </p:nvPicPr>
        <p:blipFill>
          <a:blip r:embed="rId2"/>
          <a:stretch>
            <a:fillRect/>
          </a:stretch>
        </p:blipFill>
        <p:spPr>
          <a:xfrm>
            <a:off x="802115" y="2428155"/>
            <a:ext cx="7557026" cy="3347407"/>
          </a:xfrm>
          <a:prstGeom prst="rect">
            <a:avLst/>
          </a:prstGeom>
          <a:ln>
            <a:solidFill>
              <a:schemeClr val="bg2"/>
            </a:solidFill>
          </a:ln>
        </p:spPr>
      </p:pic>
      <p:sp>
        <p:nvSpPr>
          <p:cNvPr id="27" name="コンテンツ プレースホルダー 2">
            <a:extLst>
              <a:ext uri="{FF2B5EF4-FFF2-40B4-BE49-F238E27FC236}">
                <a16:creationId xmlns:a16="http://schemas.microsoft.com/office/drawing/2014/main" id="{0DF4B0CE-0581-40F2-E372-B094B50B7BC5}"/>
              </a:ext>
            </a:extLst>
          </p:cNvPr>
          <p:cNvSpPr txBox="1">
            <a:spLocks/>
          </p:cNvSpPr>
          <p:nvPr/>
        </p:nvSpPr>
        <p:spPr bwMode="auto">
          <a:xfrm>
            <a:off x="404446" y="1082439"/>
            <a:ext cx="8639908" cy="509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a:pPr>
            <a:r>
              <a:rPr lang="ja-JP" altLang="en-US" sz="1400" kern="0" dirty="0"/>
              <a:t>連携させる場合は、［連携予約（実行）］をクリックします</a:t>
            </a:r>
            <a:endParaRPr lang="en-US" altLang="ja-JP" sz="1400" kern="0" dirty="0"/>
          </a:p>
          <a:p>
            <a:pPr marL="0" indent="0" algn="l">
              <a:buNone/>
            </a:pPr>
            <a:r>
              <a:rPr lang="ja-JP" altLang="en-US" sz="1200" b="0" i="0" kern="0" dirty="0">
                <a:solidFill>
                  <a:srgbClr val="FF0000"/>
                </a:solidFill>
                <a:effectLst/>
                <a:latin typeface="+mn-ea"/>
              </a:rPr>
              <a:t>　　　</a:t>
            </a:r>
            <a:r>
              <a:rPr lang="en-US" altLang="ja-JP" sz="1200" b="0" i="0" kern="0" dirty="0">
                <a:solidFill>
                  <a:srgbClr val="FF0000"/>
                </a:solidFill>
                <a:effectLst/>
                <a:latin typeface="+mn-ea"/>
                <a:ea typeface="+mn-ea"/>
              </a:rPr>
              <a:t>※</a:t>
            </a:r>
            <a:r>
              <a:rPr lang="en-US" altLang="ja-JP" sz="1200" b="0" i="0" dirty="0" err="1">
                <a:solidFill>
                  <a:srgbClr val="FF0000"/>
                </a:solidFill>
                <a:effectLst/>
                <a:latin typeface="+mn-ea"/>
                <a:ea typeface="+mn-ea"/>
              </a:rPr>
              <a:t>SmartHR</a:t>
            </a:r>
            <a:r>
              <a:rPr lang="ja-JP" altLang="en-US" sz="1200" b="0" i="0" dirty="0">
                <a:solidFill>
                  <a:srgbClr val="FF0000"/>
                </a:solidFill>
                <a:effectLst/>
                <a:latin typeface="+mn-ea"/>
                <a:ea typeface="+mn-ea"/>
              </a:rPr>
              <a:t>に従業員情報が登録されているにも関わらず連携種別が「新規登録」となっている場合には、</a:t>
            </a:r>
          </a:p>
          <a:p>
            <a:pPr marL="0" indent="0" algn="l">
              <a:buNone/>
            </a:pPr>
            <a:r>
              <a:rPr lang="ja-JP" altLang="en-US" sz="1200" b="0" i="0" dirty="0">
                <a:solidFill>
                  <a:srgbClr val="FF0000"/>
                </a:solidFill>
                <a:effectLst/>
                <a:latin typeface="+mn-ea"/>
                <a:ea typeface="+mn-ea"/>
              </a:rPr>
              <a:t>　　　　 サイレコ従業員情報の属性</a:t>
            </a:r>
            <a:r>
              <a:rPr lang="en-US" altLang="ja-JP" sz="1200" b="0" i="0" dirty="0">
                <a:solidFill>
                  <a:srgbClr val="FF0000"/>
                </a:solidFill>
                <a:effectLst/>
                <a:latin typeface="+mn-ea"/>
                <a:ea typeface="+mn-ea"/>
              </a:rPr>
              <a:t>(</a:t>
            </a:r>
            <a:r>
              <a:rPr lang="ja-JP" altLang="en-US" sz="1200" b="0" i="0" dirty="0">
                <a:solidFill>
                  <a:srgbClr val="FF0000"/>
                </a:solidFill>
                <a:effectLst/>
                <a:latin typeface="+mn-ea"/>
                <a:ea typeface="+mn-ea"/>
              </a:rPr>
              <a:t>氏名・生年月日・性別</a:t>
            </a:r>
            <a:r>
              <a:rPr lang="en-US" altLang="ja-JP" sz="1200" b="0" i="0" dirty="0">
                <a:solidFill>
                  <a:srgbClr val="FF0000"/>
                </a:solidFill>
                <a:effectLst/>
                <a:latin typeface="+mn-ea"/>
                <a:ea typeface="+mn-ea"/>
              </a:rPr>
              <a:t>)</a:t>
            </a:r>
            <a:r>
              <a:rPr lang="ja-JP" altLang="en-US" sz="1200" b="0" i="0" dirty="0">
                <a:solidFill>
                  <a:srgbClr val="FF0000"/>
                </a:solidFill>
                <a:effectLst/>
                <a:latin typeface="+mn-ea"/>
                <a:ea typeface="+mn-ea"/>
              </a:rPr>
              <a:t>と</a:t>
            </a:r>
            <a:r>
              <a:rPr lang="en-US" altLang="ja-JP" sz="1200" b="0" i="0" dirty="0" err="1">
                <a:solidFill>
                  <a:srgbClr val="FF0000"/>
                </a:solidFill>
                <a:effectLst/>
                <a:latin typeface="+mn-ea"/>
                <a:ea typeface="+mn-ea"/>
              </a:rPr>
              <a:t>SmartHR</a:t>
            </a:r>
            <a:r>
              <a:rPr lang="ja-JP" altLang="en-US" sz="1200" b="0" i="0" dirty="0">
                <a:solidFill>
                  <a:srgbClr val="FF0000"/>
                </a:solidFill>
                <a:effectLst/>
                <a:latin typeface="+mn-ea"/>
                <a:ea typeface="+mn-ea"/>
              </a:rPr>
              <a:t>の従業員情報の属性が異なっていることが考えられるので、</a:t>
            </a:r>
            <a:endParaRPr lang="en-US" altLang="ja-JP" sz="1200" b="0" i="0" dirty="0">
              <a:solidFill>
                <a:srgbClr val="FF0000"/>
              </a:solidFill>
              <a:effectLst/>
              <a:latin typeface="+mn-ea"/>
              <a:ea typeface="+mn-ea"/>
            </a:endParaRPr>
          </a:p>
          <a:p>
            <a:pPr marL="0" indent="0" algn="l">
              <a:buNone/>
            </a:pPr>
            <a:r>
              <a:rPr lang="en-US" altLang="ja-JP" sz="1200" dirty="0">
                <a:solidFill>
                  <a:srgbClr val="FF0000"/>
                </a:solidFill>
                <a:latin typeface="+mn-ea"/>
                <a:ea typeface="+mn-ea"/>
              </a:rPr>
              <a:t>         </a:t>
            </a:r>
            <a:r>
              <a:rPr lang="ja-JP" altLang="en-US" sz="1200" b="0" i="0" dirty="0">
                <a:solidFill>
                  <a:srgbClr val="FF0000"/>
                </a:solidFill>
                <a:effectLst/>
                <a:latin typeface="+mn-ea"/>
                <a:ea typeface="+mn-ea"/>
              </a:rPr>
              <a:t>氏名・生年月日・性別を一致させた上で再度予約処理を実行してください。</a:t>
            </a: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8" name="角丸四角形 5">
            <a:extLst>
              <a:ext uri="{FF2B5EF4-FFF2-40B4-BE49-F238E27FC236}">
                <a16:creationId xmlns:a16="http://schemas.microsoft.com/office/drawing/2014/main" id="{2B31ED23-E214-3D36-29D8-380C34E09AEC}"/>
              </a:ext>
            </a:extLst>
          </p:cNvPr>
          <p:cNvSpPr/>
          <p:nvPr/>
        </p:nvSpPr>
        <p:spPr bwMode="auto">
          <a:xfrm>
            <a:off x="4543441" y="4956857"/>
            <a:ext cx="1790659" cy="558745"/>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321CDB8D-96E7-6B5D-AF27-FD4C5216E681}"/>
              </a:ext>
            </a:extLst>
          </p:cNvPr>
          <p:cNvSpPr txBox="1"/>
          <p:nvPr/>
        </p:nvSpPr>
        <p:spPr>
          <a:xfrm>
            <a:off x="4131299" y="5063233"/>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①</a:t>
            </a:r>
          </a:p>
        </p:txBody>
      </p:sp>
    </p:spTree>
    <p:extLst>
      <p:ext uri="{BB962C8B-B14F-4D97-AF65-F5344CB8AC3E}">
        <p14:creationId xmlns:p14="http://schemas.microsoft.com/office/powerpoint/2010/main" val="2742377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799921AC-4FD1-9A6E-A5BA-A39C10AFFE43}"/>
              </a:ext>
            </a:extLst>
          </p:cNvPr>
          <p:cNvSpPr txBox="1">
            <a:spLocks/>
          </p:cNvSpPr>
          <p:nvPr/>
        </p:nvSpPr>
        <p:spPr bwMode="auto">
          <a:xfrm>
            <a:off x="404446" y="1082439"/>
            <a:ext cx="8639908" cy="509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a:pPr>
            <a:r>
              <a:rPr lang="ja-JP" altLang="en-US" sz="1400" kern="0" dirty="0"/>
              <a:t>連携させる場合は、［連携予約（実行）］をクリックします</a:t>
            </a:r>
            <a:endParaRPr lang="en-US" altLang="ja-JP" sz="1400" kern="0" dirty="0"/>
          </a:p>
          <a:p>
            <a:pPr marL="0" indent="0" algn="l">
              <a:buNone/>
            </a:pPr>
            <a:r>
              <a:rPr lang="ja-JP" altLang="en-US" sz="1200" b="0" i="0" kern="0" dirty="0">
                <a:solidFill>
                  <a:srgbClr val="FF0000"/>
                </a:solidFill>
                <a:effectLst/>
                <a:latin typeface="+mn-ea"/>
              </a:rPr>
              <a:t>　　　</a:t>
            </a: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14842171-E464-CD3F-870F-4354C206E659}"/>
              </a:ext>
            </a:extLst>
          </p:cNvPr>
          <p:cNvSpPr txBox="1">
            <a:spLocks/>
          </p:cNvSpPr>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285750" marR="0" lvl="0" indent="-285750" algn="l" defTabSz="914400" rtl="0" eaLnBrk="1" fontAlgn="base" latinLnBrk="0" hangingPunct="1">
              <a:lnSpc>
                <a:spcPct val="100000"/>
              </a:lnSpc>
              <a:spcBef>
                <a:spcPct val="20000"/>
              </a:spcBef>
              <a:spcAft>
                <a:spcPct val="0"/>
              </a:spcAft>
              <a:buClrTx/>
              <a:buSzTx/>
              <a:buFont typeface="+mj-ea"/>
              <a:buAutoNum type="circleNumDbPlai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11C0403C-C9D1-1328-F451-6FC3259E2308}"/>
              </a:ext>
            </a:extLst>
          </p:cNvPr>
          <p:cNvSpPr txBox="1">
            <a:spLocks/>
          </p:cNvSpPr>
          <p:nvPr/>
        </p:nvSpPr>
        <p:spPr bwMode="auto">
          <a:xfrm>
            <a:off x="404446" y="897147"/>
            <a:ext cx="8639908" cy="528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342900" indent="-342900">
              <a:buFont typeface="+mj-ea"/>
              <a:buAutoNum type="circleNumDbPlain" startAt="6"/>
            </a:pPr>
            <a:endParaRPr lang="en-US" altLang="ja-JP" sz="1400" kern="0" dirty="0"/>
          </a:p>
          <a:p>
            <a:pPr marL="342900" indent="-342900">
              <a:buFont typeface="+mj-ea"/>
              <a:buAutoNum type="circleNumDbPlain" startAt="6"/>
            </a:pP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6B4F0343-3A73-7550-5411-D48F734E04B8}"/>
              </a:ext>
            </a:extLst>
          </p:cNvPr>
          <p:cNvSpPr txBox="1">
            <a:spLocks/>
          </p:cNvSpPr>
          <p:nvPr/>
        </p:nvSpPr>
        <p:spPr bwMode="auto">
          <a:xfrm>
            <a:off x="252046" y="761999"/>
            <a:ext cx="8792308" cy="542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r>
              <a:rPr lang="ja-JP" altLang="en-US" sz="1200" kern="0" dirty="0">
                <a:solidFill>
                  <a:srgbClr val="000000"/>
                </a:solidFill>
                <a:latin typeface="+mn-ea"/>
              </a:rPr>
              <a:t>既に連携済の従業員で、サイレコ</a:t>
            </a:r>
            <a:r>
              <a:rPr lang="ja-JP" altLang="en-US" sz="1200" kern="0" dirty="0">
                <a:latin typeface="+mn-ea"/>
              </a:rPr>
              <a:t>で</a:t>
            </a:r>
            <a:r>
              <a:rPr lang="ja-JP" altLang="en-US" sz="1200" b="0" i="0" dirty="0">
                <a:effectLst/>
                <a:latin typeface="ヒラギノ角ゴ Pro W3"/>
              </a:rPr>
              <a:t>氏名等</a:t>
            </a:r>
            <a:r>
              <a:rPr lang="ja-JP" altLang="en-US" sz="1200" kern="0" dirty="0">
                <a:solidFill>
                  <a:srgbClr val="000000"/>
                </a:solidFill>
                <a:latin typeface="+mn-ea"/>
              </a:rPr>
              <a:t>を変更した場合には、連携予約（実行）時、以下のポップアップが表示されます。</a:t>
            </a:r>
            <a:endParaRPr lang="en-US" altLang="ja-JP" sz="1200" kern="0" dirty="0">
              <a:solidFill>
                <a:srgbClr val="000000"/>
              </a:solidFill>
              <a:latin typeface="+mn-ea"/>
            </a:endParaRPr>
          </a:p>
          <a:p>
            <a:pPr marL="0" indent="0" algn="l">
              <a:buNone/>
            </a:pPr>
            <a:r>
              <a:rPr lang="ja-JP" altLang="en-US" sz="1200" b="0" i="0" kern="0" dirty="0">
                <a:solidFill>
                  <a:srgbClr val="000000"/>
                </a:solidFill>
                <a:effectLst/>
                <a:latin typeface="+mn-ea"/>
              </a:rPr>
              <a:t>　　　</a:t>
            </a:r>
            <a:endParaRPr lang="en-US" altLang="ja-JP" sz="1200" dirty="0">
              <a:solidFill>
                <a:srgbClr val="000000"/>
              </a:solidFill>
              <a:latin typeface="+mn-ea"/>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１．</a:t>
            </a:r>
            <a:r>
              <a:rPr lang="ja-JP" altLang="en-US" sz="1800" b="0" dirty="0"/>
              <a:t>連携予約（実行）</a:t>
            </a:r>
            <a:br>
              <a:rPr lang="en-US" altLang="ja-JP" sz="1800" b="0" dirty="0"/>
            </a:br>
            <a:r>
              <a:rPr lang="ja-JP" altLang="en-US" dirty="0"/>
              <a:t>（参考）連携予約（実行）時のポップアップ表示②</a:t>
            </a:r>
            <a:endParaRPr kumimoji="1" lang="ja-JP" altLang="en-US" dirty="0"/>
          </a:p>
        </p:txBody>
      </p:sp>
      <p:pic>
        <p:nvPicPr>
          <p:cNvPr id="4" name="図 3">
            <a:extLst>
              <a:ext uri="{FF2B5EF4-FFF2-40B4-BE49-F238E27FC236}">
                <a16:creationId xmlns:a16="http://schemas.microsoft.com/office/drawing/2014/main" id="{27583FCD-B640-7590-06CF-C35AD7122E5C}"/>
              </a:ext>
            </a:extLst>
          </p:cNvPr>
          <p:cNvPicPr>
            <a:picLocks noChangeAspect="1"/>
          </p:cNvPicPr>
          <p:nvPr/>
        </p:nvPicPr>
        <p:blipFill>
          <a:blip r:embed="rId2"/>
          <a:stretch>
            <a:fillRect/>
          </a:stretch>
        </p:blipFill>
        <p:spPr>
          <a:xfrm>
            <a:off x="793487" y="1927569"/>
            <a:ext cx="7557025" cy="3744725"/>
          </a:xfrm>
          <a:prstGeom prst="rect">
            <a:avLst/>
          </a:prstGeom>
          <a:ln>
            <a:solidFill>
              <a:schemeClr val="bg2"/>
            </a:solidFill>
          </a:ln>
        </p:spPr>
      </p:pic>
      <p:sp>
        <p:nvSpPr>
          <p:cNvPr id="8" name="角丸四角形 5">
            <a:extLst>
              <a:ext uri="{FF2B5EF4-FFF2-40B4-BE49-F238E27FC236}">
                <a16:creationId xmlns:a16="http://schemas.microsoft.com/office/drawing/2014/main" id="{740EB4AB-08FA-8B30-F931-0C89E83C8A50}"/>
              </a:ext>
            </a:extLst>
          </p:cNvPr>
          <p:cNvSpPr/>
          <p:nvPr/>
        </p:nvSpPr>
        <p:spPr bwMode="auto">
          <a:xfrm>
            <a:off x="4571999" y="3913060"/>
            <a:ext cx="1790659" cy="558745"/>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256D1AE5-CC7E-9394-18CE-E39D1708279F}"/>
              </a:ext>
            </a:extLst>
          </p:cNvPr>
          <p:cNvSpPr txBox="1"/>
          <p:nvPr/>
        </p:nvSpPr>
        <p:spPr>
          <a:xfrm>
            <a:off x="4152665" y="4027003"/>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①</a:t>
            </a:r>
          </a:p>
        </p:txBody>
      </p:sp>
    </p:spTree>
    <p:extLst>
      <p:ext uri="{BB962C8B-B14F-4D97-AF65-F5344CB8AC3E}">
        <p14:creationId xmlns:p14="http://schemas.microsoft.com/office/powerpoint/2010/main" val="936214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1800" b="0" dirty="0"/>
              <a:t>Phase3</a:t>
            </a:r>
            <a:r>
              <a:rPr lang="ja-JP" altLang="en-US" sz="1800" b="0" dirty="0"/>
              <a:t>．連携実行</a:t>
            </a:r>
            <a:br>
              <a:rPr lang="en-US" altLang="ja-JP" sz="1800" b="0" dirty="0"/>
            </a:br>
            <a:r>
              <a:rPr lang="ja-JP" altLang="en-US" sz="1800" dirty="0">
                <a:latin typeface="Meiryo UI" panose="020B0604030504040204" pitchFamily="50" charset="-128"/>
                <a:ea typeface="Meiryo UI" panose="020B0604030504040204" pitchFamily="50" charset="-128"/>
              </a:rPr>
              <a:t>２．</a:t>
            </a:r>
            <a:r>
              <a:rPr lang="ja-JP" altLang="en-US" sz="1800" dirty="0"/>
              <a:t>連携データ取得</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12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rPr>
              <a:t>SmartHR</a:t>
            </a:r>
            <a:r>
              <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のデータをサイレコに連携させます</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r>
              <a:rPr lang="ja-JP" altLang="en-US" sz="1200" dirty="0"/>
              <a:t>　</a:t>
            </a:r>
            <a:r>
              <a:rPr lang="en-US" altLang="ja-JP" sz="1200" dirty="0">
                <a:solidFill>
                  <a:srgbClr val="FF0000"/>
                </a:solidFill>
              </a:rPr>
              <a:t>※</a:t>
            </a:r>
            <a:r>
              <a:rPr lang="ja-JP" altLang="en-US" sz="1200" dirty="0">
                <a:solidFill>
                  <a:srgbClr val="FF0000"/>
                </a:solidFill>
              </a:rPr>
              <a:t>連携データ取得は「連携予約（実行）」を行っていない従業員は、データを取得できません。</a:t>
            </a:r>
            <a:endParaRPr lang="en-US" altLang="ja-JP" sz="1200" dirty="0">
              <a:solidFill>
                <a:srgbClr val="FF0000"/>
              </a:solidFill>
            </a:endParaRPr>
          </a:p>
          <a:p>
            <a:pPr marL="0" indent="0">
              <a:buNone/>
            </a:pPr>
            <a:r>
              <a:rPr kumimoji="1" lang="ja-JP" altLang="en-US"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　　 「連携予約（実行）」を行ってから、連携データ取得を行ってください。</a:t>
            </a:r>
            <a:endParaRPr kumimoji="1" lang="en-US"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p:txBody>
      </p:sp>
      <p:pic>
        <p:nvPicPr>
          <p:cNvPr id="4" name="Picture 2" descr="C:\Users\joono\Desktop\サイレコ提案書\saireco_logo_fin_20170518\png\saireco_logo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66" y="3147188"/>
            <a:ext cx="2658757" cy="571143"/>
          </a:xfrm>
          <a:prstGeom prst="rect">
            <a:avLst/>
          </a:prstGeom>
          <a:noFill/>
          <a:extLst>
            <a:ext uri="{909E8E84-426E-40DD-AFC4-6F175D3DCCD1}">
              <a14:hiddenFill xmlns:a14="http://schemas.microsoft.com/office/drawing/2010/main">
                <a:solidFill>
                  <a:srgbClr val="FFFFFF"/>
                </a:solidFill>
              </a14:hiddenFill>
            </a:ext>
          </a:extLst>
        </p:spPr>
      </p:pic>
      <p:sp>
        <p:nvSpPr>
          <p:cNvPr id="10" name="左矢印 9"/>
          <p:cNvSpPr/>
          <p:nvPr/>
        </p:nvSpPr>
        <p:spPr bwMode="auto">
          <a:xfrm>
            <a:off x="3442029" y="3514722"/>
            <a:ext cx="2288658" cy="447353"/>
          </a:xfrm>
          <a:prstGeom prst="leftArrow">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Meiryo UI" panose="020B0604030504040204" pitchFamily="50" charset="-128"/>
              <a:ea typeface="Meiryo UI" panose="020B0604030504040204" pitchFamily="50" charset="-128"/>
            </a:endParaRPr>
          </a:p>
        </p:txBody>
      </p:sp>
      <p:sp>
        <p:nvSpPr>
          <p:cNvPr id="11" name="正方形/長方形 10"/>
          <p:cNvSpPr/>
          <p:nvPr/>
        </p:nvSpPr>
        <p:spPr bwMode="auto">
          <a:xfrm>
            <a:off x="1913243" y="1793063"/>
            <a:ext cx="5317514" cy="581334"/>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fontAlgn="base">
              <a:spcBef>
                <a:spcPct val="0"/>
              </a:spcBef>
              <a:spcAft>
                <a:spcPct val="0"/>
              </a:spcAft>
            </a:pPr>
            <a:r>
              <a:rPr lang="ja-JP" altLang="en-US" sz="1850" b="1" dirty="0">
                <a:latin typeface="Meiryo UI" panose="020B0604030504040204" pitchFamily="50" charset="-128"/>
                <a:ea typeface="Meiryo UI" panose="020B0604030504040204" pitchFamily="50" charset="-128"/>
              </a:rPr>
              <a:t>１．</a:t>
            </a:r>
            <a:r>
              <a:rPr lang="ja-JP" altLang="en-US" sz="1850" b="1" dirty="0"/>
              <a:t>連携予約（実行）</a:t>
            </a:r>
          </a:p>
        </p:txBody>
      </p:sp>
      <p:sp>
        <p:nvSpPr>
          <p:cNvPr id="12" name="正方形/長方形 11"/>
          <p:cNvSpPr/>
          <p:nvPr/>
        </p:nvSpPr>
        <p:spPr bwMode="auto">
          <a:xfrm>
            <a:off x="1913243" y="4378819"/>
            <a:ext cx="5317514" cy="58133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fontAlgn="base">
              <a:spcBef>
                <a:spcPct val="0"/>
              </a:spcBef>
              <a:spcAft>
                <a:spcPct val="0"/>
              </a:spcAft>
            </a:pPr>
            <a:endParaRPr lang="en-US" altLang="ja-JP" sz="1846" b="1" dirty="0">
              <a:latin typeface="Meiryo UI" panose="020B0604030504040204" pitchFamily="50" charset="-128"/>
              <a:ea typeface="Meiryo UI" panose="020B0604030504040204" pitchFamily="50" charset="-128"/>
            </a:endParaRPr>
          </a:p>
          <a:p>
            <a:pPr algn="ctr" defTabSz="844083" fontAlgn="base">
              <a:spcBef>
                <a:spcPct val="0"/>
              </a:spcBef>
              <a:spcAft>
                <a:spcPct val="0"/>
              </a:spcAft>
            </a:pPr>
            <a:r>
              <a:rPr lang="ja-JP" altLang="en-US" sz="1850" b="1" dirty="0">
                <a:latin typeface="Meiryo UI" panose="020B0604030504040204" pitchFamily="50" charset="-128"/>
                <a:ea typeface="Meiryo UI" panose="020B0604030504040204" pitchFamily="50" charset="-128"/>
              </a:rPr>
              <a:t>２．</a:t>
            </a:r>
            <a:r>
              <a:rPr lang="ja-JP" altLang="en-US" sz="1850" b="1" dirty="0"/>
              <a:t>連携データ取得</a:t>
            </a:r>
            <a:endParaRPr lang="en-US" altLang="ja-JP" sz="1850" b="1" dirty="0"/>
          </a:p>
          <a:p>
            <a:pPr algn="ctr" defTabSz="844083" fontAlgn="base">
              <a:spcBef>
                <a:spcPct val="0"/>
              </a:spcBef>
              <a:spcAft>
                <a:spcPct val="0"/>
              </a:spcAft>
            </a:pPr>
            <a:endParaRPr lang="ja-JP" altLang="en-US" sz="1846" b="1" dirty="0">
              <a:latin typeface="Meiryo UI" panose="020B0604030504040204" pitchFamily="50" charset="-128"/>
              <a:ea typeface="Meiryo UI" panose="020B0604030504040204" pitchFamily="50" charset="-128"/>
            </a:endParaRPr>
          </a:p>
        </p:txBody>
      </p:sp>
      <p:sp>
        <p:nvSpPr>
          <p:cNvPr id="6" name="左矢印 9">
            <a:extLst>
              <a:ext uri="{FF2B5EF4-FFF2-40B4-BE49-F238E27FC236}">
                <a16:creationId xmlns:a16="http://schemas.microsoft.com/office/drawing/2014/main" id="{A7349AAC-E861-842C-3BB6-8DAEB6D02DDC}"/>
              </a:ext>
            </a:extLst>
          </p:cNvPr>
          <p:cNvSpPr/>
          <p:nvPr/>
        </p:nvSpPr>
        <p:spPr bwMode="auto">
          <a:xfrm flipH="1">
            <a:off x="3439155" y="2787232"/>
            <a:ext cx="2288658" cy="447353"/>
          </a:xfrm>
          <a:prstGeom prst="leftArrow">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FC7099E-CE89-6CFA-1F92-55F7CB4F56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887" y="3070783"/>
            <a:ext cx="2464452" cy="744873"/>
          </a:xfrm>
          <a:prstGeom prst="rect">
            <a:avLst/>
          </a:prstGeom>
        </p:spPr>
      </p:pic>
    </p:spTree>
    <p:extLst>
      <p:ext uri="{BB962C8B-B14F-4D97-AF65-F5344CB8AC3E}">
        <p14:creationId xmlns:p14="http://schemas.microsoft.com/office/powerpoint/2010/main" val="372862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1EDE0FF-2040-3D62-8BE5-2E7477F99C63}"/>
              </a:ext>
            </a:extLst>
          </p:cNvPr>
          <p:cNvPicPr>
            <a:picLocks noChangeAspect="1"/>
          </p:cNvPicPr>
          <p:nvPr/>
        </p:nvPicPr>
        <p:blipFill>
          <a:blip r:embed="rId2"/>
          <a:stretch>
            <a:fillRect/>
          </a:stretch>
        </p:blipFill>
        <p:spPr>
          <a:xfrm>
            <a:off x="931026" y="1555717"/>
            <a:ext cx="7299199" cy="4851365"/>
          </a:xfrm>
          <a:prstGeom prst="rect">
            <a:avLst/>
          </a:prstGeom>
          <a:ln>
            <a:solidFill>
              <a:schemeClr val="tx1"/>
            </a:solidFill>
          </a:ln>
        </p:spPr>
      </p:pic>
      <p:sp>
        <p:nvSpPr>
          <p:cNvPr id="6" name="コンテンツ プレースホルダー 2">
            <a:extLst>
              <a:ext uri="{FF2B5EF4-FFF2-40B4-BE49-F238E27FC236}">
                <a16:creationId xmlns:a16="http://schemas.microsoft.com/office/drawing/2014/main" id="{14842171-E464-CD3F-870F-4354C206E659}"/>
              </a:ext>
            </a:extLst>
          </p:cNvPr>
          <p:cNvSpPr txBox="1">
            <a:spLocks/>
          </p:cNvSpPr>
          <p:nvPr/>
        </p:nvSpPr>
        <p:spPr bwMode="auto">
          <a:xfrm>
            <a:off x="252046" y="7620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SmartHR</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連携］＞［連携データ取得］にて設定します</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00000"/>
              </a:lnSpc>
              <a:spcBef>
                <a:spcPct val="20000"/>
              </a:spcBef>
              <a:spcAft>
                <a:spcPct val="0"/>
              </a:spcAft>
              <a:buClrTx/>
              <a:buSzTx/>
              <a:buFont typeface="+mj-ea"/>
              <a:buAutoNum type="circleNumDbPlai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11C0403C-C9D1-1328-F451-6FC3259E2308}"/>
              </a:ext>
            </a:extLst>
          </p:cNvPr>
          <p:cNvSpPr txBox="1">
            <a:spLocks/>
          </p:cNvSpPr>
          <p:nvPr/>
        </p:nvSpPr>
        <p:spPr bwMode="auto">
          <a:xfrm>
            <a:off x="404446" y="897147"/>
            <a:ext cx="8639908" cy="528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342900" indent="-342900">
              <a:buFont typeface="+mj-ea"/>
              <a:buAutoNum type="circleNumDbPlain" startAt="6"/>
            </a:pPr>
            <a:endParaRPr lang="en-US" altLang="ja-JP" sz="1400" kern="0" dirty="0"/>
          </a:p>
          <a:p>
            <a:pPr marL="342900" indent="-342900">
              <a:buFont typeface="+mj-ea"/>
              <a:buAutoNum type="circleNumDbPlain" startAt="6"/>
            </a:pP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6B4F0343-3A73-7550-5411-D48F734E04B8}"/>
              </a:ext>
            </a:extLst>
          </p:cNvPr>
          <p:cNvSpPr txBox="1">
            <a:spLocks/>
          </p:cNvSpPr>
          <p:nvPr/>
        </p:nvSpPr>
        <p:spPr bwMode="auto">
          <a:xfrm>
            <a:off x="404446" y="983411"/>
            <a:ext cx="8639908" cy="51988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a:pPr>
            <a:r>
              <a:rPr lang="ja-JP" altLang="en-US" sz="1400" kern="0" dirty="0"/>
              <a:t>［連携データ取得］をクリックします</a:t>
            </a: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２．</a:t>
            </a:r>
            <a:r>
              <a:rPr lang="ja-JP" altLang="en-US" sz="1800" b="0" dirty="0"/>
              <a:t>連携データの取得</a:t>
            </a:r>
            <a:br>
              <a:rPr lang="en-US" altLang="ja-JP" sz="1800" b="0" dirty="0"/>
            </a:br>
            <a:r>
              <a:rPr lang="ja-JP" altLang="en-US" sz="1800" b="0" dirty="0"/>
              <a:t>連携データの取得（１）</a:t>
            </a:r>
            <a:endParaRPr kumimoji="1" lang="ja-JP" altLang="en-US" dirty="0"/>
          </a:p>
        </p:txBody>
      </p:sp>
      <p:sp>
        <p:nvSpPr>
          <p:cNvPr id="11" name="角丸四角形 8">
            <a:extLst>
              <a:ext uri="{FF2B5EF4-FFF2-40B4-BE49-F238E27FC236}">
                <a16:creationId xmlns:a16="http://schemas.microsoft.com/office/drawing/2014/main" id="{2CA6E259-67AF-8C53-888D-54070F1C00F8}"/>
              </a:ext>
            </a:extLst>
          </p:cNvPr>
          <p:cNvSpPr/>
          <p:nvPr/>
        </p:nvSpPr>
        <p:spPr bwMode="auto">
          <a:xfrm>
            <a:off x="931026" y="4799204"/>
            <a:ext cx="1226530" cy="234002"/>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2" name="角丸四角形 5">
            <a:extLst>
              <a:ext uri="{FF2B5EF4-FFF2-40B4-BE49-F238E27FC236}">
                <a16:creationId xmlns:a16="http://schemas.microsoft.com/office/drawing/2014/main" id="{D83C1E5E-4DBF-68B2-6CCA-14BF921721DE}"/>
              </a:ext>
            </a:extLst>
          </p:cNvPr>
          <p:cNvSpPr/>
          <p:nvPr/>
        </p:nvSpPr>
        <p:spPr bwMode="auto">
          <a:xfrm>
            <a:off x="913775" y="6077880"/>
            <a:ext cx="1226530" cy="208786"/>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EEEC415D-346B-A18E-3987-86C65C7D2A97}"/>
              </a:ext>
            </a:extLst>
          </p:cNvPr>
          <p:cNvSpPr txBox="1"/>
          <p:nvPr/>
        </p:nvSpPr>
        <p:spPr>
          <a:xfrm>
            <a:off x="2157556" y="1732454"/>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①</a:t>
            </a:r>
          </a:p>
        </p:txBody>
      </p:sp>
      <p:sp>
        <p:nvSpPr>
          <p:cNvPr id="15" name="角丸四角形 5">
            <a:extLst>
              <a:ext uri="{FF2B5EF4-FFF2-40B4-BE49-F238E27FC236}">
                <a16:creationId xmlns:a16="http://schemas.microsoft.com/office/drawing/2014/main" id="{6C5E632C-BEEA-1FA4-5616-86D83E0BA760}"/>
              </a:ext>
            </a:extLst>
          </p:cNvPr>
          <p:cNvSpPr/>
          <p:nvPr/>
        </p:nvSpPr>
        <p:spPr bwMode="auto">
          <a:xfrm>
            <a:off x="2550030" y="1732453"/>
            <a:ext cx="1017035" cy="348110"/>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99068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B681659D-1C94-EDFF-2ECD-04CD48070941}"/>
              </a:ext>
            </a:extLst>
          </p:cNvPr>
          <p:cNvSpPr txBox="1">
            <a:spLocks/>
          </p:cNvSpPr>
          <p:nvPr/>
        </p:nvSpPr>
        <p:spPr bwMode="auto">
          <a:xfrm>
            <a:off x="404446" y="914400"/>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startAt="2"/>
            </a:pPr>
            <a:r>
              <a:rPr lang="ja-JP" altLang="en-US" sz="1400" kern="0" dirty="0"/>
              <a:t>［設定基準日］を選択します</a:t>
            </a:r>
            <a:endParaRPr lang="en-US" altLang="ja-JP" sz="1400" kern="0" dirty="0"/>
          </a:p>
          <a:p>
            <a:pPr marL="342900" indent="-342900">
              <a:buFont typeface="Wingdings" panose="05000000000000000000" pitchFamily="2" charset="2"/>
              <a:buAutoNum type="circleNumDbPlain" startAt="2"/>
            </a:pPr>
            <a:r>
              <a:rPr lang="ja-JP" altLang="en-US" kern="0" dirty="0">
                <a:solidFill>
                  <a:srgbClr val="000000"/>
                </a:solidFill>
                <a:latin typeface="+mn-ea"/>
              </a:rPr>
              <a:t>　連携させる従業員を選択します</a:t>
            </a:r>
            <a:endParaRPr lang="en-US" altLang="ja-JP" sz="1400"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２．</a:t>
            </a:r>
            <a:r>
              <a:rPr lang="ja-JP" altLang="en-US" sz="1800" b="0" dirty="0"/>
              <a:t>連携データの取得</a:t>
            </a:r>
            <a:br>
              <a:rPr lang="en-US" altLang="ja-JP" sz="1800" b="0" dirty="0"/>
            </a:br>
            <a:r>
              <a:rPr lang="ja-JP" altLang="en-US" sz="1800" b="0" dirty="0"/>
              <a:t>連携データの取得（２）</a:t>
            </a:r>
            <a:endParaRPr kumimoji="1" lang="ja-JP" altLang="en-US" dirty="0"/>
          </a:p>
        </p:txBody>
      </p:sp>
      <p:pic>
        <p:nvPicPr>
          <p:cNvPr id="7" name="図 6">
            <a:extLst>
              <a:ext uri="{FF2B5EF4-FFF2-40B4-BE49-F238E27FC236}">
                <a16:creationId xmlns:a16="http://schemas.microsoft.com/office/drawing/2014/main" id="{E2C92592-7A3A-76C7-47C3-FEAD6B182873}"/>
              </a:ext>
            </a:extLst>
          </p:cNvPr>
          <p:cNvPicPr>
            <a:picLocks noChangeAspect="1"/>
          </p:cNvPicPr>
          <p:nvPr/>
        </p:nvPicPr>
        <p:blipFill>
          <a:blip r:embed="rId2"/>
          <a:stretch>
            <a:fillRect/>
          </a:stretch>
        </p:blipFill>
        <p:spPr>
          <a:xfrm>
            <a:off x="793488" y="1976812"/>
            <a:ext cx="7557025" cy="4181083"/>
          </a:xfrm>
          <a:prstGeom prst="rect">
            <a:avLst/>
          </a:prstGeom>
          <a:ln>
            <a:solidFill>
              <a:schemeClr val="bg2"/>
            </a:solidFill>
          </a:ln>
        </p:spPr>
      </p:pic>
      <p:sp>
        <p:nvSpPr>
          <p:cNvPr id="12" name="テキスト ボックス 11">
            <a:extLst>
              <a:ext uri="{FF2B5EF4-FFF2-40B4-BE49-F238E27FC236}">
                <a16:creationId xmlns:a16="http://schemas.microsoft.com/office/drawing/2014/main" id="{35F037B7-4554-07FD-CFF4-DEA59D6A9DB8}"/>
              </a:ext>
            </a:extLst>
          </p:cNvPr>
          <p:cNvSpPr txBox="1"/>
          <p:nvPr/>
        </p:nvSpPr>
        <p:spPr>
          <a:xfrm>
            <a:off x="1715918" y="2132366"/>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62" b="1" dirty="0">
                <a:solidFill>
                  <a:srgbClr val="FF0000"/>
                </a:solidFill>
                <a:latin typeface="Meiryo UI"/>
                <a:ea typeface="Meiryo UI"/>
              </a:rPr>
              <a:t>②</a:t>
            </a: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13" name="角丸四角形 5">
            <a:extLst>
              <a:ext uri="{FF2B5EF4-FFF2-40B4-BE49-F238E27FC236}">
                <a16:creationId xmlns:a16="http://schemas.microsoft.com/office/drawing/2014/main" id="{295059A2-4D4C-11D8-5AB2-8E17DB96136E}"/>
              </a:ext>
            </a:extLst>
          </p:cNvPr>
          <p:cNvSpPr/>
          <p:nvPr/>
        </p:nvSpPr>
        <p:spPr bwMode="auto">
          <a:xfrm>
            <a:off x="2140880" y="2132366"/>
            <a:ext cx="1916389" cy="348109"/>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71269A24-174A-57DF-D0EE-8514DCDCF0E8}"/>
              </a:ext>
            </a:extLst>
          </p:cNvPr>
          <p:cNvSpPr txBox="1"/>
          <p:nvPr/>
        </p:nvSpPr>
        <p:spPr>
          <a:xfrm>
            <a:off x="3628085" y="3118637"/>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3" name="角丸四角形 5">
            <a:extLst>
              <a:ext uri="{FF2B5EF4-FFF2-40B4-BE49-F238E27FC236}">
                <a16:creationId xmlns:a16="http://schemas.microsoft.com/office/drawing/2014/main" id="{7F630519-97AE-FB97-2CA6-49AC0A3B4CEA}"/>
              </a:ext>
            </a:extLst>
          </p:cNvPr>
          <p:cNvSpPr/>
          <p:nvPr/>
        </p:nvSpPr>
        <p:spPr bwMode="auto">
          <a:xfrm>
            <a:off x="2107222" y="3389679"/>
            <a:ext cx="178601" cy="182703"/>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5F8AFC5C-BE24-D3FD-7410-925F234218C1}"/>
              </a:ext>
            </a:extLst>
          </p:cNvPr>
          <p:cNvSpPr txBox="1"/>
          <p:nvPr/>
        </p:nvSpPr>
        <p:spPr>
          <a:xfrm>
            <a:off x="1715918" y="3310930"/>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③</a:t>
            </a:r>
          </a:p>
        </p:txBody>
      </p:sp>
      <p:grpSp>
        <p:nvGrpSpPr>
          <p:cNvPr id="8" name="グループ化 7">
            <a:extLst>
              <a:ext uri="{FF2B5EF4-FFF2-40B4-BE49-F238E27FC236}">
                <a16:creationId xmlns:a16="http://schemas.microsoft.com/office/drawing/2014/main" id="{74A9292D-1B34-606E-8AAC-60C0EA4BB8D1}"/>
              </a:ext>
            </a:extLst>
          </p:cNvPr>
          <p:cNvGrpSpPr/>
          <p:nvPr/>
        </p:nvGrpSpPr>
        <p:grpSpPr>
          <a:xfrm>
            <a:off x="3184493" y="2934724"/>
            <a:ext cx="3278039" cy="1216326"/>
            <a:chOff x="3184493" y="2934724"/>
            <a:chExt cx="3278039" cy="1216326"/>
          </a:xfrm>
          <a:solidFill>
            <a:srgbClr val="FFFFCC"/>
          </a:solidFill>
        </p:grpSpPr>
        <p:sp>
          <p:nvSpPr>
            <p:cNvPr id="5" name="吹き出し: 四角形 4">
              <a:extLst>
                <a:ext uri="{FF2B5EF4-FFF2-40B4-BE49-F238E27FC236}">
                  <a16:creationId xmlns:a16="http://schemas.microsoft.com/office/drawing/2014/main" id="{0FF42AA9-EE34-03C7-A371-F777F9913B8E}"/>
                </a:ext>
              </a:extLst>
            </p:cNvPr>
            <p:cNvSpPr/>
            <p:nvPr/>
          </p:nvSpPr>
          <p:spPr bwMode="auto">
            <a:xfrm>
              <a:off x="3184493" y="2934724"/>
              <a:ext cx="3278039" cy="1216326"/>
            </a:xfrm>
            <a:prstGeom prst="wedgeRectCallout">
              <a:avLst>
                <a:gd name="adj1" fmla="val -77693"/>
                <a:gd name="adj2" fmla="val -27013"/>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400" dirty="0">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左上の▢をクリックしてまとめての選択も可能です</a:t>
              </a: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0A6B744-64A2-D094-BE3E-E5CDB1290CC9}"/>
                </a:ext>
              </a:extLst>
            </p:cNvPr>
            <p:cNvPicPr>
              <a:picLocks noChangeAspect="1"/>
            </p:cNvPicPr>
            <p:nvPr/>
          </p:nvPicPr>
          <p:blipFill>
            <a:blip r:embed="rId3"/>
            <a:stretch>
              <a:fillRect/>
            </a:stretch>
          </p:blipFill>
          <p:spPr>
            <a:xfrm>
              <a:off x="3660455" y="3028414"/>
              <a:ext cx="2326114" cy="701413"/>
            </a:xfrm>
            <a:prstGeom prst="rect">
              <a:avLst/>
            </a:prstGeom>
            <a:grpFill/>
            <a:ln>
              <a:solidFill>
                <a:schemeClr val="tx1"/>
              </a:solidFill>
            </a:ln>
          </p:spPr>
        </p:pic>
      </p:grpSp>
      <p:sp>
        <p:nvSpPr>
          <p:cNvPr id="19" name="角丸四角形 5">
            <a:extLst>
              <a:ext uri="{FF2B5EF4-FFF2-40B4-BE49-F238E27FC236}">
                <a16:creationId xmlns:a16="http://schemas.microsoft.com/office/drawing/2014/main" id="{418A14C8-7261-2E4C-55F1-5AE5CB983D92}"/>
              </a:ext>
            </a:extLst>
          </p:cNvPr>
          <p:cNvSpPr/>
          <p:nvPr/>
        </p:nvSpPr>
        <p:spPr bwMode="auto">
          <a:xfrm>
            <a:off x="2124475" y="3124159"/>
            <a:ext cx="178600" cy="196498"/>
          </a:xfrm>
          <a:prstGeom prst="roundRect">
            <a:avLst/>
          </a:prstGeom>
          <a:noFill/>
          <a:ln w="28575">
            <a:solidFill>
              <a:srgbClr val="FF0000"/>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9" name="図 8">
            <a:extLst>
              <a:ext uri="{FF2B5EF4-FFF2-40B4-BE49-F238E27FC236}">
                <a16:creationId xmlns:a16="http://schemas.microsoft.com/office/drawing/2014/main" id="{37361CCC-85DD-A7C8-E6FB-F32970EBABBE}"/>
              </a:ext>
            </a:extLst>
          </p:cNvPr>
          <p:cNvPicPr>
            <a:picLocks noChangeAspect="1"/>
          </p:cNvPicPr>
          <p:nvPr/>
        </p:nvPicPr>
        <p:blipFill rotWithShape="1">
          <a:blip r:embed="rId4"/>
          <a:srcRect l="1" r="4226"/>
          <a:stretch/>
        </p:blipFill>
        <p:spPr>
          <a:xfrm>
            <a:off x="7049351" y="3125125"/>
            <a:ext cx="424451" cy="195532"/>
          </a:xfrm>
          <a:prstGeom prst="rect">
            <a:avLst/>
          </a:prstGeom>
        </p:spPr>
      </p:pic>
      <p:pic>
        <p:nvPicPr>
          <p:cNvPr id="14" name="図 13">
            <a:extLst>
              <a:ext uri="{FF2B5EF4-FFF2-40B4-BE49-F238E27FC236}">
                <a16:creationId xmlns:a16="http://schemas.microsoft.com/office/drawing/2014/main" id="{A76640B1-11FB-D084-3AFF-7D754DD9EAC2}"/>
              </a:ext>
            </a:extLst>
          </p:cNvPr>
          <p:cNvPicPr>
            <a:picLocks noChangeAspect="1"/>
          </p:cNvPicPr>
          <p:nvPr/>
        </p:nvPicPr>
        <p:blipFill>
          <a:blip r:embed="rId5"/>
          <a:stretch>
            <a:fillRect/>
          </a:stretch>
        </p:blipFill>
        <p:spPr>
          <a:xfrm>
            <a:off x="6515060" y="3125125"/>
            <a:ext cx="391064" cy="195532"/>
          </a:xfrm>
          <a:prstGeom prst="rect">
            <a:avLst/>
          </a:prstGeom>
        </p:spPr>
      </p:pic>
      <p:pic>
        <p:nvPicPr>
          <p:cNvPr id="11" name="図 10">
            <a:extLst>
              <a:ext uri="{FF2B5EF4-FFF2-40B4-BE49-F238E27FC236}">
                <a16:creationId xmlns:a16="http://schemas.microsoft.com/office/drawing/2014/main" id="{FD9DEE6C-85F7-DBF8-4E34-C9DDA1E25C65}"/>
              </a:ext>
            </a:extLst>
          </p:cNvPr>
          <p:cNvPicPr>
            <a:picLocks noChangeAspect="1"/>
          </p:cNvPicPr>
          <p:nvPr/>
        </p:nvPicPr>
        <p:blipFill>
          <a:blip r:embed="rId6"/>
          <a:stretch>
            <a:fillRect/>
          </a:stretch>
        </p:blipFill>
        <p:spPr>
          <a:xfrm>
            <a:off x="793488" y="4792855"/>
            <a:ext cx="1154954" cy="400050"/>
          </a:xfrm>
          <a:prstGeom prst="rect">
            <a:avLst/>
          </a:prstGeom>
        </p:spPr>
      </p:pic>
    </p:spTree>
    <p:extLst>
      <p:ext uri="{BB962C8B-B14F-4D97-AF65-F5344CB8AC3E}">
        <p14:creationId xmlns:p14="http://schemas.microsoft.com/office/powerpoint/2010/main" val="903175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5C3C67E-8E92-3491-52B7-73F1FD18AE69}"/>
              </a:ext>
            </a:extLst>
          </p:cNvPr>
          <p:cNvPicPr>
            <a:picLocks noChangeAspect="1"/>
          </p:cNvPicPr>
          <p:nvPr/>
        </p:nvPicPr>
        <p:blipFill>
          <a:blip r:embed="rId2"/>
          <a:stretch>
            <a:fillRect/>
          </a:stretch>
        </p:blipFill>
        <p:spPr>
          <a:xfrm>
            <a:off x="415636" y="1927870"/>
            <a:ext cx="8312728" cy="4140970"/>
          </a:xfrm>
          <a:prstGeom prst="rect">
            <a:avLst/>
          </a:prstGeom>
          <a:ln>
            <a:solidFill>
              <a:schemeClr val="bg2"/>
            </a:solidFill>
          </a:ln>
        </p:spPr>
      </p:pic>
      <p:sp>
        <p:nvSpPr>
          <p:cNvPr id="10" name="コンテンツ プレースホルダー 2">
            <a:extLst>
              <a:ext uri="{FF2B5EF4-FFF2-40B4-BE49-F238E27FC236}">
                <a16:creationId xmlns:a16="http://schemas.microsoft.com/office/drawing/2014/main" id="{B681659D-1C94-EDFF-2ECD-04CD48070941}"/>
              </a:ext>
            </a:extLst>
          </p:cNvPr>
          <p:cNvSpPr txBox="1">
            <a:spLocks/>
          </p:cNvSpPr>
          <p:nvPr/>
        </p:nvSpPr>
        <p:spPr bwMode="auto">
          <a:xfrm>
            <a:off x="404446" y="715994"/>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startAt="4"/>
            </a:pPr>
            <a:r>
              <a:rPr lang="ja-JP" altLang="en-US" sz="1400" kern="0" dirty="0"/>
              <a:t>［連携定義］を選択します</a:t>
            </a:r>
            <a:endParaRPr lang="en-US" altLang="ja-JP" sz="1400" kern="0" dirty="0"/>
          </a:p>
          <a:p>
            <a:pPr marL="342900" indent="-342900">
              <a:buFont typeface="Wingdings" panose="05000000000000000000" pitchFamily="2" charset="2"/>
              <a:buAutoNum type="circleNumDbPlain" startAt="4"/>
            </a:pPr>
            <a:r>
              <a:rPr lang="ja-JP" altLang="en-US" sz="1400" kern="0" dirty="0"/>
              <a:t>［連携データ取得実行］をクリックします</a:t>
            </a:r>
            <a:endParaRPr lang="en-US" altLang="ja-JP" sz="1400" kern="0" dirty="0"/>
          </a:p>
          <a:p>
            <a:pPr marL="342900" indent="-342900">
              <a:buFont typeface="Wingdings" panose="05000000000000000000" pitchFamily="2" charset="2"/>
              <a:buAutoNum type="circleNumDbPlain" startAt="4"/>
            </a:pPr>
            <a:r>
              <a:rPr lang="ja-JP" altLang="en-US" kern="0" dirty="0"/>
              <a:t>　「登録してよろしいですか？」とメッセージが出たら、 ［</a:t>
            </a:r>
            <a:r>
              <a:rPr lang="en-US" altLang="ja-JP" kern="0" dirty="0"/>
              <a:t>Yes</a:t>
            </a:r>
            <a:r>
              <a:rPr lang="ja-JP" altLang="en-US" kern="0" dirty="0"/>
              <a:t>］をクリックします</a:t>
            </a:r>
            <a:endParaRPr lang="en-US" altLang="ja-JP" sz="1100" kern="0" dirty="0"/>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２．</a:t>
            </a:r>
            <a:r>
              <a:rPr lang="ja-JP" altLang="en-US" sz="1800" b="0" dirty="0"/>
              <a:t>連携データの取得</a:t>
            </a:r>
            <a:br>
              <a:rPr lang="en-US" altLang="ja-JP" sz="1800" b="0" dirty="0"/>
            </a:br>
            <a:r>
              <a:rPr lang="ja-JP" altLang="en-US" sz="1800" b="0" dirty="0"/>
              <a:t>連携データの取得（２）</a:t>
            </a:r>
            <a:endParaRPr kumimoji="1" lang="ja-JP" altLang="en-US" dirty="0"/>
          </a:p>
        </p:txBody>
      </p:sp>
      <p:sp>
        <p:nvSpPr>
          <p:cNvPr id="13" name="角丸四角形 5">
            <a:extLst>
              <a:ext uri="{FF2B5EF4-FFF2-40B4-BE49-F238E27FC236}">
                <a16:creationId xmlns:a16="http://schemas.microsoft.com/office/drawing/2014/main" id="{295059A2-4D4C-11D8-5AB2-8E17DB96136E}"/>
              </a:ext>
            </a:extLst>
          </p:cNvPr>
          <p:cNvSpPr/>
          <p:nvPr/>
        </p:nvSpPr>
        <p:spPr bwMode="auto">
          <a:xfrm>
            <a:off x="4235521" y="4885992"/>
            <a:ext cx="3636810" cy="344627"/>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71269A24-174A-57DF-D0EE-8514DCDCF0E8}"/>
              </a:ext>
            </a:extLst>
          </p:cNvPr>
          <p:cNvSpPr txBox="1"/>
          <p:nvPr/>
        </p:nvSpPr>
        <p:spPr>
          <a:xfrm>
            <a:off x="3858068" y="4882510"/>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④</a:t>
            </a:r>
          </a:p>
        </p:txBody>
      </p:sp>
      <p:sp>
        <p:nvSpPr>
          <p:cNvPr id="16" name="角丸四角形 5">
            <a:extLst>
              <a:ext uri="{FF2B5EF4-FFF2-40B4-BE49-F238E27FC236}">
                <a16:creationId xmlns:a16="http://schemas.microsoft.com/office/drawing/2014/main" id="{3154BDA8-3CB5-7F95-F7B6-3BBBB9790D18}"/>
              </a:ext>
            </a:extLst>
          </p:cNvPr>
          <p:cNvSpPr/>
          <p:nvPr/>
        </p:nvSpPr>
        <p:spPr bwMode="auto">
          <a:xfrm>
            <a:off x="5217231" y="5551879"/>
            <a:ext cx="1402149" cy="412631"/>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7F47BA94-8AB7-4EB0-E800-F038371D4796}"/>
              </a:ext>
            </a:extLst>
          </p:cNvPr>
          <p:cNvSpPr txBox="1"/>
          <p:nvPr/>
        </p:nvSpPr>
        <p:spPr>
          <a:xfrm>
            <a:off x="4856847" y="5584139"/>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62" b="1" dirty="0">
                <a:solidFill>
                  <a:srgbClr val="FF0000"/>
                </a:solidFill>
                <a:latin typeface="Meiryo UI"/>
                <a:ea typeface="Meiryo UI"/>
              </a:rPr>
              <a:t>⑤</a:t>
            </a: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pic>
        <p:nvPicPr>
          <p:cNvPr id="5" name="図 4">
            <a:extLst>
              <a:ext uri="{FF2B5EF4-FFF2-40B4-BE49-F238E27FC236}">
                <a16:creationId xmlns:a16="http://schemas.microsoft.com/office/drawing/2014/main" id="{AE8B24EC-C65B-D78F-C2B1-B73082B61089}"/>
              </a:ext>
            </a:extLst>
          </p:cNvPr>
          <p:cNvPicPr>
            <a:picLocks noChangeAspect="1"/>
          </p:cNvPicPr>
          <p:nvPr/>
        </p:nvPicPr>
        <p:blipFill>
          <a:blip r:embed="rId3"/>
          <a:stretch>
            <a:fillRect/>
          </a:stretch>
        </p:blipFill>
        <p:spPr>
          <a:xfrm>
            <a:off x="415637" y="4952360"/>
            <a:ext cx="1190914" cy="400050"/>
          </a:xfrm>
          <a:prstGeom prst="rect">
            <a:avLst/>
          </a:prstGeom>
        </p:spPr>
      </p:pic>
    </p:spTree>
    <p:extLst>
      <p:ext uri="{BB962C8B-B14F-4D97-AF65-F5344CB8AC3E}">
        <p14:creationId xmlns:p14="http://schemas.microsoft.com/office/powerpoint/2010/main" val="20131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1800" b="0" dirty="0" err="1"/>
              <a:t>SmartHR</a:t>
            </a:r>
            <a:r>
              <a:rPr lang="ja-JP" altLang="en-US" sz="1800" b="0" dirty="0"/>
              <a:t>連携でできること</a:t>
            </a:r>
            <a:br>
              <a:rPr lang="ja-JP" altLang="en-US" sz="1800" b="0" dirty="0"/>
            </a:br>
            <a:r>
              <a:rPr lang="ja-JP" altLang="en-US" dirty="0"/>
              <a:t>概要</a:t>
            </a:r>
            <a:endParaRPr kumimoji="1" lang="ja-JP" altLang="en-US" dirty="0"/>
          </a:p>
        </p:txBody>
      </p:sp>
      <p:sp>
        <p:nvSpPr>
          <p:cNvPr id="3" name="コンテンツ プレースホルダー 2"/>
          <p:cNvSpPr>
            <a:spLocks noGrp="1"/>
          </p:cNvSpPr>
          <p:nvPr>
            <p:ph idx="1"/>
          </p:nvPr>
        </p:nvSpPr>
        <p:spPr/>
        <p:txBody>
          <a:bodyPr/>
          <a:lstStyle/>
          <a:p>
            <a:r>
              <a:rPr lang="ja-JP" altLang="en-US" sz="1200" b="0" i="0" dirty="0">
                <a:solidFill>
                  <a:srgbClr val="333333"/>
                </a:solidFill>
                <a:effectLst/>
                <a:latin typeface="-apple-system"/>
              </a:rPr>
              <a:t>サイレコで新規登録した従業員アカウントを</a:t>
            </a:r>
            <a:r>
              <a:rPr lang="en-US" altLang="ja-JP" sz="1200" b="0" i="0" dirty="0" err="1">
                <a:solidFill>
                  <a:srgbClr val="333333"/>
                </a:solidFill>
                <a:effectLst/>
                <a:latin typeface="-apple-system"/>
              </a:rPr>
              <a:t>SmartHR</a:t>
            </a:r>
            <a:r>
              <a:rPr lang="ja-JP" altLang="en-US" sz="1200" b="0" i="0" dirty="0">
                <a:solidFill>
                  <a:srgbClr val="333333"/>
                </a:solidFill>
                <a:effectLst/>
                <a:latin typeface="-apple-system"/>
              </a:rPr>
              <a:t>へ連携し、</a:t>
            </a:r>
            <a:r>
              <a:rPr lang="en-US" altLang="ja-JP" sz="1200" b="0" i="0" dirty="0" err="1">
                <a:solidFill>
                  <a:srgbClr val="333333"/>
                </a:solidFill>
                <a:effectLst/>
                <a:latin typeface="-apple-system"/>
              </a:rPr>
              <a:t>SmartHR</a:t>
            </a:r>
            <a:r>
              <a:rPr lang="ja-JP" altLang="en-US" sz="1200" b="0" i="0" dirty="0">
                <a:solidFill>
                  <a:srgbClr val="333333"/>
                </a:solidFill>
                <a:effectLst/>
                <a:latin typeface="-apple-system"/>
              </a:rPr>
              <a:t>上にサイレコで登録したアカウントを自動作成します。</a:t>
            </a:r>
            <a:br>
              <a:rPr lang="en-US" altLang="ja-JP" sz="1200" b="0" i="0" dirty="0">
                <a:solidFill>
                  <a:srgbClr val="333333"/>
                </a:solidFill>
                <a:effectLst/>
                <a:latin typeface="-apple-system"/>
              </a:rPr>
            </a:br>
            <a:r>
              <a:rPr lang="en-US" altLang="ja-JP" sz="1200" b="0" i="0" dirty="0">
                <a:solidFill>
                  <a:srgbClr val="FF0000"/>
                </a:solidFill>
                <a:effectLst/>
                <a:latin typeface="-apple-system"/>
              </a:rPr>
              <a:t>※</a:t>
            </a:r>
            <a:r>
              <a:rPr lang="en-US" altLang="ja-JP" sz="1200" b="0" i="0" dirty="0" err="1">
                <a:solidFill>
                  <a:srgbClr val="FF0000"/>
                </a:solidFill>
                <a:effectLst/>
                <a:latin typeface="-apple-system"/>
              </a:rPr>
              <a:t>SmartHR</a:t>
            </a:r>
            <a:r>
              <a:rPr lang="ja-JP" altLang="en-US" sz="1200" b="0" i="0" dirty="0">
                <a:solidFill>
                  <a:srgbClr val="FF0000"/>
                </a:solidFill>
                <a:effectLst/>
                <a:latin typeface="-apple-system"/>
              </a:rPr>
              <a:t>で新規に作成したアカウントをサイレコに連携することはできかねます。</a:t>
            </a:r>
            <a:br>
              <a:rPr lang="ja-JP" altLang="en-US" sz="1200" b="0" i="0" dirty="0">
                <a:solidFill>
                  <a:srgbClr val="FF0000"/>
                </a:solidFill>
                <a:effectLst/>
                <a:latin typeface="-apple-system"/>
              </a:rPr>
            </a:br>
            <a:r>
              <a:rPr lang="ja-JP" altLang="en-US" sz="1200" b="0" i="0" dirty="0">
                <a:solidFill>
                  <a:srgbClr val="FF0000"/>
                </a:solidFill>
                <a:effectLst/>
                <a:latin typeface="-apple-system"/>
              </a:rPr>
              <a:t>　 そのため、</a:t>
            </a:r>
            <a:r>
              <a:rPr lang="en-US" altLang="ja-JP" sz="1200" b="0" i="0" dirty="0" err="1">
                <a:solidFill>
                  <a:srgbClr val="FF0000"/>
                </a:solidFill>
                <a:effectLst/>
                <a:latin typeface="-apple-system"/>
              </a:rPr>
              <a:t>SmartHR</a:t>
            </a:r>
            <a:r>
              <a:rPr lang="ja-JP" altLang="en-US" sz="1200" b="0" i="0" dirty="0">
                <a:solidFill>
                  <a:srgbClr val="FF0000"/>
                </a:solidFill>
                <a:effectLst/>
                <a:latin typeface="-apple-system"/>
              </a:rPr>
              <a:t>上で新規に従業員アカウントを作成した場合には、別途サイレコでもアカウント作成が必要になります。</a:t>
            </a:r>
            <a:endParaRPr lang="en-US" altLang="ja-JP" sz="1200" dirty="0"/>
          </a:p>
          <a:p>
            <a:r>
              <a:rPr lang="ja-JP" altLang="en-US" sz="1200" dirty="0"/>
              <a:t>サイレコで変更した従業員情報を</a:t>
            </a:r>
            <a:r>
              <a:rPr lang="en-US" altLang="ja-JP" sz="1200" dirty="0" err="1"/>
              <a:t>SmartHR</a:t>
            </a:r>
            <a:r>
              <a:rPr lang="ja-JP" altLang="en-US" sz="1200" dirty="0"/>
              <a:t>に反映できます。</a:t>
            </a:r>
            <a:endParaRPr lang="en-US" altLang="ja-JP" sz="1200" dirty="0"/>
          </a:p>
          <a:p>
            <a:r>
              <a:rPr lang="ja-JP" altLang="en-US" sz="1200" dirty="0"/>
              <a:t>また、</a:t>
            </a:r>
            <a:r>
              <a:rPr lang="en-US" altLang="ja-JP" sz="1200" dirty="0" err="1"/>
              <a:t>SmartHR</a:t>
            </a:r>
            <a:r>
              <a:rPr lang="ja-JP" altLang="en-US" sz="1200" dirty="0"/>
              <a:t>で変更した従業員情報をサイレコが取得できます。</a:t>
            </a:r>
            <a:endParaRPr lang="en-US" altLang="ja-JP" sz="1200" dirty="0"/>
          </a:p>
          <a:p>
            <a:pPr marL="0" indent="0">
              <a:buNone/>
            </a:pPr>
            <a:r>
              <a:rPr lang="ja-JP" altLang="en-US" sz="1200" dirty="0">
                <a:solidFill>
                  <a:srgbClr val="FF0000"/>
                </a:solidFill>
              </a:rPr>
              <a:t>　　　</a:t>
            </a:r>
            <a:endParaRPr lang="en-US" altLang="ja-JP" sz="1200" dirty="0">
              <a:solidFill>
                <a:srgbClr val="FF0000"/>
              </a:solidFill>
            </a:endParaRPr>
          </a:p>
        </p:txBody>
      </p:sp>
      <p:pic>
        <p:nvPicPr>
          <p:cNvPr id="7" name="Picture 2" descr="C:\Users\joono\Desktop\サイレコ提案書\saireco_logo_fin_20170518\png\saireco_logo_02.png">
            <a:extLst>
              <a:ext uri="{FF2B5EF4-FFF2-40B4-BE49-F238E27FC236}">
                <a16:creationId xmlns:a16="http://schemas.microsoft.com/office/drawing/2014/main" id="{12F66876-A311-567E-906B-D04620091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81" y="3600114"/>
            <a:ext cx="2658757" cy="571143"/>
          </a:xfrm>
          <a:prstGeom prst="rect">
            <a:avLst/>
          </a:prstGeom>
          <a:noFill/>
          <a:extLst>
            <a:ext uri="{909E8E84-426E-40DD-AFC4-6F175D3DCCD1}">
              <a14:hiddenFill xmlns:a14="http://schemas.microsoft.com/office/drawing/2010/main">
                <a:solidFill>
                  <a:srgbClr val="FFFFFF"/>
                </a:solidFill>
              </a14:hiddenFill>
            </a:ext>
          </a:extLst>
        </p:spPr>
      </p:pic>
      <p:sp>
        <p:nvSpPr>
          <p:cNvPr id="8" name="左右矢印 8">
            <a:extLst>
              <a:ext uri="{FF2B5EF4-FFF2-40B4-BE49-F238E27FC236}">
                <a16:creationId xmlns:a16="http://schemas.microsoft.com/office/drawing/2014/main" id="{A39ABE79-03BF-5D69-C0F9-9F72D17BCFA5}"/>
              </a:ext>
            </a:extLst>
          </p:cNvPr>
          <p:cNvSpPr/>
          <p:nvPr/>
        </p:nvSpPr>
        <p:spPr bwMode="auto">
          <a:xfrm>
            <a:off x="3427671" y="3682514"/>
            <a:ext cx="2288658" cy="447353"/>
          </a:xfrm>
          <a:prstGeom prst="leftRightArrow">
            <a:avLst/>
          </a:prstGeom>
          <a:solidFill>
            <a:srgbClr val="FFCC00"/>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9A27D058-6FD6-F08D-226B-CB671FBA1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762" y="3523709"/>
            <a:ext cx="2464452" cy="744873"/>
          </a:xfrm>
          <a:prstGeom prst="rect">
            <a:avLst/>
          </a:prstGeom>
        </p:spPr>
      </p:pic>
      <p:sp>
        <p:nvSpPr>
          <p:cNvPr id="12" name="正方形/長方形 11">
            <a:extLst>
              <a:ext uri="{FF2B5EF4-FFF2-40B4-BE49-F238E27FC236}">
                <a16:creationId xmlns:a16="http://schemas.microsoft.com/office/drawing/2014/main" id="{96E072EC-4F5F-6DBE-09E5-1E1EB4458BFF}"/>
              </a:ext>
            </a:extLst>
          </p:cNvPr>
          <p:cNvSpPr/>
          <p:nvPr/>
        </p:nvSpPr>
        <p:spPr bwMode="auto">
          <a:xfrm>
            <a:off x="1913240" y="2599669"/>
            <a:ext cx="5317514" cy="58133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fontAlgn="base">
              <a:spcBef>
                <a:spcPct val="0"/>
              </a:spcBef>
              <a:spcAft>
                <a:spcPct val="0"/>
              </a:spcAft>
            </a:pPr>
            <a:r>
              <a:rPr lang="ja-JP" altLang="en-US" sz="1846" b="1" dirty="0">
                <a:latin typeface="Meiryo UI" panose="020B0604030504040204" pitchFamily="50" charset="-128"/>
                <a:ea typeface="Meiryo UI" panose="020B0604030504040204" pitchFamily="50" charset="-128"/>
              </a:rPr>
              <a:t>従業員情報の相互連携</a:t>
            </a:r>
          </a:p>
        </p:txBody>
      </p:sp>
    </p:spTree>
    <p:extLst>
      <p:ext uri="{BB962C8B-B14F-4D97-AF65-F5344CB8AC3E}">
        <p14:creationId xmlns:p14="http://schemas.microsoft.com/office/powerpoint/2010/main" val="3805580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9CEF1FD-6CBA-BFD5-582A-C7F8DD5DB09D}"/>
              </a:ext>
            </a:extLst>
          </p:cNvPr>
          <p:cNvPicPr>
            <a:picLocks noChangeAspect="1"/>
          </p:cNvPicPr>
          <p:nvPr/>
        </p:nvPicPr>
        <p:blipFill>
          <a:blip r:embed="rId2"/>
          <a:stretch>
            <a:fillRect/>
          </a:stretch>
        </p:blipFill>
        <p:spPr>
          <a:xfrm>
            <a:off x="1105277" y="1721881"/>
            <a:ext cx="6933446" cy="4618822"/>
          </a:xfrm>
          <a:prstGeom prst="rect">
            <a:avLst/>
          </a:prstGeom>
          <a:ln>
            <a:solidFill>
              <a:schemeClr val="tx1"/>
            </a:solidFill>
          </a:ln>
        </p:spPr>
      </p:pic>
      <p:sp>
        <p:nvSpPr>
          <p:cNvPr id="14" name="コンテンツ プレースホルダー 2">
            <a:extLst>
              <a:ext uri="{FF2B5EF4-FFF2-40B4-BE49-F238E27FC236}">
                <a16:creationId xmlns:a16="http://schemas.microsoft.com/office/drawing/2014/main" id="{11C0403C-C9D1-1328-F451-6FC3259E2308}"/>
              </a:ext>
            </a:extLst>
          </p:cNvPr>
          <p:cNvSpPr txBox="1">
            <a:spLocks/>
          </p:cNvSpPr>
          <p:nvPr/>
        </p:nvSpPr>
        <p:spPr bwMode="auto">
          <a:xfrm>
            <a:off x="404446" y="897147"/>
            <a:ext cx="8639908" cy="528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342900" indent="-342900">
              <a:buFont typeface="+mj-ea"/>
              <a:buAutoNum type="circleNumDbPlain" startAt="6"/>
            </a:pPr>
            <a:endParaRPr lang="en-US" altLang="ja-JP" sz="1400" kern="0" dirty="0"/>
          </a:p>
          <a:p>
            <a:pPr marL="342900" indent="-342900">
              <a:buFont typeface="+mj-ea"/>
              <a:buAutoNum type="circleNumDbPlain" startAt="6"/>
            </a:pP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0" indent="0">
              <a:buNone/>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6B4F0343-3A73-7550-5411-D48F734E04B8}"/>
              </a:ext>
            </a:extLst>
          </p:cNvPr>
          <p:cNvSpPr txBox="1">
            <a:spLocks/>
          </p:cNvSpPr>
          <p:nvPr/>
        </p:nvSpPr>
        <p:spPr bwMode="auto">
          <a:xfrm>
            <a:off x="404446" y="543473"/>
            <a:ext cx="863990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startAt="7"/>
            </a:pPr>
            <a:r>
              <a:rPr lang="ja-JP" altLang="en-US" sz="1400" kern="0" dirty="0"/>
              <a:t>登録が完了すると、一覧画面に</a:t>
            </a:r>
            <a:r>
              <a:rPr lang="ja-JP" altLang="en-US" kern="0" dirty="0"/>
              <a:t>更新</a:t>
            </a:r>
            <a:r>
              <a:rPr lang="ja-JP" altLang="en-US" sz="1400" kern="0" dirty="0"/>
              <a:t>結果が表示されます</a:t>
            </a:r>
            <a:endParaRPr lang="en-US" altLang="ja-JP" sz="1200" kern="0" dirty="0"/>
          </a:p>
          <a:p>
            <a:pPr marL="0" indent="0">
              <a:buNone/>
            </a:pPr>
            <a:r>
              <a:rPr lang="ja-JP" altLang="en-US" sz="1200" kern="0" dirty="0"/>
              <a:t>　　　</a:t>
            </a:r>
            <a:r>
              <a:rPr lang="en-US" altLang="ja-JP" sz="1200" kern="0" dirty="0"/>
              <a:t>※</a:t>
            </a:r>
            <a:r>
              <a:rPr lang="ja-JP" altLang="en-US" sz="1200" kern="0" dirty="0"/>
              <a:t>正常に連携が完了すると、「正常完了」になります。</a:t>
            </a:r>
            <a:endParaRPr lang="en-US" altLang="ja-JP" sz="1200" kern="0" dirty="0"/>
          </a:p>
          <a:p>
            <a:pPr marL="0" indent="0">
              <a:buNone/>
            </a:pPr>
            <a:r>
              <a:rPr lang="ja-JP" altLang="en-US" sz="1200" kern="0" dirty="0"/>
              <a:t>　　　　エラーの場合は「エラー」になります。</a:t>
            </a:r>
            <a:r>
              <a:rPr lang="ja-JP" altLang="ja-JP" sz="1200" dirty="0">
                <a:effectLst/>
                <a:latin typeface="+mn-ea"/>
                <a:ea typeface="+mn-ea"/>
                <a:cs typeface="Times New Roman" panose="02020603050405020304" pitchFamily="18" charset="0"/>
              </a:rPr>
              <a:t>［エラー］から詳細の内容を確認してください。</a:t>
            </a:r>
            <a:endParaRPr lang="en-US" altLang="ja-JP" sz="1200" kern="0" dirty="0">
              <a:solidFill>
                <a:srgbClr val="000000"/>
              </a:solidFill>
              <a:latin typeface="+mn-ea"/>
              <a:ea typeface="+mn-ea"/>
            </a:endParaRPr>
          </a:p>
          <a:p>
            <a:pPr marL="0" indent="0">
              <a:buNone/>
            </a:pPr>
            <a:r>
              <a:rPr lang="ja-JP" altLang="en-US" sz="1200" kern="0" dirty="0"/>
              <a:t>　　</a:t>
            </a: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２．</a:t>
            </a:r>
            <a:r>
              <a:rPr lang="ja-JP" altLang="en-US" sz="1800" b="0" dirty="0"/>
              <a:t>連携データの取得</a:t>
            </a:r>
            <a:br>
              <a:rPr lang="en-US" altLang="ja-JP" sz="1800" b="0" dirty="0"/>
            </a:br>
            <a:r>
              <a:rPr lang="ja-JP" altLang="en-US" sz="1800" b="0" dirty="0"/>
              <a:t>連携データの取得（３）</a:t>
            </a:r>
            <a:endParaRPr kumimoji="1" lang="ja-JP" altLang="en-US" dirty="0"/>
          </a:p>
        </p:txBody>
      </p:sp>
      <p:sp>
        <p:nvSpPr>
          <p:cNvPr id="8" name="テキスト ボックス 7">
            <a:extLst>
              <a:ext uri="{FF2B5EF4-FFF2-40B4-BE49-F238E27FC236}">
                <a16:creationId xmlns:a16="http://schemas.microsoft.com/office/drawing/2014/main" id="{336E1045-5416-DC60-388C-8E35026E3F5D}"/>
              </a:ext>
            </a:extLst>
          </p:cNvPr>
          <p:cNvSpPr txBox="1"/>
          <p:nvPr/>
        </p:nvSpPr>
        <p:spPr>
          <a:xfrm>
            <a:off x="6195778" y="2805302"/>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⑦</a:t>
            </a:r>
          </a:p>
        </p:txBody>
      </p:sp>
      <p:sp>
        <p:nvSpPr>
          <p:cNvPr id="9" name="角丸四角形 5">
            <a:extLst>
              <a:ext uri="{FF2B5EF4-FFF2-40B4-BE49-F238E27FC236}">
                <a16:creationId xmlns:a16="http://schemas.microsoft.com/office/drawing/2014/main" id="{327E91F7-58D1-7DE6-B259-91C61183589D}"/>
              </a:ext>
            </a:extLst>
          </p:cNvPr>
          <p:cNvSpPr/>
          <p:nvPr/>
        </p:nvSpPr>
        <p:spPr bwMode="auto">
          <a:xfrm>
            <a:off x="6596532" y="2868046"/>
            <a:ext cx="876007" cy="3472657"/>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25662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4C99553-C079-B22A-4D03-9CBAACD92AD3}"/>
              </a:ext>
            </a:extLst>
          </p:cNvPr>
          <p:cNvPicPr>
            <a:picLocks noChangeAspect="1"/>
          </p:cNvPicPr>
          <p:nvPr/>
        </p:nvPicPr>
        <p:blipFill>
          <a:blip r:embed="rId2"/>
          <a:stretch>
            <a:fillRect/>
          </a:stretch>
        </p:blipFill>
        <p:spPr>
          <a:xfrm>
            <a:off x="270812" y="1778527"/>
            <a:ext cx="5365731" cy="3673494"/>
          </a:xfrm>
          <a:prstGeom prst="rect">
            <a:avLst/>
          </a:prstGeom>
          <a:ln>
            <a:solidFill>
              <a:schemeClr val="tx1"/>
            </a:solidFill>
          </a:ln>
        </p:spPr>
      </p:pic>
      <p:sp>
        <p:nvSpPr>
          <p:cNvPr id="6" name="コンテンツ プレースホルダー 2">
            <a:extLst>
              <a:ext uri="{FF2B5EF4-FFF2-40B4-BE49-F238E27FC236}">
                <a16:creationId xmlns:a16="http://schemas.microsoft.com/office/drawing/2014/main" id="{14842171-E464-CD3F-870F-4354C206E659}"/>
              </a:ext>
            </a:extLst>
          </p:cNvPr>
          <p:cNvSpPr txBox="1">
            <a:spLocks/>
          </p:cNvSpPr>
          <p:nvPr/>
        </p:nvSpPr>
        <p:spPr bwMode="auto">
          <a:xfrm>
            <a:off x="252046" y="762000"/>
            <a:ext cx="8639908" cy="382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SmartHR</a:t>
            </a:r>
            <a:r>
              <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連携］＞［連携データ取得］にて設定します</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00000"/>
              </a:lnSpc>
              <a:spcBef>
                <a:spcPct val="20000"/>
              </a:spcBef>
              <a:spcAft>
                <a:spcPct val="0"/>
              </a:spcAft>
              <a:buClrTx/>
              <a:buSzTx/>
              <a:buFont typeface="+mj-ea"/>
              <a:buAutoNum type="circleNumDbPlain"/>
              <a:tabLst/>
              <a:defRPr/>
            </a:pPr>
            <a:endParaRPr kumimoji="1"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11C0403C-C9D1-1328-F451-6FC3259E2308}"/>
              </a:ext>
            </a:extLst>
          </p:cNvPr>
          <p:cNvSpPr txBox="1">
            <a:spLocks/>
          </p:cNvSpPr>
          <p:nvPr/>
        </p:nvSpPr>
        <p:spPr bwMode="auto">
          <a:xfrm>
            <a:off x="404446" y="897148"/>
            <a:ext cx="8639908" cy="232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342900" indent="-342900">
              <a:buFont typeface="+mj-ea"/>
              <a:buAutoNum type="circleNumDbPlain" startAt="6"/>
            </a:pPr>
            <a:endParaRPr lang="en-US" altLang="ja-JP" sz="1400" kern="0" dirty="0"/>
          </a:p>
          <a:p>
            <a:pPr marL="342900" indent="-342900">
              <a:buFont typeface="+mj-ea"/>
              <a:buAutoNum type="circleNumDbPlain" startAt="6"/>
            </a:pP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6B4F0343-3A73-7550-5411-D48F734E04B8}"/>
              </a:ext>
            </a:extLst>
          </p:cNvPr>
          <p:cNvSpPr txBox="1">
            <a:spLocks/>
          </p:cNvSpPr>
          <p:nvPr/>
        </p:nvSpPr>
        <p:spPr bwMode="auto">
          <a:xfrm>
            <a:off x="404446" y="1003231"/>
            <a:ext cx="8639908" cy="278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a:pPr>
            <a:r>
              <a:rPr lang="ja-JP" altLang="ja-JP" kern="100" dirty="0">
                <a:effectLst/>
                <a:latin typeface="+mn-lt"/>
                <a:ea typeface="+mj-ea"/>
                <a:cs typeface="Courier New" panose="02070309020205020404" pitchFamily="49" charset="0"/>
              </a:rPr>
              <a:t>ステータスがエラーになっている従業員の［エラー］をクリックします</a:t>
            </a:r>
            <a:endParaRPr lang="en-US" altLang="ja-JP" sz="1400" kern="0" dirty="0"/>
          </a:p>
          <a:p>
            <a:pPr marL="342900" indent="-342900">
              <a:buFont typeface="+mj-ea"/>
              <a:buAutoNum type="circleNumDbPlain"/>
            </a:pPr>
            <a:r>
              <a:rPr lang="ja-JP" altLang="en-US" kern="0" dirty="0">
                <a:solidFill>
                  <a:srgbClr val="000000"/>
                </a:solidFill>
                <a:latin typeface="+mn-ea"/>
              </a:rPr>
              <a:t>エラー内容の確認ができます</a:t>
            </a: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２．</a:t>
            </a:r>
            <a:r>
              <a:rPr lang="ja-JP" altLang="en-US" sz="1800" b="0" dirty="0"/>
              <a:t>連携データの取得</a:t>
            </a:r>
            <a:br>
              <a:rPr lang="en-US" altLang="ja-JP" b="0" dirty="0"/>
            </a:br>
            <a:r>
              <a:rPr lang="ja-JP" altLang="en-US" sz="1800" b="0" dirty="0"/>
              <a:t>エラー確認方法</a:t>
            </a:r>
            <a:endParaRPr kumimoji="1" lang="ja-JP" altLang="en-US" dirty="0"/>
          </a:p>
        </p:txBody>
      </p:sp>
      <p:pic>
        <p:nvPicPr>
          <p:cNvPr id="16" name="図 15">
            <a:extLst>
              <a:ext uri="{FF2B5EF4-FFF2-40B4-BE49-F238E27FC236}">
                <a16:creationId xmlns:a16="http://schemas.microsoft.com/office/drawing/2014/main" id="{1558FFBC-680D-234D-1C9A-CEBE650FEA22}"/>
              </a:ext>
            </a:extLst>
          </p:cNvPr>
          <p:cNvPicPr>
            <a:picLocks noChangeAspect="1"/>
          </p:cNvPicPr>
          <p:nvPr/>
        </p:nvPicPr>
        <p:blipFill>
          <a:blip r:embed="rId3"/>
          <a:stretch>
            <a:fillRect/>
          </a:stretch>
        </p:blipFill>
        <p:spPr>
          <a:xfrm>
            <a:off x="5694097" y="3796384"/>
            <a:ext cx="3237050" cy="2644055"/>
          </a:xfrm>
          <a:prstGeom prst="rect">
            <a:avLst/>
          </a:prstGeom>
          <a:ln>
            <a:solidFill>
              <a:schemeClr val="bg2"/>
            </a:solidFill>
          </a:ln>
        </p:spPr>
      </p:pic>
      <p:sp>
        <p:nvSpPr>
          <p:cNvPr id="11" name="角丸四角形 8">
            <a:extLst>
              <a:ext uri="{FF2B5EF4-FFF2-40B4-BE49-F238E27FC236}">
                <a16:creationId xmlns:a16="http://schemas.microsoft.com/office/drawing/2014/main" id="{2CA6E259-67AF-8C53-888D-54070F1C00F8}"/>
              </a:ext>
            </a:extLst>
          </p:cNvPr>
          <p:cNvSpPr/>
          <p:nvPr/>
        </p:nvSpPr>
        <p:spPr bwMode="auto">
          <a:xfrm>
            <a:off x="267665" y="4283569"/>
            <a:ext cx="906318" cy="171623"/>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12" name="角丸四角形 5">
            <a:extLst>
              <a:ext uri="{FF2B5EF4-FFF2-40B4-BE49-F238E27FC236}">
                <a16:creationId xmlns:a16="http://schemas.microsoft.com/office/drawing/2014/main" id="{D83C1E5E-4DBF-68B2-6CCA-14BF921721DE}"/>
              </a:ext>
            </a:extLst>
          </p:cNvPr>
          <p:cNvSpPr/>
          <p:nvPr/>
        </p:nvSpPr>
        <p:spPr bwMode="auto">
          <a:xfrm>
            <a:off x="267665" y="5214154"/>
            <a:ext cx="962423" cy="185423"/>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EEEC415D-346B-A18E-3987-86C65C7D2A97}"/>
              </a:ext>
            </a:extLst>
          </p:cNvPr>
          <p:cNvSpPr txBox="1"/>
          <p:nvPr/>
        </p:nvSpPr>
        <p:spPr>
          <a:xfrm>
            <a:off x="4394772" y="4281136"/>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①</a:t>
            </a:r>
          </a:p>
        </p:txBody>
      </p:sp>
      <p:sp>
        <p:nvSpPr>
          <p:cNvPr id="15" name="角丸四角形 5">
            <a:extLst>
              <a:ext uri="{FF2B5EF4-FFF2-40B4-BE49-F238E27FC236}">
                <a16:creationId xmlns:a16="http://schemas.microsoft.com/office/drawing/2014/main" id="{6C5E632C-BEEA-1FA4-5616-86D83E0BA760}"/>
              </a:ext>
            </a:extLst>
          </p:cNvPr>
          <p:cNvSpPr/>
          <p:nvPr/>
        </p:nvSpPr>
        <p:spPr bwMode="auto">
          <a:xfrm>
            <a:off x="4774496" y="4358028"/>
            <a:ext cx="439993" cy="194327"/>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 name="角丸四角形 8">
            <a:extLst>
              <a:ext uri="{FF2B5EF4-FFF2-40B4-BE49-F238E27FC236}">
                <a16:creationId xmlns:a16="http://schemas.microsoft.com/office/drawing/2014/main" id="{F3AC9E06-7242-D975-6BAA-DBF11B627991}"/>
              </a:ext>
            </a:extLst>
          </p:cNvPr>
          <p:cNvSpPr/>
          <p:nvPr/>
        </p:nvSpPr>
        <p:spPr bwMode="auto">
          <a:xfrm>
            <a:off x="4029336" y="1922663"/>
            <a:ext cx="856990" cy="277426"/>
          </a:xfrm>
          <a:prstGeom prst="roundRect">
            <a:avLst/>
          </a:prstGeom>
          <a:noFill/>
          <a:ln w="28575" cap="flat" cmpd="sng" algn="ctr">
            <a:solidFill>
              <a:srgbClr val="FF0000"/>
            </a:solidFill>
            <a:prstDash val="dash"/>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ＭＳ Ｐゴシック" charset="-128"/>
              <a:ea typeface="ＭＳ Ｐゴシック" charset="-128"/>
              <a:cs typeface="+mn-cs"/>
            </a:endParaRPr>
          </a:p>
        </p:txBody>
      </p:sp>
      <p:sp>
        <p:nvSpPr>
          <p:cNvPr id="9" name="吹き出し: 四角形 8">
            <a:extLst>
              <a:ext uri="{FF2B5EF4-FFF2-40B4-BE49-F238E27FC236}">
                <a16:creationId xmlns:a16="http://schemas.microsoft.com/office/drawing/2014/main" id="{F1931060-A8B3-6D1D-4EF0-EFD0ECB9F3D5}"/>
              </a:ext>
            </a:extLst>
          </p:cNvPr>
          <p:cNvSpPr/>
          <p:nvPr/>
        </p:nvSpPr>
        <p:spPr bwMode="auto">
          <a:xfrm>
            <a:off x="2064150" y="2343863"/>
            <a:ext cx="2222360" cy="420927"/>
          </a:xfrm>
          <a:prstGeom prst="wedgeRectCallout">
            <a:avLst>
              <a:gd name="adj1" fmla="val 37204"/>
              <a:gd name="adj2" fmla="val -78248"/>
            </a:avLst>
          </a:prstGeom>
          <a:solidFill>
            <a:srgbClr val="FF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200" dirty="0">
                <a:latin typeface="Meiryo UI" panose="020B0604030504040204" pitchFamily="50" charset="-128"/>
                <a:ea typeface="Meiryo UI" panose="020B0604030504040204" pitchFamily="50" charset="-128"/>
              </a:rPr>
              <a:t>※</a:t>
            </a:r>
            <a:r>
              <a:rPr lang="ja-JP" altLang="en-US" sz="1200" kern="0" dirty="0"/>
              <a:t>［更新］をクリックすることで、</a:t>
            </a:r>
            <a:endParaRPr lang="en-US" altLang="ja-JP" sz="1200" kern="0" dirty="0"/>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kern="0" dirty="0"/>
              <a:t>　　ステータスの更新が可能です</a:t>
            </a:r>
            <a:endParaRPr lang="en-US" altLang="ja-JP" sz="1200" dirty="0">
              <a:latin typeface="Meiryo UI" panose="020B0604030504040204" pitchFamily="50" charset="-128"/>
              <a:ea typeface="Meiryo UI" panose="020B0604030504040204" pitchFamily="50" charset="-128"/>
            </a:endParaRPr>
          </a:p>
        </p:txBody>
      </p:sp>
      <p:sp>
        <p:nvSpPr>
          <p:cNvPr id="18" name="角丸四角形 5">
            <a:extLst>
              <a:ext uri="{FF2B5EF4-FFF2-40B4-BE49-F238E27FC236}">
                <a16:creationId xmlns:a16="http://schemas.microsoft.com/office/drawing/2014/main" id="{ADA4DE94-4AB8-4FA5-AD3B-133DB0D7418D}"/>
              </a:ext>
            </a:extLst>
          </p:cNvPr>
          <p:cNvSpPr/>
          <p:nvPr/>
        </p:nvSpPr>
        <p:spPr bwMode="auto">
          <a:xfrm>
            <a:off x="5849904" y="4051274"/>
            <a:ext cx="2883874" cy="537979"/>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F48533B8-3934-B9D5-8E5F-0F6476D35EF2}"/>
              </a:ext>
            </a:extLst>
          </p:cNvPr>
          <p:cNvSpPr txBox="1"/>
          <p:nvPr/>
        </p:nvSpPr>
        <p:spPr>
          <a:xfrm>
            <a:off x="5436059" y="4080861"/>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62" b="1" dirty="0">
                <a:solidFill>
                  <a:srgbClr val="FF0000"/>
                </a:solidFill>
                <a:latin typeface="Meiryo UI"/>
                <a:ea typeface="Meiryo UI"/>
              </a:rPr>
              <a:t>②</a:t>
            </a:r>
            <a:endParaRPr kumimoji="1" lang="ja-JP" altLang="en-US" sz="1662"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20" name="左カーブ矢印 7">
            <a:extLst>
              <a:ext uri="{FF2B5EF4-FFF2-40B4-BE49-F238E27FC236}">
                <a16:creationId xmlns:a16="http://schemas.microsoft.com/office/drawing/2014/main" id="{3F989846-F323-BC6A-F9F0-48DDD8776B30}"/>
              </a:ext>
            </a:extLst>
          </p:cNvPr>
          <p:cNvSpPr/>
          <p:nvPr/>
        </p:nvSpPr>
        <p:spPr bwMode="auto">
          <a:xfrm rot="16560000">
            <a:off x="6027482" y="2905348"/>
            <a:ext cx="558355" cy="1288928"/>
          </a:xfrm>
          <a:prstGeom prst="curvedLeftArrow">
            <a:avLst>
              <a:gd name="adj1" fmla="val 21567"/>
              <a:gd name="adj2" fmla="val 52322"/>
              <a:gd name="adj3" fmla="val 44480"/>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spTree>
    <p:extLst>
      <p:ext uri="{BB962C8B-B14F-4D97-AF65-F5344CB8AC3E}">
        <p14:creationId xmlns:p14="http://schemas.microsoft.com/office/powerpoint/2010/main" val="3948002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6B4F0343-3A73-7550-5411-D48F734E04B8}"/>
              </a:ext>
            </a:extLst>
          </p:cNvPr>
          <p:cNvSpPr txBox="1">
            <a:spLocks/>
          </p:cNvSpPr>
          <p:nvPr/>
        </p:nvSpPr>
        <p:spPr bwMode="auto">
          <a:xfrm>
            <a:off x="252046" y="761999"/>
            <a:ext cx="8792308" cy="542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r>
              <a:rPr lang="ja-JP" altLang="en-US" sz="1200" kern="0" dirty="0">
                <a:solidFill>
                  <a:srgbClr val="000000"/>
                </a:solidFill>
                <a:latin typeface="+mn-ea"/>
              </a:rPr>
              <a:t>既に連携済の従業員で、サイレコ</a:t>
            </a:r>
            <a:r>
              <a:rPr lang="ja-JP" altLang="en-US" sz="1200" kern="0" dirty="0">
                <a:latin typeface="+mn-ea"/>
              </a:rPr>
              <a:t>で</a:t>
            </a:r>
            <a:r>
              <a:rPr lang="ja-JP" altLang="en-US" sz="1200" b="0" i="0" dirty="0">
                <a:effectLst/>
                <a:latin typeface="ヒラギノ角ゴ Pro W3"/>
              </a:rPr>
              <a:t>氏名等</a:t>
            </a:r>
            <a:r>
              <a:rPr lang="ja-JP" altLang="en-US" sz="1200" kern="0" dirty="0">
                <a:solidFill>
                  <a:srgbClr val="000000"/>
                </a:solidFill>
                <a:latin typeface="+mn-ea"/>
              </a:rPr>
              <a:t>を変更した場合には、連携データ取得時、以下のポップアップが表示されます。</a:t>
            </a:r>
            <a:endParaRPr lang="en-US" altLang="ja-JP" sz="1200" kern="0" dirty="0">
              <a:solidFill>
                <a:srgbClr val="000000"/>
              </a:solidFill>
              <a:latin typeface="+mn-ea"/>
            </a:endParaRPr>
          </a:p>
          <a:p>
            <a:pPr marL="0" indent="0" algn="l">
              <a:buNone/>
            </a:pPr>
            <a:r>
              <a:rPr lang="ja-JP" altLang="en-US" sz="1200" b="0" i="0" kern="0" dirty="0">
                <a:solidFill>
                  <a:srgbClr val="000000"/>
                </a:solidFill>
                <a:effectLst/>
                <a:latin typeface="+mn-ea"/>
              </a:rPr>
              <a:t>　　　</a:t>
            </a:r>
            <a:endParaRPr lang="en-US" altLang="ja-JP" sz="1200" dirty="0">
              <a:solidFill>
                <a:srgbClr val="000000"/>
              </a:solidFill>
              <a:latin typeface="+mn-ea"/>
            </a:endParaRPr>
          </a:p>
        </p:txBody>
      </p:sp>
      <p:sp>
        <p:nvSpPr>
          <p:cNvPr id="7" name="コンテンツ プレースホルダー 2">
            <a:extLst>
              <a:ext uri="{FF2B5EF4-FFF2-40B4-BE49-F238E27FC236}">
                <a16:creationId xmlns:a16="http://schemas.microsoft.com/office/drawing/2014/main" id="{799921AC-4FD1-9A6E-A5BA-A39C10AFFE43}"/>
              </a:ext>
            </a:extLst>
          </p:cNvPr>
          <p:cNvSpPr txBox="1">
            <a:spLocks/>
          </p:cNvSpPr>
          <p:nvPr/>
        </p:nvSpPr>
        <p:spPr bwMode="auto">
          <a:xfrm>
            <a:off x="404446" y="1082439"/>
            <a:ext cx="8639908" cy="509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42900" indent="-342900">
              <a:buFont typeface="+mj-ea"/>
              <a:buAutoNum type="circleNumDbPlain"/>
            </a:pPr>
            <a:r>
              <a:rPr lang="ja-JP" altLang="en-US" sz="1400" kern="0" dirty="0"/>
              <a:t>連携させる場合は、［連携データ取得実行］をクリックします</a:t>
            </a:r>
            <a:endParaRPr lang="en-US" altLang="ja-JP" sz="1400" kern="0" dirty="0"/>
          </a:p>
          <a:p>
            <a:pPr marL="0" indent="0" algn="l">
              <a:buNone/>
            </a:pPr>
            <a:r>
              <a:rPr lang="ja-JP" altLang="en-US" sz="1200" b="0" i="0" kern="0" dirty="0">
                <a:solidFill>
                  <a:srgbClr val="FF0000"/>
                </a:solidFill>
                <a:effectLst/>
                <a:latin typeface="+mn-ea"/>
              </a:rPr>
              <a:t>　　　</a:t>
            </a: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11C0403C-C9D1-1328-F451-6FC3259E2308}"/>
              </a:ext>
            </a:extLst>
          </p:cNvPr>
          <p:cNvSpPr txBox="1">
            <a:spLocks/>
          </p:cNvSpPr>
          <p:nvPr/>
        </p:nvSpPr>
        <p:spPr bwMode="auto">
          <a:xfrm>
            <a:off x="404446" y="1628892"/>
            <a:ext cx="8639908" cy="528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ClrTx/>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n-cs"/>
              </a:defRPr>
            </a:lvl1pPr>
            <a:lvl2pPr marL="526082" indent="-171450" algn="l" rtl="0" eaLnBrk="1" fontAlgn="base" hangingPunct="1">
              <a:spcBef>
                <a:spcPct val="20000"/>
              </a:spcBef>
              <a:spcAft>
                <a:spcPct val="0"/>
              </a:spcAft>
              <a:buClrTx/>
              <a:buFont typeface="Wingdings" panose="05000000000000000000" pitchFamily="2" charset="2"/>
              <a:buChar char="n"/>
              <a:defRPr kumimoji="1" sz="1100">
                <a:solidFill>
                  <a:schemeClr val="tx1"/>
                </a:solidFill>
                <a:latin typeface="Meiryo UI" panose="020B0604030504040204" pitchFamily="50" charset="-128"/>
                <a:ea typeface="Meiryo UI" panose="020B0604030504040204" pitchFamily="50" charset="-128"/>
              </a:defRPr>
            </a:lvl2pPr>
            <a:lvl3pPr marL="870457" indent="-171450" algn="l" rtl="0" eaLnBrk="1" fontAlgn="base" hangingPunct="1">
              <a:spcBef>
                <a:spcPct val="20000"/>
              </a:spcBef>
              <a:spcAft>
                <a:spcPct val="0"/>
              </a:spcAft>
              <a:buClrTx/>
              <a:buFont typeface="Wingdings" panose="05000000000000000000" pitchFamily="2" charset="2"/>
              <a:buChar char="n"/>
              <a:defRPr kumimoji="1" sz="831">
                <a:solidFill>
                  <a:schemeClr val="tx1"/>
                </a:solidFill>
                <a:latin typeface="Meiryo UI" panose="020B0604030504040204" pitchFamily="50" charset="-128"/>
                <a:ea typeface="Meiryo UI" panose="020B0604030504040204" pitchFamily="50" charset="-128"/>
              </a:defRPr>
            </a:lvl3pPr>
            <a:lvl4pPr marL="1225088"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4pPr>
            <a:lvl5pPr marL="1578254" indent="-171450" algn="l" rtl="0" eaLnBrk="1" fontAlgn="base" hangingPunct="1">
              <a:spcBef>
                <a:spcPct val="20000"/>
              </a:spcBef>
              <a:spcAft>
                <a:spcPct val="0"/>
              </a:spcAft>
              <a:buClrTx/>
              <a:buFont typeface="Wingdings" panose="05000000000000000000" pitchFamily="2" charset="2"/>
              <a:buChar char="n"/>
              <a:defRPr kumimoji="1" sz="738">
                <a:solidFill>
                  <a:schemeClr val="tx1"/>
                </a:solidFill>
                <a:latin typeface="Meiryo UI" panose="020B0604030504040204" pitchFamily="50" charset="-128"/>
                <a:ea typeface="Meiryo UI" panose="020B0604030504040204" pitchFamily="50" charset="-128"/>
              </a:defRPr>
            </a:lvl5pPr>
            <a:lvl6pPr marL="2001765"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6pPr>
            <a:lvl7pPr marL="2423807"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7pPr>
            <a:lvl8pPr marL="2845848"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8pPr>
            <a:lvl9pPr marL="3267889" indent="-172920" algn="l" rtl="0" eaLnBrk="1" fontAlgn="base" hangingPunct="1">
              <a:spcBef>
                <a:spcPct val="20000"/>
              </a:spcBef>
              <a:spcAft>
                <a:spcPct val="0"/>
              </a:spcAft>
              <a:buClr>
                <a:srgbClr val="777777"/>
              </a:buClr>
              <a:buFont typeface="Wingdings" pitchFamily="2" charset="2"/>
              <a:buChar char="n"/>
              <a:defRPr kumimoji="1" sz="738">
                <a:solidFill>
                  <a:schemeClr val="tx1"/>
                </a:solidFill>
                <a:latin typeface="+mn-lt"/>
                <a:ea typeface="+mn-ea"/>
              </a:defRPr>
            </a:lvl9pPr>
          </a:lstStyle>
          <a:p>
            <a:pPr marL="342900" indent="-342900">
              <a:buFont typeface="+mj-ea"/>
              <a:buAutoNum type="circleNumDbPlain" startAt="6"/>
            </a:pPr>
            <a:endParaRPr lang="en-US" altLang="ja-JP" sz="1400" kern="0" dirty="0"/>
          </a:p>
          <a:p>
            <a:pPr marL="342900" indent="-342900">
              <a:buFont typeface="+mj-ea"/>
              <a:buAutoNum type="circleNumDbPlain" startAt="6"/>
            </a:pPr>
            <a:endParaRPr lang="en-US" altLang="ja-JP" kern="0" dirty="0">
              <a:solidFill>
                <a:srgbClr val="000000"/>
              </a:solidFill>
              <a:latin typeface="+mn-ea"/>
            </a:endParaRPr>
          </a:p>
          <a:p>
            <a:pPr marL="0" indent="0">
              <a:buNone/>
            </a:pPr>
            <a:endParaRPr lang="en-US" altLang="ja-JP" kern="0" dirty="0">
              <a:solidFill>
                <a:srgbClr val="000000"/>
              </a:solidFill>
              <a:latin typeface="+mn-ea"/>
            </a:endParaRPr>
          </a:p>
          <a:p>
            <a:pPr marL="0" indent="0">
              <a:buNone/>
            </a:pPr>
            <a:endParaRPr lang="en-US" altLang="ja-JP" dirty="0">
              <a:solidFill>
                <a:srgbClr val="000000"/>
              </a:solidFill>
              <a:latin typeface="+mn-ea"/>
            </a:endParaRPr>
          </a:p>
          <a:p>
            <a:pPr marL="342900" indent="-342900">
              <a:buAutoNum type="circleNumDbPlain" startAt="2"/>
            </a:pP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D84290EE-0365-A69D-522F-46D887450F0A}"/>
              </a:ext>
            </a:extLst>
          </p:cNvPr>
          <p:cNvSpPr>
            <a:spLocks noGrp="1"/>
          </p:cNvSpPr>
          <p:nvPr>
            <p:ph type="title"/>
          </p:nvPr>
        </p:nvSpPr>
        <p:spPr>
          <a:xfrm>
            <a:off x="252046" y="130864"/>
            <a:ext cx="6314021" cy="487362"/>
          </a:xfrm>
        </p:spPr>
        <p:txBody>
          <a:bodyPr/>
          <a:lstStyle/>
          <a:p>
            <a:r>
              <a:rPr lang="ja-JP" altLang="en-US" sz="1800" dirty="0">
                <a:latin typeface="Meiryo UI" panose="020B0604030504040204" pitchFamily="50" charset="-128"/>
                <a:ea typeface="Meiryo UI" panose="020B0604030504040204" pitchFamily="50" charset="-128"/>
              </a:rPr>
              <a:t>２．</a:t>
            </a:r>
            <a:r>
              <a:rPr lang="ja-JP" altLang="en-US" sz="1800" b="0" dirty="0"/>
              <a:t>連携データの取得</a:t>
            </a:r>
            <a:br>
              <a:rPr lang="en-US" altLang="ja-JP" sz="1800" b="0" dirty="0"/>
            </a:br>
            <a:r>
              <a:rPr lang="ja-JP" altLang="en-US" dirty="0"/>
              <a:t>（参考）連携データ取得時のポップアップ表示</a:t>
            </a:r>
            <a:endParaRPr kumimoji="1" lang="ja-JP" altLang="en-US" dirty="0"/>
          </a:p>
        </p:txBody>
      </p:sp>
      <p:pic>
        <p:nvPicPr>
          <p:cNvPr id="3" name="コンテンツ プレースホルダー 4">
            <a:extLst>
              <a:ext uri="{FF2B5EF4-FFF2-40B4-BE49-F238E27FC236}">
                <a16:creationId xmlns:a16="http://schemas.microsoft.com/office/drawing/2014/main" id="{AB9F685E-DA50-9B93-0017-9561762F0093}"/>
              </a:ext>
            </a:extLst>
          </p:cNvPr>
          <p:cNvPicPr>
            <a:picLocks noGrp="1" noChangeAspect="1"/>
          </p:cNvPicPr>
          <p:nvPr>
            <p:ph idx="1"/>
          </p:nvPr>
        </p:nvPicPr>
        <p:blipFill>
          <a:blip r:embed="rId2"/>
          <a:stretch>
            <a:fillRect/>
          </a:stretch>
        </p:blipFill>
        <p:spPr>
          <a:xfrm>
            <a:off x="252413" y="1933691"/>
            <a:ext cx="8639175" cy="3295417"/>
          </a:xfrm>
          <a:ln>
            <a:solidFill>
              <a:schemeClr val="bg2"/>
            </a:solidFill>
          </a:ln>
        </p:spPr>
      </p:pic>
      <p:sp>
        <p:nvSpPr>
          <p:cNvPr id="8" name="角丸四角形 5">
            <a:extLst>
              <a:ext uri="{FF2B5EF4-FFF2-40B4-BE49-F238E27FC236}">
                <a16:creationId xmlns:a16="http://schemas.microsoft.com/office/drawing/2014/main" id="{740EB4AB-08FA-8B30-F931-0C89E83C8A50}"/>
              </a:ext>
            </a:extLst>
          </p:cNvPr>
          <p:cNvSpPr/>
          <p:nvPr/>
        </p:nvSpPr>
        <p:spPr bwMode="auto">
          <a:xfrm>
            <a:off x="4572000" y="3717985"/>
            <a:ext cx="1725284" cy="517585"/>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256D1AE5-CC7E-9394-18CE-E39D1708279F}"/>
              </a:ext>
            </a:extLst>
          </p:cNvPr>
          <p:cNvSpPr txBox="1"/>
          <p:nvPr/>
        </p:nvSpPr>
        <p:spPr>
          <a:xfrm>
            <a:off x="4137560" y="3815662"/>
            <a:ext cx="335942" cy="34810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0000"/>
                </a:solidFill>
                <a:effectLst/>
                <a:uLnTx/>
                <a:uFillTx/>
                <a:latin typeface="Meiryo UI"/>
                <a:ea typeface="Meiryo UI"/>
                <a:cs typeface="+mn-cs"/>
              </a:rPr>
              <a:t>①</a:t>
            </a:r>
          </a:p>
        </p:txBody>
      </p:sp>
    </p:spTree>
    <p:extLst>
      <p:ext uri="{BB962C8B-B14F-4D97-AF65-F5344CB8AC3E}">
        <p14:creationId xmlns:p14="http://schemas.microsoft.com/office/powerpoint/2010/main" val="4232626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823224" y="5370300"/>
            <a:ext cx="6067750" cy="93871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altLang="en-US" sz="1100" dirty="0"/>
              <a:t>本資料は、社内用マニュアルの作成など、自社ご利用の範囲内に限り、複製・ご編集いただいて構いません。</a:t>
            </a:r>
            <a:endParaRPr lang="en-US" altLang="ja-JP" sz="1100" dirty="0"/>
          </a:p>
          <a:p>
            <a:pPr algn="r"/>
            <a:r>
              <a:rPr lang="ja-JP" altLang="ja-JP" sz="1100" dirty="0"/>
              <a:t>本</a:t>
            </a:r>
            <a:r>
              <a:rPr lang="ja-JP" altLang="en-US" sz="1100" dirty="0"/>
              <a:t>資料</a:t>
            </a:r>
            <a:r>
              <a:rPr lang="ja-JP" altLang="ja-JP" sz="1100" dirty="0"/>
              <a:t>の内容の一部または全部を無断転載することは禁止されています</a:t>
            </a:r>
            <a:r>
              <a:rPr lang="ja-JP" altLang="en-US" sz="1100" dirty="0"/>
              <a:t>。</a:t>
            </a:r>
            <a:endParaRPr lang="ja-JP" altLang="ja-JP" sz="1100" dirty="0"/>
          </a:p>
          <a:p>
            <a:pPr algn="r"/>
            <a:r>
              <a:rPr lang="ja-JP" altLang="ja-JP" sz="1100" dirty="0"/>
              <a:t>本</a:t>
            </a:r>
            <a:r>
              <a:rPr lang="ja-JP" altLang="en-US" sz="1100" dirty="0"/>
              <a:t>資料</a:t>
            </a:r>
            <a:r>
              <a:rPr lang="ja-JP" altLang="ja-JP" sz="1100" dirty="0"/>
              <a:t>の内容に関しては訂正・改善のため、予告なしに変更することがあります</a:t>
            </a:r>
            <a:r>
              <a:rPr lang="ja-JP" altLang="en-US" sz="1100" dirty="0"/>
              <a:t>。</a:t>
            </a:r>
            <a:endParaRPr lang="en-US" altLang="ja-JP" sz="1100" dirty="0"/>
          </a:p>
          <a:p>
            <a:pPr algn="r"/>
            <a:endParaRPr lang="en-US" altLang="ja-JP" sz="1100" dirty="0">
              <a:latin typeface="Meiryo UI" panose="020B0604030504040204" pitchFamily="50" charset="-128"/>
              <a:ea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rPr>
              <a:t>Last Updated-2024/01/19</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906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BB449E7A-D590-9EB7-3376-4E27643ED95C}"/>
              </a:ext>
            </a:extLst>
          </p:cNvPr>
          <p:cNvSpPr>
            <a:spLocks noGrp="1"/>
          </p:cNvSpPr>
          <p:nvPr>
            <p:ph idx="1"/>
          </p:nvPr>
        </p:nvSpPr>
        <p:spPr>
          <a:xfrm>
            <a:off x="252046" y="762000"/>
            <a:ext cx="8639908" cy="5638800"/>
          </a:xfrm>
        </p:spPr>
        <p:txBody>
          <a:bodyPr/>
          <a:lstStyle/>
          <a:p>
            <a:pPr fontAlgn="ctr">
              <a:spcBef>
                <a:spcPts val="300"/>
              </a:spcBef>
              <a:spcAft>
                <a:spcPts val="0"/>
              </a:spcAft>
            </a:pPr>
            <a:r>
              <a:rPr lang="ja-JP" altLang="ja-JP" sz="1200" dirty="0">
                <a:solidFill>
                  <a:srgbClr val="000000"/>
                </a:solidFill>
                <a:effectLst/>
                <a:ea typeface="Meiryo UI" panose="020B0604030504040204" pitchFamily="50" charset="-128"/>
              </a:rPr>
              <a:t>サイレコは１会社、</a:t>
            </a:r>
            <a:r>
              <a:rPr lang="en-US" altLang="ja-JP" sz="1200" dirty="0" err="1">
                <a:solidFill>
                  <a:srgbClr val="000000"/>
                </a:solidFill>
                <a:effectLst/>
                <a:ea typeface="Meiryo UI" panose="020B0604030504040204" pitchFamily="50" charset="-128"/>
              </a:rPr>
              <a:t>SmartHR</a:t>
            </a:r>
            <a:r>
              <a:rPr lang="ja-JP" altLang="ja-JP" sz="1200" dirty="0">
                <a:solidFill>
                  <a:srgbClr val="000000"/>
                </a:solidFill>
                <a:effectLst/>
                <a:ea typeface="Meiryo UI" panose="020B0604030504040204" pitchFamily="50" charset="-128"/>
              </a:rPr>
              <a:t>は</a:t>
            </a:r>
            <a:r>
              <a:rPr lang="en-US" altLang="ja-JP" sz="1200" dirty="0">
                <a:solidFill>
                  <a:srgbClr val="000000"/>
                </a:solidFill>
                <a:effectLst/>
                <a:ea typeface="Meiryo UI" panose="020B0604030504040204" pitchFamily="50" charset="-128"/>
              </a:rPr>
              <a:t>1</a:t>
            </a:r>
            <a:r>
              <a:rPr lang="ja-JP" altLang="ja-JP" sz="1200" dirty="0">
                <a:solidFill>
                  <a:srgbClr val="000000"/>
                </a:solidFill>
                <a:effectLst/>
                <a:ea typeface="Meiryo UI" panose="020B0604030504040204" pitchFamily="50" charset="-128"/>
              </a:rPr>
              <a:t>アカウントが連携単位となります。</a:t>
            </a:r>
            <a:r>
              <a:rPr lang="ja-JP" altLang="ja-JP" sz="1200" dirty="0">
                <a:effectLst/>
                <a:ea typeface="游ゴシック" panose="020B0400000000000000" pitchFamily="50" charset="-128"/>
              </a:rPr>
              <a:t> </a:t>
            </a:r>
          </a:p>
          <a:p>
            <a:pPr fontAlgn="ctr">
              <a:spcBef>
                <a:spcPts val="300"/>
              </a:spcBef>
              <a:spcAft>
                <a:spcPts val="0"/>
              </a:spcAft>
            </a:pPr>
            <a:r>
              <a:rPr lang="ja-JP" altLang="ja-JP" sz="1200" dirty="0">
                <a:solidFill>
                  <a:srgbClr val="000000"/>
                </a:solidFill>
                <a:effectLst/>
                <a:ea typeface="Meiryo UI" panose="020B0604030504040204" pitchFamily="50" charset="-128"/>
              </a:rPr>
              <a:t>サイレコと</a:t>
            </a:r>
            <a:r>
              <a:rPr lang="en-US" altLang="ja-JP" sz="1200" dirty="0" err="1">
                <a:solidFill>
                  <a:srgbClr val="000000"/>
                </a:solidFill>
                <a:effectLst/>
                <a:ea typeface="Meiryo UI" panose="020B0604030504040204" pitchFamily="50" charset="-128"/>
              </a:rPr>
              <a:t>SmartHR</a:t>
            </a:r>
            <a:r>
              <a:rPr lang="ja-JP" altLang="ja-JP" sz="1200" dirty="0">
                <a:solidFill>
                  <a:srgbClr val="000000"/>
                </a:solidFill>
                <a:effectLst/>
                <a:ea typeface="Meiryo UI" panose="020B0604030504040204" pitchFamily="50" charset="-128"/>
              </a:rPr>
              <a:t>の連携構成ごとの可否は以下の通りです。</a:t>
            </a:r>
            <a:endParaRPr lang="ja-JP" altLang="ja-JP" sz="1200" dirty="0">
              <a:effectLst/>
              <a:ea typeface="游ゴシック" panose="020B0400000000000000" pitchFamily="50" charset="-128"/>
            </a:endParaRPr>
          </a:p>
          <a:p>
            <a:pPr marL="342900" lvl="0" indent="-342900" algn="just">
              <a:spcAft>
                <a:spcPts val="0"/>
              </a:spcAft>
            </a:pPr>
            <a:endParaRPr lang="en-US" altLang="ja-JP" sz="1200" kern="100" dirty="0">
              <a:latin typeface="+mn-ea"/>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サイレコと</a:t>
            </a:r>
            <a:r>
              <a:rPr lang="en-US" altLang="ja-JP" dirty="0" err="1"/>
              <a:t>SmartHR</a:t>
            </a:r>
            <a:r>
              <a:rPr lang="ja-JP" altLang="en-US" dirty="0"/>
              <a:t>の連携構成</a:t>
            </a:r>
            <a:endParaRPr kumimoji="1" lang="ja-JP" altLang="en-US" dirty="0"/>
          </a:p>
        </p:txBody>
      </p:sp>
      <p:sp>
        <p:nvSpPr>
          <p:cNvPr id="8" name="正方形/長方形 7"/>
          <p:cNvSpPr/>
          <p:nvPr/>
        </p:nvSpPr>
        <p:spPr bwMode="auto">
          <a:xfrm>
            <a:off x="3071237" y="2892293"/>
            <a:ext cx="1149159"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solidFill>
                  <a:srgbClr val="FF9900"/>
                </a:solidFill>
                <a:latin typeface="Meiryo UI" panose="020B0604030504040204" pitchFamily="50" charset="-128"/>
                <a:ea typeface="Meiryo UI" panose="020B0604030504040204" pitchFamily="50" charset="-128"/>
              </a:rPr>
              <a:t>サイレコ会社１</a:t>
            </a:r>
          </a:p>
        </p:txBody>
      </p:sp>
      <p:sp>
        <p:nvSpPr>
          <p:cNvPr id="9" name="正方形/長方形 8"/>
          <p:cNvSpPr/>
          <p:nvPr/>
        </p:nvSpPr>
        <p:spPr bwMode="auto">
          <a:xfrm>
            <a:off x="3071237" y="3161980"/>
            <a:ext cx="1149159"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solidFill>
                  <a:srgbClr val="FF9900"/>
                </a:solidFill>
                <a:latin typeface="Meiryo UI" panose="020B0604030504040204" pitchFamily="50" charset="-128"/>
                <a:ea typeface="Meiryo UI" panose="020B0604030504040204" pitchFamily="50" charset="-128"/>
              </a:rPr>
              <a:t>サイレコ会社２</a:t>
            </a:r>
          </a:p>
        </p:txBody>
      </p:sp>
      <p:sp>
        <p:nvSpPr>
          <p:cNvPr id="10" name="正方形/長方形 9"/>
          <p:cNvSpPr/>
          <p:nvPr/>
        </p:nvSpPr>
        <p:spPr bwMode="auto">
          <a:xfrm>
            <a:off x="3071237" y="3419988"/>
            <a:ext cx="1149159"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solidFill>
                  <a:srgbClr val="FF9900"/>
                </a:solidFill>
                <a:latin typeface="Meiryo UI" panose="020B0604030504040204" pitchFamily="50" charset="-128"/>
                <a:ea typeface="Meiryo UI" panose="020B0604030504040204" pitchFamily="50" charset="-128"/>
              </a:rPr>
              <a:t>サイレコ会社３</a:t>
            </a:r>
          </a:p>
        </p:txBody>
      </p:sp>
      <p:sp>
        <p:nvSpPr>
          <p:cNvPr id="11" name="正方形/長方形 10"/>
          <p:cNvSpPr/>
          <p:nvPr/>
        </p:nvSpPr>
        <p:spPr bwMode="auto">
          <a:xfrm>
            <a:off x="4585272" y="2892293"/>
            <a:ext cx="1494008"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en-US" altLang="ja-JP" sz="1400" dirty="0" err="1">
                <a:solidFill>
                  <a:srgbClr val="3333FF"/>
                </a:solidFill>
                <a:latin typeface="Meiryo UI" panose="020B0604030504040204" pitchFamily="50" charset="-128"/>
                <a:ea typeface="Meiryo UI" panose="020B0604030504040204" pitchFamily="50" charset="-128"/>
              </a:rPr>
              <a:t>SmartHR</a:t>
            </a:r>
            <a:r>
              <a:rPr lang="ja-JP" altLang="en-US" sz="1400" dirty="0">
                <a:solidFill>
                  <a:srgbClr val="3333FF"/>
                </a:solidFill>
                <a:latin typeface="Meiryo UI" panose="020B0604030504040204" pitchFamily="50" charset="-128"/>
                <a:ea typeface="Meiryo UI" panose="020B0604030504040204" pitchFamily="50" charset="-128"/>
              </a:rPr>
              <a:t>１</a:t>
            </a:r>
          </a:p>
        </p:txBody>
      </p:sp>
      <p:sp>
        <p:nvSpPr>
          <p:cNvPr id="12" name="正方形/長方形 11"/>
          <p:cNvSpPr/>
          <p:nvPr/>
        </p:nvSpPr>
        <p:spPr bwMode="auto">
          <a:xfrm>
            <a:off x="4585272" y="3160997"/>
            <a:ext cx="1494008"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en-US" altLang="ja-JP" sz="1400" dirty="0" err="1">
                <a:solidFill>
                  <a:srgbClr val="3333FF"/>
                </a:solidFill>
                <a:latin typeface="Meiryo UI" panose="020B0604030504040204" pitchFamily="50" charset="-128"/>
                <a:ea typeface="Meiryo UI" panose="020B0604030504040204" pitchFamily="50" charset="-128"/>
              </a:rPr>
              <a:t>SmartHR</a:t>
            </a:r>
            <a:r>
              <a:rPr lang="ja-JP" altLang="en-US" sz="1400" dirty="0">
                <a:solidFill>
                  <a:srgbClr val="3333FF"/>
                </a:solidFill>
                <a:latin typeface="Meiryo UI" panose="020B0604030504040204" pitchFamily="50" charset="-128"/>
                <a:ea typeface="Meiryo UI" panose="020B0604030504040204" pitchFamily="50" charset="-128"/>
              </a:rPr>
              <a:t>２</a:t>
            </a:r>
          </a:p>
        </p:txBody>
      </p:sp>
      <p:sp>
        <p:nvSpPr>
          <p:cNvPr id="13" name="正方形/長方形 12"/>
          <p:cNvSpPr/>
          <p:nvPr/>
        </p:nvSpPr>
        <p:spPr bwMode="auto">
          <a:xfrm>
            <a:off x="4585272" y="3418745"/>
            <a:ext cx="1494008"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en-US" altLang="ja-JP" sz="1400" dirty="0" err="1">
                <a:solidFill>
                  <a:srgbClr val="3333FF"/>
                </a:solidFill>
                <a:latin typeface="Meiryo UI" panose="020B0604030504040204" pitchFamily="50" charset="-128"/>
                <a:ea typeface="Meiryo UI" panose="020B0604030504040204" pitchFamily="50" charset="-128"/>
              </a:rPr>
              <a:t>SmartHR</a:t>
            </a:r>
            <a:r>
              <a:rPr lang="ja-JP" altLang="en-US" sz="1400" dirty="0">
                <a:solidFill>
                  <a:srgbClr val="3333FF"/>
                </a:solidFill>
                <a:latin typeface="Meiryo UI" panose="020B0604030504040204" pitchFamily="50" charset="-128"/>
                <a:ea typeface="Meiryo UI" panose="020B0604030504040204" pitchFamily="50" charset="-128"/>
              </a:rPr>
              <a:t>３</a:t>
            </a:r>
          </a:p>
        </p:txBody>
      </p:sp>
      <p:cxnSp>
        <p:nvCxnSpPr>
          <p:cNvPr id="5" name="直線コネクタ 4"/>
          <p:cNvCxnSpPr>
            <a:stCxn id="8" idx="3"/>
            <a:endCxn id="11" idx="1"/>
          </p:cNvCxnSpPr>
          <p:nvPr/>
        </p:nvCxnSpPr>
        <p:spPr bwMode="auto">
          <a:xfrm>
            <a:off x="4220396" y="3005375"/>
            <a:ext cx="364876" cy="0"/>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a:stCxn id="9" idx="3"/>
            <a:endCxn id="12" idx="1"/>
          </p:cNvCxnSpPr>
          <p:nvPr/>
        </p:nvCxnSpPr>
        <p:spPr bwMode="auto">
          <a:xfrm flipV="1">
            <a:off x="4220396" y="3274079"/>
            <a:ext cx="364876" cy="983"/>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a:stCxn id="10" idx="3"/>
            <a:endCxn id="13" idx="1"/>
          </p:cNvCxnSpPr>
          <p:nvPr/>
        </p:nvCxnSpPr>
        <p:spPr bwMode="auto">
          <a:xfrm flipV="1">
            <a:off x="4220396" y="3531827"/>
            <a:ext cx="364876" cy="1243"/>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正方形/長方形 24"/>
          <p:cNvSpPr/>
          <p:nvPr/>
        </p:nvSpPr>
        <p:spPr bwMode="auto">
          <a:xfrm>
            <a:off x="1553038" y="2892293"/>
            <a:ext cx="1463318" cy="760778"/>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１：１</a:t>
            </a:r>
          </a:p>
        </p:txBody>
      </p:sp>
      <p:sp>
        <p:nvSpPr>
          <p:cNvPr id="27" name="正方形/長方形 26"/>
          <p:cNvSpPr/>
          <p:nvPr/>
        </p:nvSpPr>
        <p:spPr bwMode="auto">
          <a:xfrm>
            <a:off x="251287" y="2896254"/>
            <a:ext cx="1251517" cy="760778"/>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〇</a:t>
            </a:r>
          </a:p>
        </p:txBody>
      </p:sp>
      <p:sp>
        <p:nvSpPr>
          <p:cNvPr id="41" name="正方形/長方形 40"/>
          <p:cNvSpPr/>
          <p:nvPr/>
        </p:nvSpPr>
        <p:spPr bwMode="auto">
          <a:xfrm>
            <a:off x="251287" y="1766072"/>
            <a:ext cx="1251517" cy="67378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連携可否</a:t>
            </a:r>
          </a:p>
        </p:txBody>
      </p:sp>
      <p:sp>
        <p:nvSpPr>
          <p:cNvPr id="42" name="正方形/長方形 41"/>
          <p:cNvSpPr/>
          <p:nvPr/>
        </p:nvSpPr>
        <p:spPr bwMode="auto">
          <a:xfrm>
            <a:off x="1553036" y="1766072"/>
            <a:ext cx="1489920" cy="67378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連携構成</a:t>
            </a:r>
          </a:p>
        </p:txBody>
      </p:sp>
      <p:sp>
        <p:nvSpPr>
          <p:cNvPr id="43" name="正方形/長方形 42"/>
          <p:cNvSpPr/>
          <p:nvPr/>
        </p:nvSpPr>
        <p:spPr bwMode="auto">
          <a:xfrm>
            <a:off x="3093189" y="1755482"/>
            <a:ext cx="2996540" cy="67378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連携構成図</a:t>
            </a:r>
          </a:p>
        </p:txBody>
      </p:sp>
      <p:sp>
        <p:nvSpPr>
          <p:cNvPr id="44" name="正方形/長方形 43"/>
          <p:cNvSpPr/>
          <p:nvPr/>
        </p:nvSpPr>
        <p:spPr bwMode="auto">
          <a:xfrm>
            <a:off x="6139961" y="1755482"/>
            <a:ext cx="2751993" cy="673786"/>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説明</a:t>
            </a:r>
          </a:p>
        </p:txBody>
      </p:sp>
      <p:sp>
        <p:nvSpPr>
          <p:cNvPr id="45" name="正方形/長方形 44"/>
          <p:cNvSpPr/>
          <p:nvPr/>
        </p:nvSpPr>
        <p:spPr bwMode="auto">
          <a:xfrm>
            <a:off x="6113358" y="2892293"/>
            <a:ext cx="2778594" cy="752616"/>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400" dirty="0">
                <a:latin typeface="Meiryo UI" panose="020B0604030504040204" pitchFamily="50" charset="-128"/>
                <a:ea typeface="Meiryo UI" panose="020B0604030504040204" pitchFamily="50" charset="-128"/>
              </a:rPr>
              <a:t>サイレコの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会社に対して、</a:t>
            </a:r>
            <a:endParaRPr lang="en-US" altLang="ja-JP" sz="1400" dirty="0">
              <a:latin typeface="Meiryo UI" panose="020B0604030504040204" pitchFamily="50" charset="-128"/>
              <a:ea typeface="Meiryo UI" panose="020B0604030504040204" pitchFamily="50" charset="-128"/>
            </a:endParaRPr>
          </a:p>
          <a:p>
            <a:r>
              <a:rPr lang="en-US" altLang="ja-JP" sz="1400" dirty="0" err="1">
                <a:latin typeface="Meiryo UI" panose="020B0604030504040204" pitchFamily="50" charset="-128"/>
                <a:ea typeface="Meiryo UI" panose="020B0604030504040204" pitchFamily="50" charset="-128"/>
              </a:rPr>
              <a:t>SmartHR</a:t>
            </a:r>
            <a:r>
              <a:rPr lang="ja-JP" altLang="en-US" sz="1400" dirty="0">
                <a:latin typeface="Meiryo UI" panose="020B0604030504040204" pitchFamily="50" charset="-128"/>
                <a:ea typeface="Meiryo UI" panose="020B0604030504040204" pitchFamily="50" charset="-128"/>
              </a:rPr>
              <a:t>の１アカウントを連携</a:t>
            </a:r>
            <a:endParaRPr lang="en-US" altLang="ja-JP" sz="1400" dirty="0">
              <a:latin typeface="Meiryo UI" panose="020B0604030504040204" pitchFamily="50" charset="-128"/>
              <a:ea typeface="Meiryo UI" panose="020B0604030504040204" pitchFamily="50" charset="-128"/>
            </a:endParaRPr>
          </a:p>
        </p:txBody>
      </p:sp>
      <p:sp>
        <p:nvSpPr>
          <p:cNvPr id="46" name="正方形/長方形 45"/>
          <p:cNvSpPr/>
          <p:nvPr/>
        </p:nvSpPr>
        <p:spPr bwMode="auto">
          <a:xfrm>
            <a:off x="3071237" y="4114164"/>
            <a:ext cx="1149159"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solidFill>
                  <a:srgbClr val="FF9900"/>
                </a:solidFill>
                <a:latin typeface="Meiryo UI" panose="020B0604030504040204" pitchFamily="50" charset="-128"/>
                <a:ea typeface="Meiryo UI" panose="020B0604030504040204" pitchFamily="50" charset="-128"/>
              </a:rPr>
              <a:t>サイレコ会社１</a:t>
            </a:r>
          </a:p>
        </p:txBody>
      </p:sp>
      <p:sp>
        <p:nvSpPr>
          <p:cNvPr id="47" name="正方形/長方形 46"/>
          <p:cNvSpPr/>
          <p:nvPr/>
        </p:nvSpPr>
        <p:spPr bwMode="auto">
          <a:xfrm>
            <a:off x="3071237" y="4390769"/>
            <a:ext cx="1149159"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solidFill>
                  <a:srgbClr val="FF9900"/>
                </a:solidFill>
                <a:latin typeface="Meiryo UI" panose="020B0604030504040204" pitchFamily="50" charset="-128"/>
                <a:ea typeface="Meiryo UI" panose="020B0604030504040204" pitchFamily="50" charset="-128"/>
              </a:rPr>
              <a:t>サイレコ会社２</a:t>
            </a:r>
          </a:p>
        </p:txBody>
      </p:sp>
      <p:sp>
        <p:nvSpPr>
          <p:cNvPr id="48" name="正方形/長方形 47"/>
          <p:cNvSpPr/>
          <p:nvPr/>
        </p:nvSpPr>
        <p:spPr bwMode="auto">
          <a:xfrm>
            <a:off x="3071237" y="4655696"/>
            <a:ext cx="1149159"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solidFill>
                  <a:srgbClr val="FF9900"/>
                </a:solidFill>
                <a:latin typeface="Meiryo UI" panose="020B0604030504040204" pitchFamily="50" charset="-128"/>
                <a:ea typeface="Meiryo UI" panose="020B0604030504040204" pitchFamily="50" charset="-128"/>
              </a:rPr>
              <a:t>サイレコ会社３</a:t>
            </a:r>
          </a:p>
        </p:txBody>
      </p:sp>
      <p:sp>
        <p:nvSpPr>
          <p:cNvPr id="50" name="正方形/長方形 49"/>
          <p:cNvSpPr/>
          <p:nvPr/>
        </p:nvSpPr>
        <p:spPr bwMode="auto">
          <a:xfrm>
            <a:off x="4585272" y="4382868"/>
            <a:ext cx="1494008" cy="226164"/>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en-US" altLang="ja-JP" sz="1400" dirty="0" err="1">
                <a:solidFill>
                  <a:srgbClr val="3333FF"/>
                </a:solidFill>
                <a:latin typeface="Meiryo UI" panose="020B0604030504040204" pitchFamily="50" charset="-128"/>
                <a:ea typeface="Meiryo UI" panose="020B0604030504040204" pitchFamily="50" charset="-128"/>
              </a:rPr>
              <a:t>SmartHR</a:t>
            </a:r>
            <a:r>
              <a:rPr lang="ja-JP" altLang="en-US" sz="1400" dirty="0">
                <a:solidFill>
                  <a:srgbClr val="3333FF"/>
                </a:solidFill>
                <a:latin typeface="Meiryo UI" panose="020B0604030504040204" pitchFamily="50" charset="-128"/>
                <a:ea typeface="Meiryo UI" panose="020B0604030504040204" pitchFamily="50" charset="-128"/>
              </a:rPr>
              <a:t>１</a:t>
            </a:r>
          </a:p>
        </p:txBody>
      </p:sp>
      <p:cxnSp>
        <p:nvCxnSpPr>
          <p:cNvPr id="52" name="直線コネクタ 51"/>
          <p:cNvCxnSpPr>
            <a:stCxn id="46" idx="3"/>
            <a:endCxn id="50" idx="1"/>
          </p:cNvCxnSpPr>
          <p:nvPr/>
        </p:nvCxnSpPr>
        <p:spPr bwMode="auto">
          <a:xfrm>
            <a:off x="4220396" y="4227246"/>
            <a:ext cx="364876" cy="268704"/>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コネクタ 52"/>
          <p:cNvCxnSpPr>
            <a:stCxn id="47" idx="3"/>
            <a:endCxn id="50" idx="1"/>
          </p:cNvCxnSpPr>
          <p:nvPr/>
        </p:nvCxnSpPr>
        <p:spPr bwMode="auto">
          <a:xfrm flipV="1">
            <a:off x="4220396" y="4495950"/>
            <a:ext cx="364876" cy="7901"/>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コネクタ 53"/>
          <p:cNvCxnSpPr>
            <a:stCxn id="48" idx="3"/>
            <a:endCxn id="50" idx="1"/>
          </p:cNvCxnSpPr>
          <p:nvPr/>
        </p:nvCxnSpPr>
        <p:spPr bwMode="auto">
          <a:xfrm flipV="1">
            <a:off x="4220396" y="4495950"/>
            <a:ext cx="364876" cy="272828"/>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正方形/長方形 54"/>
          <p:cNvSpPr/>
          <p:nvPr/>
        </p:nvSpPr>
        <p:spPr bwMode="auto">
          <a:xfrm>
            <a:off x="1553038" y="4121081"/>
            <a:ext cx="1463318" cy="760778"/>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en-US" altLang="ja-JP" sz="1400" dirty="0">
                <a:latin typeface="Meiryo UI" panose="020B0604030504040204" pitchFamily="50" charset="-128"/>
                <a:ea typeface="Meiryo UI" panose="020B0604030504040204" pitchFamily="50" charset="-128"/>
              </a:rPr>
              <a:t>n</a:t>
            </a:r>
            <a:r>
              <a:rPr lang="ja-JP" altLang="en-US" sz="1400" dirty="0">
                <a:latin typeface="Meiryo UI" panose="020B0604030504040204" pitchFamily="50" charset="-128"/>
                <a:ea typeface="Meiryo UI" panose="020B0604030504040204" pitchFamily="50" charset="-128"/>
              </a:rPr>
              <a:t>：１</a:t>
            </a:r>
          </a:p>
        </p:txBody>
      </p:sp>
      <p:sp>
        <p:nvSpPr>
          <p:cNvPr id="56" name="正方形/長方形 55"/>
          <p:cNvSpPr/>
          <p:nvPr/>
        </p:nvSpPr>
        <p:spPr bwMode="auto">
          <a:xfrm>
            <a:off x="251287" y="4113430"/>
            <a:ext cx="1251517" cy="768428"/>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〇</a:t>
            </a:r>
          </a:p>
        </p:txBody>
      </p:sp>
      <p:sp>
        <p:nvSpPr>
          <p:cNvPr id="57" name="正方形/長方形 56"/>
          <p:cNvSpPr/>
          <p:nvPr/>
        </p:nvSpPr>
        <p:spPr bwMode="auto">
          <a:xfrm>
            <a:off x="6113358" y="4118488"/>
            <a:ext cx="2778594" cy="760778"/>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rtlCol="0" anchor="ctr" anchorCtr="0" compatLnSpc="1">
            <a:prstTxWarp prst="textNoShape">
              <a:avLst/>
            </a:prstTxWarp>
          </a:bodyPr>
          <a:lstStyle/>
          <a:p>
            <a:r>
              <a:rPr lang="ja-JP" altLang="en-US" sz="1400" dirty="0">
                <a:latin typeface="Meiryo UI" panose="020B0604030504040204" pitchFamily="50" charset="-128"/>
                <a:ea typeface="Meiryo UI" panose="020B0604030504040204" pitchFamily="50" charset="-128"/>
              </a:rPr>
              <a:t>サイレコの複数会社に対して、</a:t>
            </a:r>
            <a:endParaRPr lang="en-US" altLang="ja-JP" sz="1400" dirty="0">
              <a:latin typeface="Meiryo UI" panose="020B0604030504040204" pitchFamily="50" charset="-128"/>
              <a:ea typeface="Meiryo UI" panose="020B0604030504040204" pitchFamily="50" charset="-128"/>
            </a:endParaRPr>
          </a:p>
          <a:p>
            <a:r>
              <a:rPr lang="en-US" altLang="ja-JP" sz="1400" dirty="0" err="1">
                <a:latin typeface="Meiryo UI" panose="020B0604030504040204" pitchFamily="50" charset="-128"/>
                <a:ea typeface="Meiryo UI" panose="020B0604030504040204" pitchFamily="50" charset="-128"/>
              </a:rPr>
              <a:t>SmartHR</a:t>
            </a:r>
            <a:r>
              <a:rPr lang="ja-JP" altLang="en-US" sz="1400" dirty="0">
                <a:latin typeface="Meiryo UI" panose="020B0604030504040204" pitchFamily="50" charset="-128"/>
                <a:ea typeface="Meiryo UI" panose="020B0604030504040204" pitchFamily="50" charset="-128"/>
              </a:rPr>
              <a:t>の１アカウントを連携</a:t>
            </a:r>
            <a:endParaRPr lang="en-US" altLang="ja-JP" sz="1400" dirty="0">
              <a:latin typeface="Meiryo UI" panose="020B0604030504040204" pitchFamily="50" charset="-128"/>
              <a:ea typeface="Meiryo UI" panose="020B0604030504040204" pitchFamily="50" charset="-128"/>
            </a:endParaRPr>
          </a:p>
        </p:txBody>
      </p:sp>
      <p:sp>
        <p:nvSpPr>
          <p:cNvPr id="61" name="正方形/長方形 60"/>
          <p:cNvSpPr/>
          <p:nvPr/>
        </p:nvSpPr>
        <p:spPr bwMode="auto">
          <a:xfrm>
            <a:off x="3097839" y="5600295"/>
            <a:ext cx="1149159" cy="22616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400" dirty="0">
                <a:solidFill>
                  <a:srgbClr val="FF9900"/>
                </a:solidFill>
                <a:latin typeface="Meiryo UI" panose="020B0604030504040204" pitchFamily="50" charset="-128"/>
                <a:ea typeface="Meiryo UI" panose="020B0604030504040204" pitchFamily="50" charset="-128"/>
              </a:rPr>
              <a:t>サイレコ会社１</a:t>
            </a:r>
          </a:p>
        </p:txBody>
      </p:sp>
      <p:sp>
        <p:nvSpPr>
          <p:cNvPr id="63" name="正方形/長方形 62"/>
          <p:cNvSpPr/>
          <p:nvPr/>
        </p:nvSpPr>
        <p:spPr bwMode="auto">
          <a:xfrm>
            <a:off x="4611874" y="5315788"/>
            <a:ext cx="1494008" cy="22616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sz="1400" dirty="0" err="1">
                <a:solidFill>
                  <a:srgbClr val="3333FF"/>
                </a:solidFill>
                <a:latin typeface="Meiryo UI" panose="020B0604030504040204" pitchFamily="50" charset="-128"/>
                <a:ea typeface="Meiryo UI" panose="020B0604030504040204" pitchFamily="50" charset="-128"/>
              </a:rPr>
              <a:t>SmartHR</a:t>
            </a:r>
            <a:r>
              <a:rPr lang="ja-JP" altLang="en-US" sz="1400" dirty="0">
                <a:solidFill>
                  <a:srgbClr val="3333FF"/>
                </a:solidFill>
                <a:latin typeface="Meiryo UI" panose="020B0604030504040204" pitchFamily="50" charset="-128"/>
                <a:ea typeface="Meiryo UI" panose="020B0604030504040204" pitchFamily="50" charset="-128"/>
              </a:rPr>
              <a:t>１</a:t>
            </a:r>
          </a:p>
        </p:txBody>
      </p:sp>
      <p:sp>
        <p:nvSpPr>
          <p:cNvPr id="64" name="正方形/長方形 63"/>
          <p:cNvSpPr/>
          <p:nvPr/>
        </p:nvSpPr>
        <p:spPr bwMode="auto">
          <a:xfrm>
            <a:off x="4611874" y="5592394"/>
            <a:ext cx="1494008" cy="22616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sz="1400" dirty="0" err="1">
                <a:solidFill>
                  <a:srgbClr val="3333FF"/>
                </a:solidFill>
                <a:latin typeface="Meiryo UI" panose="020B0604030504040204" pitchFamily="50" charset="-128"/>
                <a:ea typeface="Meiryo UI" panose="020B0604030504040204" pitchFamily="50" charset="-128"/>
              </a:rPr>
              <a:t>SmartHR</a:t>
            </a:r>
            <a:r>
              <a:rPr lang="ja-JP" altLang="en-US" sz="1400" dirty="0">
                <a:solidFill>
                  <a:srgbClr val="3333FF"/>
                </a:solidFill>
                <a:latin typeface="Meiryo UI" panose="020B0604030504040204" pitchFamily="50" charset="-128"/>
                <a:ea typeface="Meiryo UI" panose="020B0604030504040204" pitchFamily="50" charset="-128"/>
              </a:rPr>
              <a:t>２</a:t>
            </a:r>
          </a:p>
        </p:txBody>
      </p:sp>
      <p:sp>
        <p:nvSpPr>
          <p:cNvPr id="65" name="正方形/長方形 64"/>
          <p:cNvSpPr/>
          <p:nvPr/>
        </p:nvSpPr>
        <p:spPr bwMode="auto">
          <a:xfrm>
            <a:off x="4611874" y="5857320"/>
            <a:ext cx="1494008" cy="22616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en-US" altLang="ja-JP" sz="1400" dirty="0" err="1">
                <a:solidFill>
                  <a:srgbClr val="3333FF"/>
                </a:solidFill>
                <a:latin typeface="Meiryo UI" panose="020B0604030504040204" pitchFamily="50" charset="-128"/>
                <a:ea typeface="Meiryo UI" panose="020B0604030504040204" pitchFamily="50" charset="-128"/>
              </a:rPr>
              <a:t>SmartHR</a:t>
            </a:r>
            <a:r>
              <a:rPr lang="ja-JP" altLang="en-US" sz="1400" dirty="0">
                <a:solidFill>
                  <a:srgbClr val="3333FF"/>
                </a:solidFill>
                <a:latin typeface="Meiryo UI" panose="020B0604030504040204" pitchFamily="50" charset="-128"/>
                <a:ea typeface="Meiryo UI" panose="020B0604030504040204" pitchFamily="50" charset="-128"/>
              </a:rPr>
              <a:t>３</a:t>
            </a:r>
          </a:p>
        </p:txBody>
      </p:sp>
      <p:cxnSp>
        <p:nvCxnSpPr>
          <p:cNvPr id="66" name="直線コネクタ 65"/>
          <p:cNvCxnSpPr>
            <a:stCxn id="61" idx="3"/>
            <a:endCxn id="63" idx="1"/>
          </p:cNvCxnSpPr>
          <p:nvPr/>
        </p:nvCxnSpPr>
        <p:spPr bwMode="auto">
          <a:xfrm flipV="1">
            <a:off x="4246998" y="5428870"/>
            <a:ext cx="364876" cy="284507"/>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コネクタ 66"/>
          <p:cNvCxnSpPr>
            <a:stCxn id="61" idx="3"/>
            <a:endCxn id="64" idx="1"/>
          </p:cNvCxnSpPr>
          <p:nvPr/>
        </p:nvCxnSpPr>
        <p:spPr bwMode="auto">
          <a:xfrm flipV="1">
            <a:off x="4246998" y="5705476"/>
            <a:ext cx="364876" cy="7901"/>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p:cNvCxnSpPr>
            <a:stCxn id="61" idx="3"/>
            <a:endCxn id="65" idx="1"/>
          </p:cNvCxnSpPr>
          <p:nvPr/>
        </p:nvCxnSpPr>
        <p:spPr bwMode="auto">
          <a:xfrm>
            <a:off x="4246998" y="5713377"/>
            <a:ext cx="364876" cy="257025"/>
          </a:xfrm>
          <a:prstGeom prst="line">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正方形/長方形 68"/>
          <p:cNvSpPr/>
          <p:nvPr/>
        </p:nvSpPr>
        <p:spPr bwMode="auto">
          <a:xfrm>
            <a:off x="1579640" y="5330608"/>
            <a:ext cx="1463318" cy="76077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１：</a:t>
            </a:r>
            <a:r>
              <a:rPr lang="en-US" altLang="ja-JP" sz="1400" dirty="0">
                <a:latin typeface="Meiryo UI" panose="020B0604030504040204" pitchFamily="50" charset="-128"/>
                <a:ea typeface="Meiryo UI" panose="020B0604030504040204" pitchFamily="50" charset="-128"/>
              </a:rPr>
              <a:t>n</a:t>
            </a:r>
            <a:endParaRPr lang="ja-JP" altLang="en-US" sz="1400" dirty="0">
              <a:latin typeface="Meiryo UI" panose="020B0604030504040204" pitchFamily="50" charset="-128"/>
              <a:ea typeface="Meiryo UI" panose="020B0604030504040204" pitchFamily="50" charset="-128"/>
            </a:endParaRPr>
          </a:p>
        </p:txBody>
      </p:sp>
      <p:sp>
        <p:nvSpPr>
          <p:cNvPr id="70" name="正方形/長方形 69"/>
          <p:cNvSpPr/>
          <p:nvPr/>
        </p:nvSpPr>
        <p:spPr bwMode="auto">
          <a:xfrm>
            <a:off x="251287" y="5330607"/>
            <a:ext cx="1251517" cy="76077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r>
              <a:rPr lang="ja-JP" altLang="en-US" sz="1400" dirty="0">
                <a:latin typeface="Meiryo UI" panose="020B0604030504040204" pitchFamily="50" charset="-128"/>
                <a:ea typeface="Meiryo UI" panose="020B0604030504040204" pitchFamily="50" charset="-128"/>
              </a:rPr>
              <a:t>✕</a:t>
            </a:r>
          </a:p>
        </p:txBody>
      </p:sp>
      <p:sp>
        <p:nvSpPr>
          <p:cNvPr id="71" name="正方形/長方形 70"/>
          <p:cNvSpPr/>
          <p:nvPr/>
        </p:nvSpPr>
        <p:spPr bwMode="auto">
          <a:xfrm>
            <a:off x="6139960" y="5315787"/>
            <a:ext cx="2751992" cy="77300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r>
              <a:rPr lang="ja-JP" altLang="en-US" sz="1400" dirty="0">
                <a:latin typeface="Meiryo UI" panose="020B0604030504040204" pitchFamily="50" charset="-128"/>
                <a:ea typeface="Meiryo UI" panose="020B0604030504040204" pitchFamily="50" charset="-128"/>
              </a:rPr>
              <a:t>サイレコの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会社に対して、</a:t>
            </a:r>
            <a:endParaRPr lang="en-US" altLang="ja-JP" sz="1400" dirty="0">
              <a:latin typeface="Meiryo UI" panose="020B0604030504040204" pitchFamily="50" charset="-128"/>
              <a:ea typeface="Meiryo UI" panose="020B0604030504040204" pitchFamily="50" charset="-128"/>
            </a:endParaRPr>
          </a:p>
          <a:p>
            <a:r>
              <a:rPr lang="en-US" altLang="ja-JP" sz="1400" dirty="0" err="1">
                <a:latin typeface="Meiryo UI" panose="020B0604030504040204" pitchFamily="50" charset="-128"/>
                <a:ea typeface="Meiryo UI" panose="020B0604030504040204" pitchFamily="50" charset="-128"/>
              </a:rPr>
              <a:t>SmartHR</a:t>
            </a:r>
            <a:r>
              <a:rPr lang="ja-JP" altLang="en-US" sz="1400" dirty="0">
                <a:latin typeface="Meiryo UI" panose="020B0604030504040204" pitchFamily="50" charset="-128"/>
                <a:ea typeface="Meiryo UI" panose="020B0604030504040204" pitchFamily="50" charset="-128"/>
              </a:rPr>
              <a:t>の複数アカウントを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連携</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700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1800" b="0" dirty="0"/>
              <a:t>Phase</a:t>
            </a:r>
            <a:r>
              <a:rPr lang="ja-JP" altLang="en-US" sz="1800" b="0" dirty="0"/>
              <a:t>１．連携設定</a:t>
            </a:r>
            <a:endParaRPr kumimoji="1" lang="ja-JP" altLang="en-US" dirty="0"/>
          </a:p>
        </p:txBody>
      </p:sp>
    </p:spTree>
    <p:extLst>
      <p:ext uri="{BB962C8B-B14F-4D97-AF65-F5344CB8AC3E}">
        <p14:creationId xmlns:p14="http://schemas.microsoft.com/office/powerpoint/2010/main" val="295839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コンテンツ プレースホルダー 2"/>
          <p:cNvSpPr>
            <a:spLocks noGrp="1"/>
          </p:cNvSpPr>
          <p:nvPr>
            <p:ph idx="1"/>
          </p:nvPr>
        </p:nvSpPr>
        <p:spPr>
          <a:xfrm>
            <a:off x="252046" y="762000"/>
            <a:ext cx="8639908" cy="5638800"/>
          </a:xfrm>
        </p:spPr>
        <p:txBody>
          <a:bodyPr/>
          <a:lstStyle/>
          <a:p>
            <a:pPr marL="263776" indent="-263776"/>
            <a:r>
              <a:rPr lang="ja-JP" altLang="en-US" sz="1200" dirty="0"/>
              <a:t>連携設定の手順は以下の通りです</a:t>
            </a:r>
            <a:endParaRPr lang="en-US" altLang="ja-JP" sz="1200" dirty="0"/>
          </a:p>
        </p:txBody>
      </p:sp>
      <p:sp>
        <p:nvSpPr>
          <p:cNvPr id="2" name="タイトル 1"/>
          <p:cNvSpPr>
            <a:spLocks noGrp="1"/>
          </p:cNvSpPr>
          <p:nvPr>
            <p:ph type="title"/>
          </p:nvPr>
        </p:nvSpPr>
        <p:spPr/>
        <p:txBody>
          <a:bodyPr/>
          <a:lstStyle/>
          <a:p>
            <a:r>
              <a:rPr lang="en-US" altLang="ja-JP" sz="1800" b="0" dirty="0"/>
              <a:t>Phase</a:t>
            </a:r>
            <a:r>
              <a:rPr lang="ja-JP" altLang="en-US" sz="1800" b="0" dirty="0"/>
              <a:t>１．連携設定</a:t>
            </a:r>
            <a:endParaRPr kumimoji="1" lang="ja-JP" altLang="en-US" dirty="0"/>
          </a:p>
        </p:txBody>
      </p:sp>
      <p:sp>
        <p:nvSpPr>
          <p:cNvPr id="25" name="正方形/長方形 24"/>
          <p:cNvSpPr/>
          <p:nvPr/>
        </p:nvSpPr>
        <p:spPr bwMode="auto">
          <a:xfrm>
            <a:off x="1820174" y="1274961"/>
            <a:ext cx="793629"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a:t>
            </a:r>
          </a:p>
        </p:txBody>
      </p:sp>
      <p:sp>
        <p:nvSpPr>
          <p:cNvPr id="35" name="正方形/長方形 34"/>
          <p:cNvSpPr/>
          <p:nvPr/>
        </p:nvSpPr>
        <p:spPr bwMode="auto">
          <a:xfrm>
            <a:off x="2685981" y="1274961"/>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rPr>
              <a:t>SmartHR</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の連携開始依頼</a:t>
            </a:r>
          </a:p>
        </p:txBody>
      </p:sp>
      <p:sp>
        <p:nvSpPr>
          <p:cNvPr id="36" name="正方形/長方形 35"/>
          <p:cNvSpPr/>
          <p:nvPr/>
        </p:nvSpPr>
        <p:spPr bwMode="auto">
          <a:xfrm>
            <a:off x="2685982" y="2724924"/>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接続</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情報の登録</a:t>
            </a:r>
          </a:p>
        </p:txBody>
      </p:sp>
      <p:sp>
        <p:nvSpPr>
          <p:cNvPr id="37" name="正方形/長方形 36"/>
          <p:cNvSpPr/>
          <p:nvPr/>
        </p:nvSpPr>
        <p:spPr bwMode="auto">
          <a:xfrm>
            <a:off x="2685981" y="4174887"/>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連携定義の登録</a:t>
            </a:r>
          </a:p>
        </p:txBody>
      </p:sp>
      <p:sp>
        <p:nvSpPr>
          <p:cNvPr id="38" name="正方形/長方形 37"/>
          <p:cNvSpPr/>
          <p:nvPr/>
        </p:nvSpPr>
        <p:spPr bwMode="auto">
          <a:xfrm>
            <a:off x="2694606" y="5624849"/>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連携実行パターンの登録</a:t>
            </a:r>
          </a:p>
        </p:txBody>
      </p:sp>
      <p:sp>
        <p:nvSpPr>
          <p:cNvPr id="3" name="フローチャート: 組合せ 2"/>
          <p:cNvSpPr/>
          <p:nvPr/>
        </p:nvSpPr>
        <p:spPr bwMode="auto">
          <a:xfrm>
            <a:off x="3701813" y="2199483"/>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フローチャート: 組合せ 4">
            <a:extLst>
              <a:ext uri="{FF2B5EF4-FFF2-40B4-BE49-F238E27FC236}">
                <a16:creationId xmlns:a16="http://schemas.microsoft.com/office/drawing/2014/main" id="{D537F31E-1F48-AC21-C9C8-6B980DF33EDE}"/>
              </a:ext>
            </a:extLst>
          </p:cNvPr>
          <p:cNvSpPr/>
          <p:nvPr/>
        </p:nvSpPr>
        <p:spPr bwMode="auto">
          <a:xfrm>
            <a:off x="3724821" y="3680345"/>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ローチャート: 組合せ 5">
            <a:extLst>
              <a:ext uri="{FF2B5EF4-FFF2-40B4-BE49-F238E27FC236}">
                <a16:creationId xmlns:a16="http://schemas.microsoft.com/office/drawing/2014/main" id="{A3841835-725F-CADB-5C2D-1D113D98845F}"/>
              </a:ext>
            </a:extLst>
          </p:cNvPr>
          <p:cNvSpPr/>
          <p:nvPr/>
        </p:nvSpPr>
        <p:spPr bwMode="auto">
          <a:xfrm>
            <a:off x="3713320" y="5126704"/>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F527508-7E8E-3AAA-021D-B15118165FCE}"/>
              </a:ext>
            </a:extLst>
          </p:cNvPr>
          <p:cNvSpPr/>
          <p:nvPr/>
        </p:nvSpPr>
        <p:spPr bwMode="auto">
          <a:xfrm>
            <a:off x="1820174" y="2723529"/>
            <a:ext cx="793629" cy="705471"/>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②</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D4F0E07-8C71-4315-66C9-F67B2D4D6CF0}"/>
              </a:ext>
            </a:extLst>
          </p:cNvPr>
          <p:cNvSpPr/>
          <p:nvPr/>
        </p:nvSpPr>
        <p:spPr bwMode="auto">
          <a:xfrm>
            <a:off x="1820174" y="4172100"/>
            <a:ext cx="793629" cy="705470"/>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③</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79BCA5-C347-FDB3-B75B-B8F7CDA00D9F}"/>
              </a:ext>
            </a:extLst>
          </p:cNvPr>
          <p:cNvSpPr/>
          <p:nvPr/>
        </p:nvSpPr>
        <p:spPr bwMode="auto">
          <a:xfrm>
            <a:off x="1820173" y="5623455"/>
            <a:ext cx="793629"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④</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721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コンテンツ プレースホルダー 2"/>
          <p:cNvSpPr>
            <a:spLocks noGrp="1"/>
          </p:cNvSpPr>
          <p:nvPr>
            <p:ph idx="1"/>
          </p:nvPr>
        </p:nvSpPr>
        <p:spPr>
          <a:xfrm>
            <a:off x="252046" y="762000"/>
            <a:ext cx="8639908" cy="5638800"/>
          </a:xfrm>
        </p:spPr>
        <p:txBody>
          <a:bodyPr/>
          <a:lstStyle/>
          <a:p>
            <a:pPr marL="263776" indent="-263776"/>
            <a:r>
              <a:rPr lang="en-US" altLang="ja-JP" sz="1200" dirty="0" err="1"/>
              <a:t>SmartHR</a:t>
            </a:r>
            <a:r>
              <a:rPr lang="ja-JP" altLang="en-US" sz="1200" dirty="0"/>
              <a:t>の連携開始希望をサイレコサポートセンターへメールで連絡します</a:t>
            </a:r>
            <a:endParaRPr lang="en-US" altLang="ja-JP" sz="1200" dirty="0"/>
          </a:p>
          <a:p>
            <a:pPr marL="263776" indent="-263776"/>
            <a:endParaRPr lang="en-US" altLang="ja-JP" sz="1200" dirty="0"/>
          </a:p>
        </p:txBody>
      </p:sp>
      <p:sp>
        <p:nvSpPr>
          <p:cNvPr id="2" name="タイトル 1"/>
          <p:cNvSpPr>
            <a:spLocks noGrp="1"/>
          </p:cNvSpPr>
          <p:nvPr>
            <p:ph type="title"/>
          </p:nvPr>
        </p:nvSpPr>
        <p:spPr/>
        <p:txBody>
          <a:bodyPr/>
          <a:lstStyle/>
          <a:p>
            <a:r>
              <a:rPr lang="en-US" altLang="ja-JP" sz="1800" b="0" dirty="0"/>
              <a:t>Phase</a:t>
            </a:r>
            <a:r>
              <a:rPr lang="ja-JP" altLang="en-US" sz="1800" b="0" dirty="0"/>
              <a:t>１．連携設定</a:t>
            </a:r>
            <a:br>
              <a:rPr lang="en-US" altLang="ja-JP" dirty="0"/>
            </a:br>
            <a:r>
              <a:rPr lang="ja-JP" altLang="en-US" dirty="0"/>
              <a:t>①</a:t>
            </a:r>
            <a:r>
              <a:rPr lang="en-US" altLang="ja-JP" dirty="0" err="1"/>
              <a:t>SmartHR</a:t>
            </a:r>
            <a:r>
              <a:rPr lang="ja-JP" altLang="en-US" dirty="0"/>
              <a:t>の連携開始依頼</a:t>
            </a:r>
            <a:endParaRPr kumimoji="1" lang="ja-JP" altLang="en-US" dirty="0"/>
          </a:p>
        </p:txBody>
      </p:sp>
      <p:sp>
        <p:nvSpPr>
          <p:cNvPr id="25" name="正方形/長方形 24"/>
          <p:cNvSpPr/>
          <p:nvPr/>
        </p:nvSpPr>
        <p:spPr bwMode="auto">
          <a:xfrm>
            <a:off x="1820174" y="1274961"/>
            <a:ext cx="793629" cy="70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a:t>
            </a:r>
          </a:p>
        </p:txBody>
      </p:sp>
      <p:sp>
        <p:nvSpPr>
          <p:cNvPr id="35" name="正方形/長方形 34"/>
          <p:cNvSpPr/>
          <p:nvPr/>
        </p:nvSpPr>
        <p:spPr bwMode="auto">
          <a:xfrm>
            <a:off x="2685981" y="1274961"/>
            <a:ext cx="3785014" cy="70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rPr>
              <a:t>SmartHR</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の連携開始依頼</a:t>
            </a:r>
          </a:p>
        </p:txBody>
      </p:sp>
      <p:sp>
        <p:nvSpPr>
          <p:cNvPr id="36" name="正方形/長方形 35"/>
          <p:cNvSpPr/>
          <p:nvPr/>
        </p:nvSpPr>
        <p:spPr bwMode="auto">
          <a:xfrm>
            <a:off x="2685982" y="2724924"/>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接続</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情報の登録</a:t>
            </a:r>
          </a:p>
        </p:txBody>
      </p:sp>
      <p:sp>
        <p:nvSpPr>
          <p:cNvPr id="37" name="正方形/長方形 36"/>
          <p:cNvSpPr/>
          <p:nvPr/>
        </p:nvSpPr>
        <p:spPr bwMode="auto">
          <a:xfrm>
            <a:off x="2685981" y="4174887"/>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連携定義の登録</a:t>
            </a:r>
          </a:p>
        </p:txBody>
      </p:sp>
      <p:sp>
        <p:nvSpPr>
          <p:cNvPr id="38" name="正方形/長方形 37"/>
          <p:cNvSpPr/>
          <p:nvPr/>
        </p:nvSpPr>
        <p:spPr bwMode="auto">
          <a:xfrm>
            <a:off x="2694606" y="5624849"/>
            <a:ext cx="3785014"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連携実行パターンの登録</a:t>
            </a:r>
          </a:p>
        </p:txBody>
      </p:sp>
      <p:sp>
        <p:nvSpPr>
          <p:cNvPr id="3" name="フローチャート: 組合せ 2"/>
          <p:cNvSpPr/>
          <p:nvPr/>
        </p:nvSpPr>
        <p:spPr bwMode="auto">
          <a:xfrm>
            <a:off x="3701813" y="2199483"/>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フローチャート: 組合せ 4">
            <a:extLst>
              <a:ext uri="{FF2B5EF4-FFF2-40B4-BE49-F238E27FC236}">
                <a16:creationId xmlns:a16="http://schemas.microsoft.com/office/drawing/2014/main" id="{D537F31E-1F48-AC21-C9C8-6B980DF33EDE}"/>
              </a:ext>
            </a:extLst>
          </p:cNvPr>
          <p:cNvSpPr/>
          <p:nvPr/>
        </p:nvSpPr>
        <p:spPr bwMode="auto">
          <a:xfrm>
            <a:off x="3724821" y="3680345"/>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フローチャート: 組合せ 5">
            <a:extLst>
              <a:ext uri="{FF2B5EF4-FFF2-40B4-BE49-F238E27FC236}">
                <a16:creationId xmlns:a16="http://schemas.microsoft.com/office/drawing/2014/main" id="{A3841835-725F-CADB-5C2D-1D113D98845F}"/>
              </a:ext>
            </a:extLst>
          </p:cNvPr>
          <p:cNvSpPr/>
          <p:nvPr/>
        </p:nvSpPr>
        <p:spPr bwMode="auto">
          <a:xfrm>
            <a:off x="3713320" y="5126704"/>
            <a:ext cx="1723120" cy="271951"/>
          </a:xfrm>
          <a:prstGeom prst="flowChartMerg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F527508-7E8E-3AAA-021D-B15118165FCE}"/>
              </a:ext>
            </a:extLst>
          </p:cNvPr>
          <p:cNvSpPr/>
          <p:nvPr/>
        </p:nvSpPr>
        <p:spPr bwMode="auto">
          <a:xfrm>
            <a:off x="1820174" y="2723529"/>
            <a:ext cx="793629" cy="705471"/>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②</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D4F0E07-8C71-4315-66C9-F67B2D4D6CF0}"/>
              </a:ext>
            </a:extLst>
          </p:cNvPr>
          <p:cNvSpPr/>
          <p:nvPr/>
        </p:nvSpPr>
        <p:spPr bwMode="auto">
          <a:xfrm>
            <a:off x="1820174" y="4172100"/>
            <a:ext cx="793629" cy="705470"/>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③</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B79BCA5-C347-FDB3-B75B-B8F7CDA00D9F}"/>
              </a:ext>
            </a:extLst>
          </p:cNvPr>
          <p:cNvSpPr/>
          <p:nvPr/>
        </p:nvSpPr>
        <p:spPr bwMode="auto">
          <a:xfrm>
            <a:off x="1820173" y="5623455"/>
            <a:ext cx="793629" cy="702683"/>
          </a:xfrm>
          <a:prstGeom prst="rect">
            <a:avLst/>
          </a:pr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rPr>
              <a:t>④</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04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F396B17-D7ED-2BF6-D7C0-E4EE8C75E762}"/>
              </a:ext>
            </a:extLst>
          </p:cNvPr>
          <p:cNvPicPr>
            <a:picLocks noChangeAspect="1"/>
          </p:cNvPicPr>
          <p:nvPr/>
        </p:nvPicPr>
        <p:blipFill>
          <a:blip r:embed="rId2"/>
          <a:stretch>
            <a:fillRect/>
          </a:stretch>
        </p:blipFill>
        <p:spPr>
          <a:xfrm>
            <a:off x="4842102" y="2422211"/>
            <a:ext cx="3937071" cy="3247769"/>
          </a:xfrm>
          <a:prstGeom prst="rect">
            <a:avLst/>
          </a:prstGeom>
          <a:ln>
            <a:solidFill>
              <a:schemeClr val="tx1"/>
            </a:solidFill>
          </a:ln>
        </p:spPr>
      </p:pic>
      <p:pic>
        <p:nvPicPr>
          <p:cNvPr id="14" name="図 13">
            <a:extLst>
              <a:ext uri="{FF2B5EF4-FFF2-40B4-BE49-F238E27FC236}">
                <a16:creationId xmlns:a16="http://schemas.microsoft.com/office/drawing/2014/main" id="{8C7A0DA5-2D27-DB47-2676-7D2A94C47E10}"/>
              </a:ext>
            </a:extLst>
          </p:cNvPr>
          <p:cNvPicPr>
            <a:picLocks noChangeAspect="1"/>
          </p:cNvPicPr>
          <p:nvPr/>
        </p:nvPicPr>
        <p:blipFill>
          <a:blip r:embed="rId3"/>
          <a:stretch>
            <a:fillRect/>
          </a:stretch>
        </p:blipFill>
        <p:spPr>
          <a:xfrm>
            <a:off x="401888" y="2454860"/>
            <a:ext cx="3900012" cy="3215121"/>
          </a:xfrm>
          <a:prstGeom prst="rect">
            <a:avLst/>
          </a:prstGeom>
          <a:ln>
            <a:solidFill>
              <a:schemeClr val="tx1"/>
            </a:solidFill>
          </a:ln>
        </p:spPr>
      </p:pic>
      <p:sp>
        <p:nvSpPr>
          <p:cNvPr id="2" name="タイトル 1"/>
          <p:cNvSpPr>
            <a:spLocks noGrp="1"/>
          </p:cNvSpPr>
          <p:nvPr>
            <p:ph type="title"/>
          </p:nvPr>
        </p:nvSpPr>
        <p:spPr/>
        <p:txBody>
          <a:bodyPr/>
          <a:lstStyle/>
          <a:p>
            <a:br>
              <a:rPr lang="en-US" altLang="ja-JP" dirty="0"/>
            </a:br>
            <a:r>
              <a:rPr lang="ja-JP" altLang="en-US" dirty="0"/>
              <a:t>①</a:t>
            </a:r>
            <a:r>
              <a:rPr lang="en-US" altLang="ja-JP" dirty="0" err="1"/>
              <a:t>SmartHR</a:t>
            </a:r>
            <a:r>
              <a:rPr lang="ja-JP" altLang="en-US" dirty="0"/>
              <a:t>連携開始依頼</a:t>
            </a:r>
            <a:endParaRPr kumimoji="1" lang="ja-JP" altLang="en-US" dirty="0"/>
          </a:p>
        </p:txBody>
      </p:sp>
      <p:sp>
        <p:nvSpPr>
          <p:cNvPr id="3" name="コンテンツ プレースホルダー 2"/>
          <p:cNvSpPr>
            <a:spLocks noGrp="1"/>
          </p:cNvSpPr>
          <p:nvPr>
            <p:ph idx="1"/>
          </p:nvPr>
        </p:nvSpPr>
        <p:spPr/>
        <p:txBody>
          <a:bodyPr>
            <a:normAutofit/>
          </a:bodyPr>
          <a:lstStyle/>
          <a:p>
            <a:pPr marL="263776" indent="-263776"/>
            <a:r>
              <a:rPr lang="en-US" altLang="ja-JP" sz="1200" dirty="0" err="1"/>
              <a:t>SmartHR</a:t>
            </a:r>
            <a:r>
              <a:rPr lang="ja-JP" altLang="en-US" sz="1200" dirty="0"/>
              <a:t>連携をサイレコサポートセンター（</a:t>
            </a:r>
            <a:r>
              <a:rPr lang="en-US" altLang="ja-JP" sz="1200" b="1" u="sng" dirty="0">
                <a:hlinkClick r:id="rId4"/>
              </a:rPr>
              <a:t>saireco@aand.co.jp</a:t>
            </a:r>
            <a:r>
              <a:rPr lang="ja-JP" altLang="en-US" sz="1200" dirty="0"/>
              <a:t>）へ</a:t>
            </a:r>
            <a:r>
              <a:rPr lang="ja-JP" altLang="en-US" sz="1200" b="1" u="sng" dirty="0"/>
              <a:t>メール</a:t>
            </a:r>
            <a:r>
              <a:rPr lang="ja-JP" altLang="en-US" sz="1200" dirty="0"/>
              <a:t>で連絡します</a:t>
            </a:r>
            <a:endParaRPr lang="en-US" altLang="ja-JP" sz="1200" dirty="0"/>
          </a:p>
          <a:p>
            <a:pPr marL="0" indent="0">
              <a:buNone/>
            </a:pPr>
            <a:r>
              <a:rPr lang="ja-JP" altLang="en-US" sz="1100" dirty="0"/>
              <a:t>　　</a:t>
            </a:r>
            <a:r>
              <a:rPr lang="en-US" altLang="ja-JP" sz="1100" dirty="0"/>
              <a:t>※</a:t>
            </a:r>
            <a:r>
              <a:rPr lang="ja-JP" altLang="en-US" sz="1100" dirty="0"/>
              <a:t>サイレコ利用開始時に提出する「利用申込書」の</a:t>
            </a:r>
            <a:r>
              <a:rPr lang="en-US" altLang="ja-JP" sz="1100" dirty="0" err="1"/>
              <a:t>SmartHR</a:t>
            </a:r>
            <a:r>
              <a:rPr lang="ja-JP" altLang="en-US" sz="1100" dirty="0"/>
              <a:t>欄にチェックがついていない場合は、　「</a:t>
            </a:r>
            <a:r>
              <a:rPr lang="ja-JP" altLang="en-US" sz="1100" u="sng" dirty="0"/>
              <a:t>利用申込変更届</a:t>
            </a:r>
            <a:r>
              <a:rPr lang="ja-JP" altLang="en-US" sz="1100" dirty="0"/>
              <a:t>」の提出も必要になります</a:t>
            </a:r>
            <a:endParaRPr lang="en-US" altLang="ja-JP" sz="1100" dirty="0"/>
          </a:p>
          <a:p>
            <a:pPr marL="0" indent="0">
              <a:buNone/>
            </a:pPr>
            <a:endParaRPr lang="en-US" altLang="ja-JP" sz="1200" b="1" u="sng" dirty="0"/>
          </a:p>
          <a:p>
            <a:r>
              <a:rPr lang="ja-JP" altLang="en-US" sz="1200" dirty="0"/>
              <a:t>サイレコサポートセンターで</a:t>
            </a:r>
            <a:r>
              <a:rPr lang="en-US" altLang="ja-JP" sz="1200" dirty="0" err="1"/>
              <a:t>SmartHR</a:t>
            </a:r>
            <a:r>
              <a:rPr lang="ja-JP" altLang="en-US" sz="1200" dirty="0"/>
              <a:t>連携機能を</a:t>
            </a:r>
            <a:r>
              <a:rPr lang="en-US" altLang="ja-JP" sz="1200" dirty="0"/>
              <a:t>ON</a:t>
            </a:r>
            <a:r>
              <a:rPr lang="ja-JP" altLang="en-US" sz="1200" dirty="0"/>
              <a:t>にします</a:t>
            </a:r>
            <a:endParaRPr lang="en-US" altLang="ja-JP" sz="1200" dirty="0"/>
          </a:p>
          <a:p>
            <a:pPr marL="0" indent="0">
              <a:buNone/>
            </a:pPr>
            <a:r>
              <a:rPr lang="ja-JP" altLang="en-US" sz="1200" dirty="0"/>
              <a:t>　　　完了すると、下記のように画面上にメニューが確認できるようになります</a:t>
            </a:r>
            <a:endParaRPr lang="en-US" altLang="ja-JP" sz="1200" dirty="0"/>
          </a:p>
          <a:p>
            <a:pPr marL="0" indent="0">
              <a:buNone/>
            </a:pPr>
            <a:endParaRPr lang="en-US" altLang="ja-JP" sz="1200" b="1" u="sng" dirty="0"/>
          </a:p>
          <a:p>
            <a:pPr marL="0" indent="0">
              <a:buNone/>
            </a:pPr>
            <a:endParaRPr lang="en-US" altLang="ja-JP" sz="1200" b="1" u="sng" dirty="0"/>
          </a:p>
          <a:p>
            <a:pPr marL="0" indent="0">
              <a:buNone/>
            </a:pPr>
            <a:endParaRPr kumimoji="1" lang="ja-JP" altLang="en-US" sz="1200" dirty="0"/>
          </a:p>
        </p:txBody>
      </p:sp>
      <p:sp>
        <p:nvSpPr>
          <p:cNvPr id="9" name="正方形/長方形 8"/>
          <p:cNvSpPr/>
          <p:nvPr/>
        </p:nvSpPr>
        <p:spPr bwMode="auto">
          <a:xfrm>
            <a:off x="3357670" y="2454860"/>
            <a:ext cx="930551" cy="402340"/>
          </a:xfrm>
          <a:prstGeom prst="rect">
            <a:avLst/>
          </a:prstGeom>
          <a:solidFill>
            <a:srgbClr val="FFCC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機能</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OFF</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4842102" y="2424880"/>
            <a:ext cx="3931408" cy="2984685"/>
            <a:chOff x="4842102" y="3160667"/>
            <a:chExt cx="3931408" cy="2984685"/>
          </a:xfrm>
        </p:grpSpPr>
        <p:sp>
          <p:nvSpPr>
            <p:cNvPr id="6" name="角丸四角形 5"/>
            <p:cNvSpPr/>
            <p:nvPr/>
          </p:nvSpPr>
          <p:spPr bwMode="auto">
            <a:xfrm>
              <a:off x="4842102" y="5688692"/>
              <a:ext cx="857943" cy="456660"/>
            </a:xfrm>
            <a:prstGeom prst="roundRect">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正方形/長方形 9"/>
            <p:cNvSpPr/>
            <p:nvPr/>
          </p:nvSpPr>
          <p:spPr bwMode="auto">
            <a:xfrm>
              <a:off x="7842959" y="3160667"/>
              <a:ext cx="930551" cy="402340"/>
            </a:xfrm>
            <a:prstGeom prst="rect">
              <a:avLst/>
            </a:prstGeom>
            <a:solidFill>
              <a:srgbClr val="FFCC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機能</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ON</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5BE88E6F-EF0B-8BB3-76DC-424827BA1428}"/>
              </a:ext>
            </a:extLst>
          </p:cNvPr>
          <p:cNvPicPr>
            <a:picLocks noChangeAspect="1"/>
          </p:cNvPicPr>
          <p:nvPr/>
        </p:nvPicPr>
        <p:blipFill>
          <a:blip r:embed="rId5"/>
          <a:stretch>
            <a:fillRect/>
          </a:stretch>
        </p:blipFill>
        <p:spPr>
          <a:xfrm>
            <a:off x="2598533" y="3348998"/>
            <a:ext cx="1703366" cy="201446"/>
          </a:xfrm>
          <a:prstGeom prst="rect">
            <a:avLst/>
          </a:prstGeom>
        </p:spPr>
      </p:pic>
      <p:pic>
        <p:nvPicPr>
          <p:cNvPr id="5" name="図 4">
            <a:extLst>
              <a:ext uri="{FF2B5EF4-FFF2-40B4-BE49-F238E27FC236}">
                <a16:creationId xmlns:a16="http://schemas.microsoft.com/office/drawing/2014/main" id="{9AF80286-9B27-BCD3-7F5A-A801F4B7A1D8}"/>
              </a:ext>
            </a:extLst>
          </p:cNvPr>
          <p:cNvPicPr>
            <a:picLocks noChangeAspect="1"/>
          </p:cNvPicPr>
          <p:nvPr/>
        </p:nvPicPr>
        <p:blipFill>
          <a:blip r:embed="rId6"/>
          <a:stretch>
            <a:fillRect/>
          </a:stretch>
        </p:blipFill>
        <p:spPr>
          <a:xfrm>
            <a:off x="401888" y="5209540"/>
            <a:ext cx="909387" cy="400050"/>
          </a:xfrm>
          <a:prstGeom prst="rect">
            <a:avLst/>
          </a:prstGeom>
        </p:spPr>
      </p:pic>
      <p:sp>
        <p:nvSpPr>
          <p:cNvPr id="8" name="左カーブ矢印 7"/>
          <p:cNvSpPr/>
          <p:nvPr/>
        </p:nvSpPr>
        <p:spPr bwMode="auto">
          <a:xfrm rot="16430258">
            <a:off x="4346170" y="2981230"/>
            <a:ext cx="661378" cy="1555533"/>
          </a:xfrm>
          <a:prstGeom prst="curvedLeftArrow">
            <a:avLst/>
          </a:prstGeom>
          <a:solidFill>
            <a:srgbClr val="FFCC99"/>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defTabSz="844083" fontAlgn="base">
              <a:spcBef>
                <a:spcPct val="0"/>
              </a:spcBef>
              <a:spcAft>
                <a:spcPct val="0"/>
              </a:spcAft>
            </a:pPr>
            <a:endParaRPr lang="ja-JP" altLang="en-US" sz="1292">
              <a:latin typeface="ＭＳ Ｐゴシック" charset="-128"/>
              <a:ea typeface="ＭＳ Ｐゴシック" charset="-128"/>
            </a:endParaRPr>
          </a:p>
        </p:txBody>
      </p:sp>
      <p:pic>
        <p:nvPicPr>
          <p:cNvPr id="18" name="図 17">
            <a:extLst>
              <a:ext uri="{FF2B5EF4-FFF2-40B4-BE49-F238E27FC236}">
                <a16:creationId xmlns:a16="http://schemas.microsoft.com/office/drawing/2014/main" id="{0D6E58C9-3DCE-D52E-37B4-51AD99F2DE39}"/>
              </a:ext>
            </a:extLst>
          </p:cNvPr>
          <p:cNvPicPr>
            <a:picLocks noChangeAspect="1"/>
          </p:cNvPicPr>
          <p:nvPr/>
        </p:nvPicPr>
        <p:blipFill>
          <a:blip r:embed="rId5"/>
          <a:stretch>
            <a:fillRect/>
          </a:stretch>
        </p:blipFill>
        <p:spPr>
          <a:xfrm>
            <a:off x="6851877" y="3201741"/>
            <a:ext cx="1921633" cy="227259"/>
          </a:xfrm>
          <a:prstGeom prst="rect">
            <a:avLst/>
          </a:prstGeom>
        </p:spPr>
      </p:pic>
    </p:spTree>
    <p:extLst>
      <p:ext uri="{BB962C8B-B14F-4D97-AF65-F5344CB8AC3E}">
        <p14:creationId xmlns:p14="http://schemas.microsoft.com/office/powerpoint/2010/main" val="909379424"/>
      </p:ext>
    </p:extLst>
  </p:cSld>
  <p:clrMapOvr>
    <a:masterClrMapping/>
  </p:clrMapOvr>
</p:sld>
</file>

<file path=ppt/theme/theme1.xml><?xml version="1.0" encoding="utf-8"?>
<a:theme xmlns:a="http://schemas.openxmlformats.org/drawingml/2006/main" name="20201005_temp">
  <a:themeElements>
    <a:clrScheme name="20201005_AACltd_temp_20201005">
      <a:dk1>
        <a:srgbClr val="000000"/>
      </a:dk1>
      <a:lt1>
        <a:srgbClr val="FFFFFF"/>
      </a:lt1>
      <a:dk2>
        <a:srgbClr val="DDDDDD"/>
      </a:dk2>
      <a:lt2>
        <a:srgbClr val="141B38"/>
      </a:lt2>
      <a:accent1>
        <a:srgbClr val="FE9900"/>
      </a:accent1>
      <a:accent2>
        <a:srgbClr val="FCC117"/>
      </a:accent2>
      <a:accent3>
        <a:srgbClr val="6FA3E2"/>
      </a:accent3>
      <a:accent4>
        <a:srgbClr val="8CC7B8"/>
      </a:accent4>
      <a:accent5>
        <a:srgbClr val="C09573"/>
      </a:accent5>
      <a:accent6>
        <a:srgbClr val="B77D95"/>
      </a:accent6>
      <a:hlink>
        <a:srgbClr val="EE741F"/>
      </a:hlink>
      <a:folHlink>
        <a:srgbClr val="4E565C"/>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rgbClr val="FFFFC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ＭＳ Ｐゴシック" charset="-128"/>
            <a:ea typeface="ＭＳ Ｐゴシック" charset="-128"/>
          </a:defRPr>
        </a:defPPr>
      </a:lstStyle>
    </a:lnDef>
    <a:txDef>
      <a:spPr>
        <a:noFill/>
      </a:spPr>
      <a:bodyPr wrap="non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20130101_AACltd_temp_20121226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0130101_AACltd_temp_20121226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0130101_AACltd_temp_20121226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0130101_AACltd_temp_20121226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0130101_AACltd_temp_20121226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0130101_AACltd_temp_20121226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0130101_AACltd_temp_20121226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0130101_AACltd_temp_20121226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0130101_AACltd_temp_20121226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0130101_AACltd_temp_20121226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20130101_AACltd_temp_20121226 11">
        <a:dk1>
          <a:srgbClr val="000000"/>
        </a:dk1>
        <a:lt1>
          <a:srgbClr val="FFFFFF"/>
        </a:lt1>
        <a:dk2>
          <a:srgbClr val="000000"/>
        </a:dk2>
        <a:lt2>
          <a:srgbClr val="99FF99"/>
        </a:lt2>
        <a:accent1>
          <a:srgbClr val="FFFFCC"/>
        </a:accent1>
        <a:accent2>
          <a:srgbClr val="FF9900"/>
        </a:accent2>
        <a:accent3>
          <a:srgbClr val="FFFFFF"/>
        </a:accent3>
        <a:accent4>
          <a:srgbClr val="000000"/>
        </a:accent4>
        <a:accent5>
          <a:srgbClr val="FFFFE2"/>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2">
        <a:dk1>
          <a:srgbClr val="000000"/>
        </a:dk1>
        <a:lt1>
          <a:srgbClr val="FFFFFF"/>
        </a:lt1>
        <a:dk2>
          <a:srgbClr val="000000"/>
        </a:dk2>
        <a:lt2>
          <a:srgbClr val="FFCC99"/>
        </a:lt2>
        <a:accent1>
          <a:srgbClr val="FFFFCC"/>
        </a:accent1>
        <a:accent2>
          <a:srgbClr val="FF9900"/>
        </a:accent2>
        <a:accent3>
          <a:srgbClr val="FFFFFF"/>
        </a:accent3>
        <a:accent4>
          <a:srgbClr val="000000"/>
        </a:accent4>
        <a:accent5>
          <a:srgbClr val="FFFFE2"/>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3">
        <a:dk1>
          <a:srgbClr val="000000"/>
        </a:dk1>
        <a:lt1>
          <a:srgbClr val="FFFFFF"/>
        </a:lt1>
        <a:dk2>
          <a:srgbClr val="000000"/>
        </a:dk2>
        <a:lt2>
          <a:srgbClr val="FFCC99"/>
        </a:lt2>
        <a:accent1>
          <a:srgbClr val="FFFF99"/>
        </a:accent1>
        <a:accent2>
          <a:srgbClr val="FF9900"/>
        </a:accent2>
        <a:accent3>
          <a:srgbClr val="FFFFFF"/>
        </a:accent3>
        <a:accent4>
          <a:srgbClr val="000000"/>
        </a:accent4>
        <a:accent5>
          <a:srgbClr val="FFFFCA"/>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
      <a:clrScheme name="20130101_AACltd_temp_20121226 14">
        <a:dk1>
          <a:srgbClr val="000000"/>
        </a:dk1>
        <a:lt1>
          <a:srgbClr val="FFFFFF"/>
        </a:lt1>
        <a:dk2>
          <a:srgbClr val="000000"/>
        </a:dk2>
        <a:lt2>
          <a:srgbClr val="CCFF99"/>
        </a:lt2>
        <a:accent1>
          <a:srgbClr val="FFFF99"/>
        </a:accent1>
        <a:accent2>
          <a:srgbClr val="FF9900"/>
        </a:accent2>
        <a:accent3>
          <a:srgbClr val="FFFFFF"/>
        </a:accent3>
        <a:accent4>
          <a:srgbClr val="000000"/>
        </a:accent4>
        <a:accent5>
          <a:srgbClr val="FFFFCA"/>
        </a:accent5>
        <a:accent6>
          <a:srgbClr val="E78A00"/>
        </a:accent6>
        <a:hlink>
          <a:srgbClr val="FFCC99"/>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サイレコ／テンプレート.potx[読み取り専用]" id="{1A0EE7B5-55DD-4575-AEEE-6CBC5150F0A1}" vid="{C95ABF04-ED3E-4AD3-A7E6-1BABD7256D8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15693</TotalTime>
  <Words>2704</Words>
  <Application>Microsoft Office PowerPoint</Application>
  <PresentationFormat>画面に合わせる (4:3)</PresentationFormat>
  <Paragraphs>392</Paragraphs>
  <Slides>43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43</vt:i4>
      </vt:variant>
    </vt:vector>
  </HeadingPairs>
  <TitlesOfParts>
    <vt:vector size="52" baseType="lpstr">
      <vt:lpstr>-apple-system</vt:lpstr>
      <vt:lpstr>Meiryo UI</vt:lpstr>
      <vt:lpstr>ＭＳ Ｐゴシック</vt:lpstr>
      <vt:lpstr>ヒラギノ角ゴ Pro W3</vt:lpstr>
      <vt:lpstr>游ゴシック</vt:lpstr>
      <vt:lpstr>Arial</vt:lpstr>
      <vt:lpstr>Calibri</vt:lpstr>
      <vt:lpstr>Wingdings</vt:lpstr>
      <vt:lpstr>20201005_temp</vt:lpstr>
      <vt:lpstr>サイレコ／SmartHR連携／管理者マニュアル </vt:lpstr>
      <vt:lpstr>目次</vt:lpstr>
      <vt:lpstr>SmartHR連携でできること</vt:lpstr>
      <vt:lpstr>SmartHR連携でできること 概要</vt:lpstr>
      <vt:lpstr>サイレコとSmartHRの連携構成</vt:lpstr>
      <vt:lpstr>Phase１．連携設定</vt:lpstr>
      <vt:lpstr>Phase１．連携設定</vt:lpstr>
      <vt:lpstr>Phase１．連携設定 ①SmartHRの連携開始依頼</vt:lpstr>
      <vt:lpstr> ①SmartHR連携開始依頼</vt:lpstr>
      <vt:lpstr>Phase１．連携設定 ②接続情報の登録</vt:lpstr>
      <vt:lpstr> ②接続情報の登録 サイレコでのテナントIDの登録</vt:lpstr>
      <vt:lpstr> ②接続情報の登録 SmartHRでのアクセストークンの発行（１）</vt:lpstr>
      <vt:lpstr> ②接続情報の登録 SmartHRでのアクセストークンの発行（２）</vt:lpstr>
      <vt:lpstr> ②接続情報の登録 SmartHRでのアクセストークンの発行（３）</vt:lpstr>
      <vt:lpstr> ②接続情報の登録 サイレコでのアクセストークンの登録</vt:lpstr>
      <vt:lpstr>Phase１．連携設定 ③連携定義の登録</vt:lpstr>
      <vt:lpstr>③連携定義の登録 連携定義の作成（１）</vt:lpstr>
      <vt:lpstr>③連携定義の登録 連携定義の作成（２）</vt:lpstr>
      <vt:lpstr>③連携定義の登録 連携定義の作成（３）</vt:lpstr>
      <vt:lpstr>③連携定義の登録 連携定義の作成（４）</vt:lpstr>
      <vt:lpstr>③連携定義の登録 連携定義の作成（５）</vt:lpstr>
      <vt:lpstr>③連携定義の登録 連携定義の作成（６）</vt:lpstr>
      <vt:lpstr>Phase１．連携設定 ④連携実行パターンの登録</vt:lpstr>
      <vt:lpstr>　④連携実行パターンの登録 連携実行パターンの登録（１）</vt:lpstr>
      <vt:lpstr>　④連携実行パターンの登録 連携実行パターンの登録（２）</vt:lpstr>
      <vt:lpstr>Phase２．連携実行</vt:lpstr>
      <vt:lpstr>Phase２．連携実行</vt:lpstr>
      <vt:lpstr>Phase２．連携実行 １．連携予約（実行）</vt:lpstr>
      <vt:lpstr>１．連携予約（実行） 連携予約（実行）（１）</vt:lpstr>
      <vt:lpstr>１．連携予約（実行） 連携予約（実行）（２）</vt:lpstr>
      <vt:lpstr>１．連携予約（実行） 連携予約（実行）（３）</vt:lpstr>
      <vt:lpstr>１．連携予約（実行） 連携予約（実行）（４）</vt:lpstr>
      <vt:lpstr>１．連携予約（実行） エラー確認方法</vt:lpstr>
      <vt:lpstr>１．連携予約（実行） （参考）連携予約（実行）時のポップアップ表示①</vt:lpstr>
      <vt:lpstr>１．連携予約（実行） （参考）連携予約（実行）時のポップアップ表示②</vt:lpstr>
      <vt:lpstr>Phase3．連携実行 ２．連携データ取得</vt:lpstr>
      <vt:lpstr>２．連携データの取得 連携データの取得（１）</vt:lpstr>
      <vt:lpstr>２．連携データの取得 連携データの取得（２）</vt:lpstr>
      <vt:lpstr>２．連携データの取得 連携データの取得（２）</vt:lpstr>
      <vt:lpstr>２．連携データの取得 連携データの取得（３）</vt:lpstr>
      <vt:lpstr>２．連携データの取得 エラー確認方法</vt:lpstr>
      <vt:lpstr>２．連携データの取得 （参考）連携データ取得時のポップアップ表示</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サイレコ／SmartHR連携／管理者マニュアル</dc:title>
  <dc:creator>細井 あずさ</dc:creator>
  <cp:lastModifiedBy>石田 友里加</cp:lastModifiedBy>
  <cp:revision>1011</cp:revision>
  <cp:lastPrinted>2020-09-08T00:33:14Z</cp:lastPrinted>
  <dcterms:created xsi:type="dcterms:W3CDTF">2020-01-17T03:45:57Z</dcterms:created>
  <dcterms:modified xsi:type="dcterms:W3CDTF">2024-01-19T05:35:56Z</dcterms:modified>
</cp:coreProperties>
</file>