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1"/>
  </p:sldMasterIdLst>
  <p:notesMasterIdLst>
    <p:notesMasterId r:id="rId6"/>
  </p:notesMasterIdLst>
  <p:handoutMasterIdLst>
    <p:handoutMasterId r:id="rId7"/>
  </p:handoutMasterIdLst>
  <p:sldIdLst>
    <p:sldId id="256" r:id="rId2"/>
    <p:sldId id="283" r:id="rId3"/>
    <p:sldId id="284" r:id="rId4"/>
    <p:sldId id="280" r:id="rId5"/>
  </p:sldIdLst>
  <p:sldSz cx="9906000" cy="6858000" type="A4"/>
  <p:notesSz cx="6797675" cy="9926638"/>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172">
          <p15:clr>
            <a:srgbClr val="A4A3A4"/>
          </p15:clr>
        </p15:guide>
        <p15:guide id="4" pos="6068">
          <p15:clr>
            <a:srgbClr val="A4A3A4"/>
          </p15:clr>
        </p15:guide>
        <p15:guide id="5" orient="horz" pos="845" userDrawn="1">
          <p15:clr>
            <a:srgbClr val="A4A3A4"/>
          </p15:clr>
        </p15:guide>
        <p15:guide id="6" orient="horz" pos="2704" userDrawn="1">
          <p15:clr>
            <a:srgbClr val="A4A3A4"/>
          </p15:clr>
        </p15:guide>
        <p15:guide id="7" orient="horz" pos="3339" userDrawn="1">
          <p15:clr>
            <a:srgbClr val="A4A3A4"/>
          </p15:clr>
        </p15:guide>
        <p15:guide id="8" orient="horz" pos="36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9933"/>
    <a:srgbClr val="FFCC66"/>
    <a:srgbClr val="FF9933"/>
    <a:srgbClr val="FFFF99"/>
    <a:srgbClr val="3333FF"/>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673" autoAdjust="0"/>
  </p:normalViewPr>
  <p:slideViewPr>
    <p:cSldViewPr showGuides="1">
      <p:cViewPr varScale="1">
        <p:scale>
          <a:sx n="159" d="100"/>
          <a:sy n="159" d="100"/>
        </p:scale>
        <p:origin x="1368" y="138"/>
      </p:cViewPr>
      <p:guideLst>
        <p:guide orient="horz" pos="2160"/>
        <p:guide pos="3120"/>
        <p:guide pos="172"/>
        <p:guide pos="6068"/>
        <p:guide orient="horz" pos="845"/>
        <p:guide orient="horz" pos="2704"/>
        <p:guide orient="horz" pos="3339"/>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668" y="-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defRPr sz="1200">
                <a:latin typeface="Arial" charset="0"/>
              </a:defRPr>
            </a:lvl1pPr>
          </a:lstStyle>
          <a:p>
            <a:endParaRPr lang="en-US" altLang="ja-JP"/>
          </a:p>
        </p:txBody>
      </p:sp>
      <p:sp>
        <p:nvSpPr>
          <p:cNvPr id="397315" name="Rectangle 3"/>
          <p:cNvSpPr>
            <a:spLocks noGrp="1" noChangeArrowheads="1"/>
          </p:cNvSpPr>
          <p:nvPr>
            <p:ph type="dt" sz="quarter" idx="1"/>
          </p:nvPr>
        </p:nvSpPr>
        <p:spPr bwMode="auto">
          <a:xfrm>
            <a:off x="3850955"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lgn="r">
              <a:defRPr sz="1200">
                <a:latin typeface="Arial" charset="0"/>
              </a:defRPr>
            </a:lvl1pPr>
          </a:lstStyle>
          <a:p>
            <a:endParaRPr lang="en-US" altLang="ja-JP"/>
          </a:p>
        </p:txBody>
      </p:sp>
      <p:sp>
        <p:nvSpPr>
          <p:cNvPr id="397316" name="Rectangle 4"/>
          <p:cNvSpPr>
            <a:spLocks noGrp="1" noChangeArrowheads="1"/>
          </p:cNvSpPr>
          <p:nvPr>
            <p:ph type="ftr" sz="quarter" idx="2"/>
          </p:nvPr>
        </p:nvSpPr>
        <p:spPr bwMode="auto">
          <a:xfrm>
            <a:off x="0"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defRPr sz="1200">
                <a:latin typeface="Arial" charset="0"/>
              </a:defRPr>
            </a:lvl1pPr>
          </a:lstStyle>
          <a:p>
            <a:endParaRPr lang="en-US" altLang="ja-JP"/>
          </a:p>
        </p:txBody>
      </p:sp>
      <p:sp>
        <p:nvSpPr>
          <p:cNvPr id="397317" name="Rectangle 5"/>
          <p:cNvSpPr>
            <a:spLocks noGrp="1" noChangeArrowheads="1"/>
          </p:cNvSpPr>
          <p:nvPr>
            <p:ph type="sldNum" sz="quarter" idx="3"/>
          </p:nvPr>
        </p:nvSpPr>
        <p:spPr bwMode="auto">
          <a:xfrm>
            <a:off x="3850955"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lgn="r">
              <a:defRPr sz="1200">
                <a:latin typeface="Arial" charset="0"/>
              </a:defRPr>
            </a:lvl1pPr>
          </a:lstStyle>
          <a:p>
            <a:fld id="{60030846-9F4A-42E8-9823-5A8F54F508F7}" type="slidenum">
              <a:rPr lang="en-US" altLang="ja-JP"/>
              <a:pPr/>
              <a:t>‹#›</a:t>
            </a:fld>
            <a:endParaRPr lang="en-US" altLang="ja-JP"/>
          </a:p>
        </p:txBody>
      </p:sp>
    </p:spTree>
    <p:extLst>
      <p:ext uri="{BB962C8B-B14F-4D97-AF65-F5344CB8AC3E}">
        <p14:creationId xmlns:p14="http://schemas.microsoft.com/office/powerpoint/2010/main" val="3950348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defTabSz="921001">
              <a:defRPr sz="1200">
                <a:latin typeface="Arial" charset="0"/>
              </a:defRPr>
            </a:lvl1pPr>
          </a:lstStyle>
          <a:p>
            <a:endParaRPr lang="en-US" altLang="ja-JP"/>
          </a:p>
        </p:txBody>
      </p:sp>
      <p:sp>
        <p:nvSpPr>
          <p:cNvPr id="199683" name="Rectangle 3"/>
          <p:cNvSpPr>
            <a:spLocks noGrp="1" noChangeArrowheads="1"/>
          </p:cNvSpPr>
          <p:nvPr>
            <p:ph type="dt" idx="1"/>
          </p:nvPr>
        </p:nvSpPr>
        <p:spPr bwMode="auto">
          <a:xfrm>
            <a:off x="3850955"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algn="r" defTabSz="921001">
              <a:defRPr sz="1200">
                <a:latin typeface="Arial" charset="0"/>
              </a:defRPr>
            </a:lvl1pPr>
          </a:lstStyle>
          <a:p>
            <a:endParaRPr lang="en-US" altLang="ja-JP"/>
          </a:p>
        </p:txBody>
      </p:sp>
      <p:sp>
        <p:nvSpPr>
          <p:cNvPr id="199684" name="Rectangle 4"/>
          <p:cNvSpPr>
            <a:spLocks noGrp="1" noRot="1" noChangeAspect="1" noChangeArrowheads="1" noTextEdit="1"/>
          </p:cNvSpPr>
          <p:nvPr>
            <p:ph type="sldImg" idx="2"/>
          </p:nvPr>
        </p:nvSpPr>
        <p:spPr bwMode="auto">
          <a:xfrm>
            <a:off x="709613" y="744538"/>
            <a:ext cx="5380037"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9685" name="Rectangle 5"/>
          <p:cNvSpPr>
            <a:spLocks noGrp="1" noChangeArrowheads="1"/>
          </p:cNvSpPr>
          <p:nvPr>
            <p:ph type="body" sz="quarter" idx="3"/>
          </p:nvPr>
        </p:nvSpPr>
        <p:spPr bwMode="auto">
          <a:xfrm>
            <a:off x="679768" y="4716067"/>
            <a:ext cx="5438140" cy="446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686" name="Rectangle 6"/>
          <p:cNvSpPr>
            <a:spLocks noGrp="1" noChangeArrowheads="1"/>
          </p:cNvSpPr>
          <p:nvPr>
            <p:ph type="ftr" sz="quarter" idx="4"/>
          </p:nvPr>
        </p:nvSpPr>
        <p:spPr bwMode="auto">
          <a:xfrm>
            <a:off x="0"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defTabSz="921001">
              <a:defRPr sz="1200">
                <a:latin typeface="Arial" charset="0"/>
              </a:defRPr>
            </a:lvl1pPr>
          </a:lstStyle>
          <a:p>
            <a:endParaRPr lang="en-US" altLang="ja-JP"/>
          </a:p>
        </p:txBody>
      </p:sp>
      <p:sp>
        <p:nvSpPr>
          <p:cNvPr id="199687" name="Rectangle 7"/>
          <p:cNvSpPr>
            <a:spLocks noGrp="1" noChangeArrowheads="1"/>
          </p:cNvSpPr>
          <p:nvPr>
            <p:ph type="sldNum" sz="quarter" idx="5"/>
          </p:nvPr>
        </p:nvSpPr>
        <p:spPr bwMode="auto">
          <a:xfrm>
            <a:off x="3850955"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algn="r" defTabSz="921001">
              <a:defRPr sz="1200">
                <a:latin typeface="Arial" charset="0"/>
              </a:defRPr>
            </a:lvl1pPr>
          </a:lstStyle>
          <a:p>
            <a:fld id="{16012EA8-AE05-4054-B420-D590D7892E00}" type="slidenum">
              <a:rPr lang="en-US" altLang="ja-JP"/>
              <a:pPr/>
              <a:t>‹#›</a:t>
            </a:fld>
            <a:endParaRPr lang="en-US" altLang="ja-JP"/>
          </a:p>
        </p:txBody>
      </p:sp>
    </p:spTree>
    <p:extLst>
      <p:ext uri="{BB962C8B-B14F-4D97-AF65-F5344CB8AC3E}">
        <p14:creationId xmlns:p14="http://schemas.microsoft.com/office/powerpoint/2010/main" val="3598519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5687" name="Rectangle 103"/>
          <p:cNvSpPr>
            <a:spLocks noChangeArrowheads="1"/>
          </p:cNvSpPr>
          <p:nvPr/>
        </p:nvSpPr>
        <p:spPr bwMode="auto">
          <a:xfrm rot="-21600000">
            <a:off x="0" y="6426200"/>
            <a:ext cx="9907588" cy="431800"/>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95587" name="Rectangle 3"/>
          <p:cNvSpPr>
            <a:spLocks noGrp="1" noChangeArrowheads="1"/>
          </p:cNvSpPr>
          <p:nvPr>
            <p:ph type="ctrTitle"/>
          </p:nvPr>
        </p:nvSpPr>
        <p:spPr>
          <a:xfrm>
            <a:off x="273050" y="2565400"/>
            <a:ext cx="9359900" cy="1423988"/>
          </a:xfrm>
          <a:extLst>
            <a:ext uri="{909E8E84-426E-40DD-AFC4-6F175D3DCCD1}">
              <a14:hiddenFill xmlns:a14="http://schemas.microsoft.com/office/drawing/2010/main">
                <a:gradFill rotWithShape="0">
                  <a:gsLst>
                    <a:gs pos="0">
                      <a:srgbClr val="FFFF99"/>
                    </a:gs>
                    <a:gs pos="100000">
                      <a:srgbClr val="FFFF99">
                        <a:gamma/>
                        <a:tint val="0"/>
                        <a:invGamma/>
                      </a:srgbClr>
                    </a:gs>
                  </a:gsLst>
                  <a:lin ang="27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defTabSz="566738">
              <a:defRPr sz="2400"/>
            </a:lvl1pPr>
          </a:lstStyle>
          <a:p>
            <a:pPr lvl="0"/>
            <a:r>
              <a:rPr lang="ja-JP" altLang="en-US" noProof="0"/>
              <a:t>マスター タイトルの書式設定</a:t>
            </a:r>
            <a:endParaRPr lang="ja-JP" altLang="en-US" noProof="0" dirty="0"/>
          </a:p>
        </p:txBody>
      </p:sp>
      <p:sp>
        <p:nvSpPr>
          <p:cNvPr id="195588" name="Rectangle 4"/>
          <p:cNvSpPr>
            <a:spLocks noGrp="1" noChangeArrowheads="1"/>
          </p:cNvSpPr>
          <p:nvPr>
            <p:ph type="subTitle" idx="1"/>
          </p:nvPr>
        </p:nvSpPr>
        <p:spPr>
          <a:xfrm>
            <a:off x="5106988" y="4597400"/>
            <a:ext cx="4525962" cy="1444625"/>
          </a:xfrm>
        </p:spPr>
        <p:txBody>
          <a:bodyPr anchor="ctr"/>
          <a:lstStyle>
            <a:lvl1pPr marL="0" indent="0" algn="r">
              <a:buFont typeface="Wingdings" pitchFamily="2" charset="2"/>
              <a:buNone/>
              <a:defRPr sz="1600" b="1"/>
            </a:lvl1pPr>
          </a:lstStyle>
          <a:p>
            <a:pPr lvl="0"/>
            <a:r>
              <a:rPr lang="ja-JP" altLang="en-US" noProof="0"/>
              <a:t>マスター サブタイトルの書式設定</a:t>
            </a:r>
            <a:endParaRPr lang="ja-JP" altLang="en-US" noProof="0" dirty="0"/>
          </a:p>
        </p:txBody>
      </p:sp>
      <p:sp>
        <p:nvSpPr>
          <p:cNvPr id="195589" name="Rectangle 5"/>
          <p:cNvSpPr>
            <a:spLocks noGrp="1" noChangeArrowheads="1"/>
          </p:cNvSpPr>
          <p:nvPr>
            <p:ph type="dt" sz="half" idx="2"/>
          </p:nvPr>
        </p:nvSpPr>
        <p:spPr bwMode="auto">
          <a:xfrm>
            <a:off x="495300" y="6553200"/>
            <a:ext cx="23114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endParaRPr lang="en-US" altLang="ja-JP"/>
          </a:p>
        </p:txBody>
      </p:sp>
      <p:sp>
        <p:nvSpPr>
          <p:cNvPr id="195590" name="Rectangle 6"/>
          <p:cNvSpPr>
            <a:spLocks noGrp="1" noChangeArrowheads="1"/>
          </p:cNvSpPr>
          <p:nvPr>
            <p:ph type="ftr" sz="quarter" idx="3"/>
          </p:nvPr>
        </p:nvSpPr>
        <p:spPr>
          <a:xfrm>
            <a:off x="2327876" y="6553200"/>
            <a:ext cx="5240858" cy="30480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lIns="91440"/>
          <a:lstStyle>
            <a:lvl1pPr algn="ctr">
              <a:defRPr kumimoji="0">
                <a:latin typeface="Arial" charset="0"/>
              </a:defRPr>
            </a:lvl1pPr>
          </a:lstStyle>
          <a:p>
            <a:r>
              <a:rPr lang="en-US" altLang="ja-JP"/>
              <a:t>.</a:t>
            </a:r>
            <a:endParaRPr lang="en-US" altLang="ja-JP" dirty="0"/>
          </a:p>
        </p:txBody>
      </p:sp>
      <p:sp>
        <p:nvSpPr>
          <p:cNvPr id="195671" name="Rectangle 87"/>
          <p:cNvSpPr>
            <a:spLocks noChangeArrowheads="1"/>
          </p:cNvSpPr>
          <p:nvPr/>
        </p:nvSpPr>
        <p:spPr bwMode="auto">
          <a:xfrm rot="-21600000">
            <a:off x="1136576" y="422275"/>
            <a:ext cx="8769424" cy="74613"/>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pic>
        <p:nvPicPr>
          <p:cNvPr id="12" name="Picture 2" descr="P:\7_管理\06_総務\01_ロゴデータ\00_アクティブ アンド カンパニー\AAC_logo\aac-group_201307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txBox="1">
            <a:spLocks noChangeArrowheads="1"/>
          </p:cNvSpPr>
          <p:nvPr/>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3" name="図 12" descr="アプリケーション が含まれている画像&#10;&#10;自動的に生成された説明">
            <a:extLst>
              <a:ext uri="{FF2B5EF4-FFF2-40B4-BE49-F238E27FC236}">
                <a16:creationId xmlns:a16="http://schemas.microsoft.com/office/drawing/2014/main" id="{F98BA9AD-E83D-C347-A6E4-BA9BC51C16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010" t="28693" r="17318" b="29304"/>
          <a:stretch/>
        </p:blipFill>
        <p:spPr>
          <a:xfrm>
            <a:off x="280790" y="4991157"/>
            <a:ext cx="800802" cy="536192"/>
          </a:xfrm>
          <a:prstGeom prst="rect">
            <a:avLst/>
          </a:prstGeom>
          <a:ln>
            <a:solidFill>
              <a:schemeClr val="bg1">
                <a:lumMod val="75000"/>
              </a:schemeClr>
            </a:solidFill>
          </a:ln>
        </p:spPr>
      </p:pic>
      <p:pic>
        <p:nvPicPr>
          <p:cNvPr id="2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8" t="1009" r="666" b="1310"/>
          <a:stretch/>
        </p:blipFill>
        <p:spPr bwMode="auto">
          <a:xfrm>
            <a:off x="280790" y="5587692"/>
            <a:ext cx="799200" cy="458468"/>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xmlns="">
                <a:solidFill>
                  <a:schemeClr val="accent1"/>
                </a:solidFill>
              </a14:hiddenFill>
            </a:ext>
          </a:extLst>
        </p:spPr>
      </p:pic>
      <p:pic>
        <p:nvPicPr>
          <p:cNvPr id="15" name="Picture 2" descr="P:\7_管理\06_総務\01_ロゴデータ\00_アクティブ アンド カンパニー\AAC_logo\aac-group_2013070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4"/>
          <p:cNvSpPr txBox="1">
            <a:spLocks noChangeArrowheads="1"/>
          </p:cNvSpPr>
          <p:nvPr userDrawn="1"/>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9" name="図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64811" y="48086"/>
            <a:ext cx="1568139" cy="336859"/>
          </a:xfrm>
          <a:prstGeom prst="rect">
            <a:avLst/>
          </a:prstGeom>
        </p:spPr>
      </p:pic>
    </p:spTree>
    <p:extLst>
      <p:ext uri="{BB962C8B-B14F-4D97-AF65-F5344CB8AC3E}">
        <p14:creationId xmlns:p14="http://schemas.microsoft.com/office/powerpoint/2010/main" val="389454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5" name="Group 180"/>
          <p:cNvGrpSpPr>
            <a:grpSpLocks/>
          </p:cNvGrpSpPr>
          <p:nvPr/>
        </p:nvGrpSpPr>
        <p:grpSpPr bwMode="auto">
          <a:xfrm>
            <a:off x="273050" y="6480175"/>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正方形/長方形 8"/>
          <p:cNvSpPr/>
          <p:nvPr/>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6" name="正方形/長方形 15"/>
          <p:cNvSpPr/>
          <p:nvPr/>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grpSp>
        <p:nvGrpSpPr>
          <p:cNvPr id="13" name="Group 180"/>
          <p:cNvGrpSpPr>
            <a:grpSpLocks/>
          </p:cNvGrpSpPr>
          <p:nvPr userDrawn="1"/>
        </p:nvGrpSpPr>
        <p:grpSpPr bwMode="auto">
          <a:xfrm>
            <a:off x="273050" y="6480175"/>
            <a:ext cx="9359900" cy="379413"/>
            <a:chOff x="1793" y="4082"/>
            <a:chExt cx="4447" cy="239"/>
          </a:xfrm>
        </p:grpSpPr>
        <p:sp>
          <p:nvSpPr>
            <p:cNvPr id="14"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5"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7"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18" name="正方形/長方形 17"/>
          <p:cNvSpPr/>
          <p:nvPr userDrawn="1"/>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9" name="Rectangle 77"/>
          <p:cNvSpPr>
            <a:spLocks noChangeArrowheads="1"/>
          </p:cNvSpPr>
          <p:nvPr userDrawn="1"/>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22" name="正方形/長方形 21"/>
          <p:cNvSpPr/>
          <p:nvPr userDrawn="1"/>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2926" y="161133"/>
            <a:ext cx="1899243" cy="407985"/>
          </a:xfrm>
          <a:prstGeom prst="rect">
            <a:avLst/>
          </a:prstGeom>
        </p:spPr>
      </p:pic>
    </p:spTree>
    <p:extLst>
      <p:ext uri="{BB962C8B-B14F-4D97-AF65-F5344CB8AC3E}">
        <p14:creationId xmlns:p14="http://schemas.microsoft.com/office/powerpoint/2010/main" val="23279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sp>
        <p:nvSpPr>
          <p:cNvPr id="4" name="Rectangle 4"/>
          <p:cNvSpPr>
            <a:spLocks noChangeArrowheads="1"/>
          </p:cNvSpPr>
          <p:nvPr/>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
        <p:nvSpPr>
          <p:cNvPr id="10" name="Rectangle 2"/>
          <p:cNvSpPr>
            <a:spLocks noGrp="1" noChangeArrowheads="1"/>
          </p:cNvSpPr>
          <p:nvPr>
            <p:ph type="title"/>
          </p:nvPr>
        </p:nvSpPr>
        <p:spPr>
          <a:xfrm>
            <a:off x="252046" y="3086101"/>
            <a:ext cx="8773372" cy="487363"/>
          </a:xfrm>
        </p:spPr>
        <p:txBody>
          <a:bodyPr/>
          <a:lstStyle/>
          <a:p>
            <a:r>
              <a:rPr lang="ja-JP" altLang="en-US"/>
              <a:t>マスター タイトルの書式設定</a:t>
            </a:r>
            <a:endParaRPr lang="ja-JP" altLang="en-US" dirty="0"/>
          </a:p>
        </p:txBody>
      </p:sp>
      <p:sp>
        <p:nvSpPr>
          <p:cNvPr id="5" name="Rectangle 4"/>
          <p:cNvSpPr>
            <a:spLocks noChangeArrowheads="1"/>
          </p:cNvSpPr>
          <p:nvPr userDrawn="1"/>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Tree>
    <p:extLst>
      <p:ext uri="{BB962C8B-B14F-4D97-AF65-F5344CB8AC3E}">
        <p14:creationId xmlns:p14="http://schemas.microsoft.com/office/powerpoint/2010/main" val="26355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pic>
        <p:nvPicPr>
          <p:cNvPr id="6" name="図 5"/>
          <p:cNvPicPr>
            <a:picLocks noChangeAspect="1"/>
          </p:cNvPicPr>
          <p:nvPr userDrawn="1"/>
        </p:nvPicPr>
        <p:blipFill rotWithShape="1">
          <a:blip r:embed="rId2">
            <a:extLst>
              <a:ext uri="{28A0092B-C50C-407E-A947-70E740481C1C}">
                <a14:useLocalDpi xmlns:a14="http://schemas.microsoft.com/office/drawing/2010/main" val="0"/>
              </a:ext>
            </a:extLst>
          </a:blip>
          <a:srcRect t="6946" b="22206"/>
          <a:stretch/>
        </p:blipFill>
        <p:spPr>
          <a:xfrm>
            <a:off x="1280592" y="1556792"/>
            <a:ext cx="7405007" cy="3672408"/>
          </a:xfrm>
          <a:prstGeom prst="rect">
            <a:avLst/>
          </a:prstGeom>
        </p:spPr>
      </p:pic>
    </p:spTree>
    <p:extLst>
      <p:ext uri="{BB962C8B-B14F-4D97-AF65-F5344CB8AC3E}">
        <p14:creationId xmlns:p14="http://schemas.microsoft.com/office/powerpoint/2010/main" val="2617092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bwMode="auto">
          <a:xfrm>
            <a:off x="273050" y="122238"/>
            <a:ext cx="6840189"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94564" name="Rectangle 4"/>
          <p:cNvSpPr>
            <a:spLocks noGrp="1" noChangeArrowheads="1"/>
          </p:cNvSpPr>
          <p:nvPr>
            <p:ph type="body" idx="1"/>
          </p:nvPr>
        </p:nvSpPr>
        <p:spPr bwMode="auto">
          <a:xfrm>
            <a:off x="273050" y="762000"/>
            <a:ext cx="9359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1210926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Lst>
  <p:hf hdr="0" dt="0"/>
  <p:txStyles>
    <p:titleStyle>
      <a:lvl1pPr marL="174625" indent="-174625" algn="l" rtl="0" eaLnBrk="1" fontAlgn="base" hangingPunct="1">
        <a:spcBef>
          <a:spcPct val="0"/>
        </a:spcBef>
        <a:spcAft>
          <a:spcPct val="0"/>
        </a:spcAft>
        <a:defRPr kumimoji="1">
          <a:solidFill>
            <a:schemeClr val="tx1"/>
          </a:solidFill>
          <a:latin typeface="Meiryo UI" panose="020B0604030504040204" pitchFamily="50" charset="-128"/>
          <a:ea typeface="Meiryo UI" panose="020B0604030504040204" pitchFamily="50" charset="-128"/>
          <a:cs typeface="+mj-cs"/>
        </a:defRPr>
      </a:lvl1pPr>
      <a:lvl2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2pPr>
      <a:lvl3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3pPr>
      <a:lvl4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4pPr>
      <a:lvl5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5pPr>
      <a:lvl6pPr marL="6318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6pPr>
      <a:lvl7pPr marL="10890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7pPr>
      <a:lvl8pPr marL="15462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8pPr>
      <a:lvl9pPr marL="20034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9pPr>
    </p:titleStyle>
    <p:bodyStyle>
      <a:lvl1pPr marL="193675" indent="-193675" algn="l" rtl="0" eaLnBrk="1" fontAlgn="base" hangingPunct="1">
        <a:spcBef>
          <a:spcPct val="20000"/>
        </a:spcBef>
        <a:spcAft>
          <a:spcPct val="0"/>
        </a:spcAft>
        <a:buClr>
          <a:srgbClr val="777777"/>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eiryo UI" panose="020B0604030504040204" pitchFamily="50" charset="-128"/>
          <a:ea typeface="Meiryo UI" panose="020B0604030504040204" pitchFamily="50" charset="-128"/>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eiryo UI" panose="020B0604030504040204" pitchFamily="50" charset="-128"/>
          <a:ea typeface="Meiryo UI" panose="020B0604030504040204" pitchFamily="50" charset="-128"/>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ctrTitle"/>
          </p:nvPr>
        </p:nvSpPr>
        <p:spPr>
          <a:xfrm>
            <a:off x="279219" y="2704310"/>
            <a:ext cx="9353731" cy="1423988"/>
          </a:xfrm>
        </p:spPr>
        <p:txBody>
          <a:bodyPr/>
          <a:lstStyle/>
          <a:p>
            <a:r>
              <a:rPr lang="ja-JP" altLang="en-US" dirty="0"/>
              <a:t>サイレコ／</a:t>
            </a:r>
            <a:r>
              <a:rPr lang="en-US" altLang="ja-JP" dirty="0"/>
              <a:t>KING OF TIME</a:t>
            </a:r>
            <a:r>
              <a:rPr lang="ja-JP" altLang="en-US" dirty="0"/>
              <a:t>連携マニュアル</a:t>
            </a:r>
            <a:r>
              <a:rPr lang="en-US" altLang="ja-JP" dirty="0"/>
              <a:t>/</a:t>
            </a:r>
            <a:r>
              <a:rPr lang="ja-JP" altLang="en-US" dirty="0"/>
              <a:t>従業員用</a:t>
            </a:r>
            <a:endParaRPr lang="ja-JP" altLang="ja-JP" dirty="0"/>
          </a:p>
        </p:txBody>
      </p:sp>
      <p:sp>
        <p:nvSpPr>
          <p:cNvPr id="507907" name="Rectangle 3"/>
          <p:cNvSpPr>
            <a:spLocks noGrp="1" noChangeArrowheads="1"/>
          </p:cNvSpPr>
          <p:nvPr>
            <p:ph type="subTitle" idx="1"/>
          </p:nvPr>
        </p:nvSpPr>
        <p:spPr/>
        <p:txBody>
          <a:bodyPr/>
          <a:lstStyle/>
          <a:p>
            <a:r>
              <a:rPr lang="ja-JP" altLang="en-US" dirty="0"/>
              <a:t>株式会社アクティブ アンド カンパニー</a:t>
            </a:r>
            <a:endParaRPr lang="en-US" altLang="ja-JP" dirty="0"/>
          </a:p>
          <a:p>
            <a:r>
              <a:rPr lang="ja-JP" altLang="en-US" dirty="0"/>
              <a:t>サイレコサポートセンター</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3F54F4F6-1E92-D9C9-C004-ADED0A5A8A6D}"/>
              </a:ext>
            </a:extLst>
          </p:cNvPr>
          <p:cNvPicPr>
            <a:picLocks noChangeAspect="1"/>
          </p:cNvPicPr>
          <p:nvPr/>
        </p:nvPicPr>
        <p:blipFill rotWithShape="1">
          <a:blip r:embed="rId2"/>
          <a:srcRect r="17844"/>
          <a:stretch/>
        </p:blipFill>
        <p:spPr>
          <a:xfrm>
            <a:off x="272480" y="1549574"/>
            <a:ext cx="5655435" cy="4404300"/>
          </a:xfrm>
          <a:prstGeom prst="rect">
            <a:avLst/>
          </a:prstGeom>
          <a:ln>
            <a:solidFill>
              <a:schemeClr val="tx1"/>
            </a:solidFill>
          </a:ln>
        </p:spPr>
      </p:pic>
      <p:sp>
        <p:nvSpPr>
          <p:cNvPr id="2" name="タイトル 1"/>
          <p:cNvSpPr>
            <a:spLocks noGrp="1"/>
          </p:cNvSpPr>
          <p:nvPr>
            <p:ph type="title"/>
          </p:nvPr>
        </p:nvSpPr>
        <p:spPr/>
        <p:txBody>
          <a:bodyPr/>
          <a:lstStyle/>
          <a:p>
            <a:r>
              <a:rPr lang="ja-JP" altLang="en-US" dirty="0"/>
              <a:t>勤怠データの参照（従業員本人）</a:t>
            </a:r>
            <a:endParaRPr kumimoji="1" lang="ja-JP" altLang="en-US" dirty="0"/>
          </a:p>
        </p:txBody>
      </p:sp>
      <p:sp>
        <p:nvSpPr>
          <p:cNvPr id="3" name="コンテンツ プレースホルダー 2"/>
          <p:cNvSpPr>
            <a:spLocks noGrp="1"/>
          </p:cNvSpPr>
          <p:nvPr>
            <p:ph idx="1"/>
          </p:nvPr>
        </p:nvSpPr>
        <p:spPr>
          <a:xfrm>
            <a:off x="273050" y="708397"/>
            <a:ext cx="9360470" cy="310060"/>
          </a:xfrm>
        </p:spPr>
        <p:txBody>
          <a:bodyPr>
            <a:noAutofit/>
          </a:bodyPr>
          <a:lstStyle/>
          <a:p>
            <a:pPr>
              <a:buClrTx/>
            </a:pPr>
            <a:r>
              <a:rPr lang="ja-JP" altLang="en-US" dirty="0"/>
              <a:t>従業員画面で取得した勤怠データの確認をします</a:t>
            </a:r>
            <a:endParaRPr lang="en-US" altLang="ja-JP" dirty="0"/>
          </a:p>
          <a:p>
            <a:pPr>
              <a:buClrTx/>
            </a:pPr>
            <a:r>
              <a:rPr lang="ja-JP" altLang="en-US" dirty="0"/>
              <a:t>［本人情報］＞［勤怠情報］にて確認します</a:t>
            </a:r>
            <a:endParaRPr kumimoji="1" lang="ja-JP" altLang="en-US" dirty="0"/>
          </a:p>
        </p:txBody>
      </p:sp>
      <p:sp>
        <p:nvSpPr>
          <p:cNvPr id="14" name="テキスト ボックス 13"/>
          <p:cNvSpPr txBox="1"/>
          <p:nvPr/>
        </p:nvSpPr>
        <p:spPr>
          <a:xfrm>
            <a:off x="6045835" y="1536668"/>
            <a:ext cx="3587685" cy="2031325"/>
          </a:xfrm>
          <a:prstGeom prst="rect">
            <a:avLst/>
          </a:prstGeom>
          <a:noFill/>
        </p:spPr>
        <p:txBody>
          <a:bodyPr wrap="square" rtlCol="0">
            <a:spAutoFit/>
          </a:bodyPr>
          <a:lstStyle/>
          <a:p>
            <a:r>
              <a:rPr lang="ja-JP" altLang="en-US" dirty="0">
                <a:latin typeface="+mn-ea"/>
                <a:ea typeface="+mn-ea"/>
              </a:rPr>
              <a:t>➀ データを確認したい年月をプルダウン</a:t>
            </a:r>
            <a:endParaRPr lang="en-US" altLang="ja-JP" dirty="0">
              <a:latin typeface="+mn-ea"/>
              <a:ea typeface="+mn-ea"/>
            </a:endParaRPr>
          </a:p>
          <a:p>
            <a:r>
              <a:rPr lang="ja-JP" altLang="en-US" dirty="0">
                <a:latin typeface="+mn-ea"/>
                <a:ea typeface="+mn-ea"/>
              </a:rPr>
              <a:t>　　から選択します</a:t>
            </a:r>
            <a:endParaRPr lang="en-US" altLang="ja-JP" dirty="0">
              <a:latin typeface="+mn-ea"/>
              <a:ea typeface="+mn-ea"/>
            </a:endParaRPr>
          </a:p>
          <a:p>
            <a:r>
              <a:rPr lang="ja-JP" altLang="en-US" dirty="0">
                <a:latin typeface="+mn-ea"/>
                <a:ea typeface="+mn-ea"/>
              </a:rPr>
              <a:t>②［表示］をクリックします</a:t>
            </a:r>
            <a:endParaRPr lang="en-US" altLang="ja-JP" dirty="0">
              <a:latin typeface="+mn-ea"/>
              <a:ea typeface="+mn-ea"/>
            </a:endParaRPr>
          </a:p>
          <a:p>
            <a:r>
              <a:rPr lang="ja-JP" altLang="en-US" dirty="0">
                <a:latin typeface="+mn-ea"/>
                <a:ea typeface="+mn-ea"/>
              </a:rPr>
              <a:t>③　</a:t>
            </a:r>
            <a:r>
              <a:rPr lang="en-US" altLang="ja-JP" dirty="0">
                <a:latin typeface="+mn-ea"/>
                <a:ea typeface="+mn-ea"/>
              </a:rPr>
              <a:t>KING OF TIME</a:t>
            </a:r>
            <a:r>
              <a:rPr lang="ja-JP" altLang="en-US" dirty="0">
                <a:latin typeface="+mn-ea"/>
                <a:ea typeface="+mn-ea"/>
              </a:rPr>
              <a:t>（以降「</a:t>
            </a:r>
            <a:r>
              <a:rPr lang="en-US" altLang="ja-JP" dirty="0">
                <a:latin typeface="+mn-ea"/>
                <a:ea typeface="+mn-ea"/>
              </a:rPr>
              <a:t>KOT</a:t>
            </a:r>
            <a:r>
              <a:rPr lang="ja-JP" altLang="en-US" dirty="0">
                <a:latin typeface="+mn-ea"/>
                <a:ea typeface="+mn-ea"/>
              </a:rPr>
              <a:t>」と略す）</a:t>
            </a:r>
            <a:endParaRPr lang="en-US" altLang="ja-JP" dirty="0">
              <a:latin typeface="+mn-ea"/>
              <a:ea typeface="+mn-ea"/>
            </a:endParaRPr>
          </a:p>
          <a:p>
            <a:r>
              <a:rPr lang="ja-JP" altLang="en-US" dirty="0">
                <a:latin typeface="+mn-ea"/>
                <a:ea typeface="+mn-ea"/>
              </a:rPr>
              <a:t>　　から取得された勤怠データが表示されます</a:t>
            </a:r>
            <a:endParaRPr lang="en-US" altLang="ja-JP" dirty="0">
              <a:latin typeface="+mn-ea"/>
              <a:ea typeface="+mn-ea"/>
            </a:endParaRPr>
          </a:p>
          <a:p>
            <a:endParaRPr lang="en-US" altLang="ja-JP" dirty="0">
              <a:latin typeface="+mn-ea"/>
              <a:ea typeface="+mn-ea"/>
            </a:endParaRPr>
          </a:p>
          <a:p>
            <a:r>
              <a:rPr lang="en-US" altLang="ja-JP" dirty="0">
                <a:latin typeface="+mn-ea"/>
                <a:ea typeface="+mn-ea"/>
              </a:rPr>
              <a:t>※</a:t>
            </a:r>
            <a:r>
              <a:rPr lang="ja-JP" altLang="en-US" dirty="0">
                <a:latin typeface="+mn-ea"/>
                <a:ea typeface="+mn-ea"/>
              </a:rPr>
              <a:t>管理者が</a:t>
            </a:r>
            <a:r>
              <a:rPr lang="en-US" altLang="ja-JP" dirty="0">
                <a:latin typeface="+mn-ea"/>
                <a:ea typeface="+mn-ea"/>
              </a:rPr>
              <a:t>KOT</a:t>
            </a:r>
            <a:r>
              <a:rPr lang="ja-JP" altLang="en-US" dirty="0">
                <a:latin typeface="+mn-ea"/>
                <a:ea typeface="+mn-ea"/>
              </a:rPr>
              <a:t>から取得作業を行った時点での</a:t>
            </a:r>
            <a:endParaRPr lang="en-US" altLang="ja-JP" dirty="0">
              <a:latin typeface="+mn-ea"/>
              <a:ea typeface="+mn-ea"/>
            </a:endParaRPr>
          </a:p>
          <a:p>
            <a:r>
              <a:rPr lang="ja-JP" altLang="en-US" dirty="0">
                <a:latin typeface="+mn-ea"/>
                <a:ea typeface="+mn-ea"/>
              </a:rPr>
              <a:t>　 データが表示されます</a:t>
            </a:r>
            <a:endParaRPr lang="en-US" altLang="ja-JP" dirty="0">
              <a:latin typeface="+mn-ea"/>
              <a:ea typeface="+mn-ea"/>
            </a:endParaRPr>
          </a:p>
          <a:p>
            <a:r>
              <a:rPr lang="en-US" altLang="ja-JP" dirty="0">
                <a:latin typeface="+mn-ea"/>
                <a:ea typeface="+mn-ea"/>
              </a:rPr>
              <a:t>※</a:t>
            </a:r>
            <a:r>
              <a:rPr lang="ja-JP" altLang="en-US" dirty="0">
                <a:latin typeface="+mn-ea"/>
                <a:ea typeface="+mn-ea"/>
              </a:rPr>
              <a:t>リアルタイムに自動連携するわけではありません</a:t>
            </a:r>
            <a:endParaRPr lang="en-US" altLang="ja-JP" dirty="0">
              <a:latin typeface="+mn-ea"/>
              <a:ea typeface="+mn-ea"/>
            </a:endParaRPr>
          </a:p>
        </p:txBody>
      </p:sp>
      <p:grpSp>
        <p:nvGrpSpPr>
          <p:cNvPr id="6" name="グループ化 5"/>
          <p:cNvGrpSpPr/>
          <p:nvPr/>
        </p:nvGrpSpPr>
        <p:grpSpPr>
          <a:xfrm>
            <a:off x="272480" y="2013421"/>
            <a:ext cx="5655435" cy="2377872"/>
            <a:chOff x="344991" y="1955850"/>
            <a:chExt cx="5655435" cy="2377872"/>
          </a:xfrm>
        </p:grpSpPr>
        <p:grpSp>
          <p:nvGrpSpPr>
            <p:cNvPr id="5" name="グループ化 4"/>
            <p:cNvGrpSpPr/>
            <p:nvPr/>
          </p:nvGrpSpPr>
          <p:grpSpPr>
            <a:xfrm>
              <a:off x="344991" y="3235872"/>
              <a:ext cx="1217611" cy="1097850"/>
              <a:chOff x="344991" y="3235872"/>
              <a:chExt cx="1217611" cy="1097850"/>
            </a:xfrm>
          </p:grpSpPr>
          <p:sp>
            <p:nvSpPr>
              <p:cNvPr id="27" name="角丸四角形 26"/>
              <p:cNvSpPr/>
              <p:nvPr/>
            </p:nvSpPr>
            <p:spPr bwMode="auto">
              <a:xfrm>
                <a:off x="344991" y="3235872"/>
                <a:ext cx="1202360" cy="307777"/>
              </a:xfrm>
              <a:prstGeom prst="roundRect">
                <a:avLst/>
              </a:prstGeom>
              <a:noFill/>
              <a:ln w="28575">
                <a:solidFill>
                  <a:srgbClr val="FF0000"/>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bwMode="auto">
              <a:xfrm>
                <a:off x="360242" y="4061372"/>
                <a:ext cx="1202360" cy="272350"/>
              </a:xfrm>
              <a:prstGeom prst="roundRect">
                <a:avLst/>
              </a:prstGeom>
              <a:noFill/>
              <a:ln w="28575">
                <a:solidFill>
                  <a:srgbClr val="FF0000"/>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endParaRPr lang="ja-JP" altLang="en-US" dirty="0">
                  <a:solidFill>
                    <a:schemeClr val="tx1"/>
                  </a:solidFill>
                  <a:latin typeface="Meiryo UI" panose="020B0604030504040204" pitchFamily="50" charset="-128"/>
                  <a:ea typeface="Meiryo UI" panose="020B0604030504040204" pitchFamily="50" charset="-128"/>
                </a:endParaRPr>
              </a:p>
            </p:txBody>
          </p:sp>
        </p:grpSp>
        <p:sp>
          <p:nvSpPr>
            <p:cNvPr id="29" name="角丸四角形 28"/>
            <p:cNvSpPr/>
            <p:nvPr/>
          </p:nvSpPr>
          <p:spPr>
            <a:xfrm>
              <a:off x="1831405" y="2300051"/>
              <a:ext cx="2171334" cy="305751"/>
            </a:xfrm>
            <a:prstGeom prst="round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662" b="1" dirty="0"/>
            </a:p>
          </p:txBody>
        </p:sp>
        <p:sp>
          <p:nvSpPr>
            <p:cNvPr id="30" name="テキスト ボックス 29"/>
            <p:cNvSpPr txBox="1"/>
            <p:nvPr/>
          </p:nvSpPr>
          <p:spPr>
            <a:xfrm>
              <a:off x="1519545" y="2295898"/>
              <a:ext cx="288000" cy="288000"/>
            </a:xfrm>
            <a:prstGeom prst="rect">
              <a:avLst/>
            </a:prstGeom>
            <a:solidFill>
              <a:schemeClr val="bg1"/>
            </a:solidFill>
          </p:spPr>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➀</a:t>
              </a:r>
            </a:p>
          </p:txBody>
        </p:sp>
        <p:sp>
          <p:nvSpPr>
            <p:cNvPr id="31" name="角丸四角形 30"/>
            <p:cNvSpPr/>
            <p:nvPr/>
          </p:nvSpPr>
          <p:spPr>
            <a:xfrm>
              <a:off x="4002739" y="2300051"/>
              <a:ext cx="374700" cy="319083"/>
            </a:xfrm>
            <a:prstGeom prst="round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662" b="1" dirty="0"/>
            </a:p>
          </p:txBody>
        </p:sp>
        <p:sp>
          <p:nvSpPr>
            <p:cNvPr id="32" name="テキスト ボックス 31"/>
            <p:cNvSpPr txBox="1"/>
            <p:nvPr/>
          </p:nvSpPr>
          <p:spPr>
            <a:xfrm>
              <a:off x="4046089" y="1955850"/>
              <a:ext cx="288000" cy="288000"/>
            </a:xfrm>
            <a:prstGeom prst="rect">
              <a:avLst/>
            </a:prstGeom>
            <a:solidFill>
              <a:schemeClr val="bg1"/>
            </a:solidFill>
          </p:spPr>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②</a:t>
              </a:r>
            </a:p>
          </p:txBody>
        </p:sp>
        <p:sp>
          <p:nvSpPr>
            <p:cNvPr id="33" name="テキスト ボックス 32"/>
            <p:cNvSpPr txBox="1"/>
            <p:nvPr/>
          </p:nvSpPr>
          <p:spPr>
            <a:xfrm>
              <a:off x="1594584" y="2947872"/>
              <a:ext cx="289310" cy="288000"/>
            </a:xfrm>
            <a:prstGeom prst="rect">
              <a:avLst/>
            </a:prstGeom>
            <a:solidFill>
              <a:schemeClr val="bg1"/>
            </a:solidFill>
          </p:spPr>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③</a:t>
              </a:r>
            </a:p>
          </p:txBody>
        </p:sp>
        <p:sp>
          <p:nvSpPr>
            <p:cNvPr id="34" name="角丸四角形 33"/>
            <p:cNvSpPr/>
            <p:nvPr/>
          </p:nvSpPr>
          <p:spPr>
            <a:xfrm>
              <a:off x="1857159" y="3183824"/>
              <a:ext cx="4143267" cy="619654"/>
            </a:xfrm>
            <a:prstGeom prst="roundRect">
              <a:avLst>
                <a:gd name="adj" fmla="val 5771"/>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662" b="1" dirty="0"/>
            </a:p>
          </p:txBody>
        </p:sp>
      </p:grpSp>
      <p:pic>
        <p:nvPicPr>
          <p:cNvPr id="7" name="図 6">
            <a:extLst>
              <a:ext uri="{FF2B5EF4-FFF2-40B4-BE49-F238E27FC236}">
                <a16:creationId xmlns:a16="http://schemas.microsoft.com/office/drawing/2014/main" id="{98C01AAE-12C1-D422-7818-8D1249F6323A}"/>
              </a:ext>
            </a:extLst>
          </p:cNvPr>
          <p:cNvPicPr>
            <a:picLocks noChangeAspect="1"/>
          </p:cNvPicPr>
          <p:nvPr/>
        </p:nvPicPr>
        <p:blipFill>
          <a:blip r:embed="rId3"/>
          <a:stretch>
            <a:fillRect/>
          </a:stretch>
        </p:blipFill>
        <p:spPr>
          <a:xfrm>
            <a:off x="272480" y="4403081"/>
            <a:ext cx="1249593" cy="394071"/>
          </a:xfrm>
          <a:prstGeom prst="rect">
            <a:avLst/>
          </a:prstGeom>
        </p:spPr>
      </p:pic>
    </p:spTree>
    <p:extLst>
      <p:ext uri="{BB962C8B-B14F-4D97-AF65-F5344CB8AC3E}">
        <p14:creationId xmlns:p14="http://schemas.microsoft.com/office/powerpoint/2010/main" val="68225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45F73D62-3FEB-3AA7-3536-8A9A9FCEEF67}"/>
              </a:ext>
            </a:extLst>
          </p:cNvPr>
          <p:cNvPicPr>
            <a:picLocks noChangeAspect="1"/>
          </p:cNvPicPr>
          <p:nvPr/>
        </p:nvPicPr>
        <p:blipFill>
          <a:blip r:embed="rId2"/>
          <a:stretch>
            <a:fillRect/>
          </a:stretch>
        </p:blipFill>
        <p:spPr>
          <a:xfrm>
            <a:off x="235802" y="1767183"/>
            <a:ext cx="5636320" cy="4361396"/>
          </a:xfrm>
          <a:prstGeom prst="rect">
            <a:avLst/>
          </a:prstGeom>
          <a:ln>
            <a:solidFill>
              <a:schemeClr val="tx1"/>
            </a:solidFill>
          </a:ln>
        </p:spPr>
      </p:pic>
      <p:sp>
        <p:nvSpPr>
          <p:cNvPr id="2" name="タイトル 1"/>
          <p:cNvSpPr>
            <a:spLocks noGrp="1"/>
          </p:cNvSpPr>
          <p:nvPr>
            <p:ph type="title"/>
          </p:nvPr>
        </p:nvSpPr>
        <p:spPr/>
        <p:txBody>
          <a:bodyPr/>
          <a:lstStyle/>
          <a:p>
            <a:r>
              <a:rPr lang="ja-JP" altLang="en-US" dirty="0"/>
              <a:t>勤怠データの参照（上司）</a:t>
            </a:r>
            <a:endParaRPr kumimoji="1" lang="ja-JP" altLang="en-US" dirty="0"/>
          </a:p>
        </p:txBody>
      </p:sp>
      <p:sp>
        <p:nvSpPr>
          <p:cNvPr id="3" name="コンテンツ プレースホルダー 2"/>
          <p:cNvSpPr>
            <a:spLocks noGrp="1"/>
          </p:cNvSpPr>
          <p:nvPr>
            <p:ph idx="1"/>
          </p:nvPr>
        </p:nvSpPr>
        <p:spPr>
          <a:xfrm>
            <a:off x="273050" y="684779"/>
            <a:ext cx="8639908" cy="310060"/>
          </a:xfrm>
        </p:spPr>
        <p:txBody>
          <a:bodyPr>
            <a:noAutofit/>
          </a:bodyPr>
          <a:lstStyle/>
          <a:p>
            <a:pPr>
              <a:buClrTx/>
            </a:pPr>
            <a:r>
              <a:rPr lang="ja-JP" altLang="en-US" dirty="0"/>
              <a:t>従業員画面で自分の部下の勤怠データの確認をします</a:t>
            </a:r>
            <a:endParaRPr lang="en-US" altLang="ja-JP" dirty="0"/>
          </a:p>
          <a:p>
            <a:pPr marL="0" indent="0">
              <a:buClrTx/>
              <a:buNone/>
            </a:pPr>
            <a:r>
              <a:rPr lang="ja-JP" altLang="en-US" dirty="0"/>
              <a:t>　　</a:t>
            </a:r>
            <a:r>
              <a:rPr lang="en-US" altLang="ja-JP" sz="1050" dirty="0"/>
              <a:t>※</a:t>
            </a:r>
            <a:r>
              <a:rPr lang="ja-JP" altLang="en-US" sz="1050" dirty="0"/>
              <a:t>上長権限が付与されている従業員のみ可能です</a:t>
            </a:r>
            <a:endParaRPr lang="en-US" altLang="ja-JP" sz="1050" dirty="0"/>
          </a:p>
          <a:p>
            <a:pPr>
              <a:buClrTx/>
            </a:pPr>
            <a:r>
              <a:rPr lang="ja-JP" altLang="en-US" dirty="0"/>
              <a:t>［部下情報］＞［勤怠情報］にて確認します</a:t>
            </a:r>
            <a:endParaRPr kumimoji="1" lang="ja-JP" altLang="en-US" dirty="0"/>
          </a:p>
        </p:txBody>
      </p:sp>
      <p:sp>
        <p:nvSpPr>
          <p:cNvPr id="14" name="テキスト ボックス 13"/>
          <p:cNvSpPr txBox="1"/>
          <p:nvPr/>
        </p:nvSpPr>
        <p:spPr>
          <a:xfrm>
            <a:off x="6045213" y="1772816"/>
            <a:ext cx="3660315" cy="2462213"/>
          </a:xfrm>
          <a:prstGeom prst="rect">
            <a:avLst/>
          </a:prstGeom>
          <a:noFill/>
        </p:spPr>
        <p:txBody>
          <a:bodyPr wrap="square" rtlCol="0">
            <a:spAutoFit/>
          </a:bodyPr>
          <a:lstStyle/>
          <a:p>
            <a:r>
              <a:rPr lang="ja-JP" altLang="en-US" dirty="0">
                <a:latin typeface="+mn-ea"/>
                <a:ea typeface="+mn-ea"/>
              </a:rPr>
              <a:t>➀ データを確認したい年月をプルダウン</a:t>
            </a:r>
            <a:endParaRPr lang="en-US" altLang="ja-JP" dirty="0">
              <a:latin typeface="+mn-ea"/>
              <a:ea typeface="+mn-ea"/>
            </a:endParaRPr>
          </a:p>
          <a:p>
            <a:r>
              <a:rPr lang="ja-JP" altLang="en-US" dirty="0">
                <a:latin typeface="+mn-ea"/>
                <a:ea typeface="+mn-ea"/>
              </a:rPr>
              <a:t>　　から選択します</a:t>
            </a:r>
            <a:endParaRPr lang="en-US" altLang="ja-JP" dirty="0">
              <a:latin typeface="+mn-ea"/>
              <a:ea typeface="+mn-ea"/>
            </a:endParaRPr>
          </a:p>
          <a:p>
            <a:r>
              <a:rPr lang="ja-JP" altLang="en-US" dirty="0">
                <a:latin typeface="+mn-ea"/>
                <a:ea typeface="+mn-ea"/>
              </a:rPr>
              <a:t>②［表示］をクリックします</a:t>
            </a:r>
            <a:endParaRPr lang="en-US" altLang="ja-JP" sz="1100" dirty="0">
              <a:latin typeface="+mn-ea"/>
              <a:ea typeface="+mn-ea"/>
            </a:endParaRPr>
          </a:p>
          <a:p>
            <a:r>
              <a:rPr lang="ja-JP" altLang="en-US" dirty="0">
                <a:latin typeface="+mn-ea"/>
                <a:ea typeface="+mn-ea"/>
              </a:rPr>
              <a:t>③　</a:t>
            </a:r>
            <a:r>
              <a:rPr lang="en-US" altLang="ja-JP" dirty="0">
                <a:latin typeface="+mn-ea"/>
                <a:ea typeface="+mn-ea"/>
              </a:rPr>
              <a:t>KOT</a:t>
            </a:r>
            <a:r>
              <a:rPr lang="ja-JP" altLang="en-US" dirty="0">
                <a:latin typeface="+mn-ea"/>
                <a:ea typeface="+mn-ea"/>
              </a:rPr>
              <a:t>から取得された勤怠データが</a:t>
            </a:r>
            <a:endParaRPr lang="en-US" altLang="ja-JP" dirty="0">
              <a:latin typeface="+mn-ea"/>
              <a:ea typeface="+mn-ea"/>
            </a:endParaRPr>
          </a:p>
          <a:p>
            <a:r>
              <a:rPr lang="ja-JP" altLang="en-US" dirty="0">
                <a:latin typeface="+mn-ea"/>
                <a:ea typeface="+mn-ea"/>
              </a:rPr>
              <a:t>　　 表示されます</a:t>
            </a:r>
            <a:endParaRPr lang="en-US" altLang="ja-JP" dirty="0">
              <a:latin typeface="+mn-ea"/>
              <a:ea typeface="+mn-ea"/>
            </a:endParaRPr>
          </a:p>
          <a:p>
            <a:endParaRPr lang="en-US" altLang="ja-JP" dirty="0">
              <a:latin typeface="+mn-ea"/>
              <a:ea typeface="+mn-ea"/>
            </a:endParaRPr>
          </a:p>
          <a:p>
            <a:r>
              <a:rPr lang="en-US" altLang="ja-JP" dirty="0">
                <a:latin typeface="+mn-ea"/>
                <a:ea typeface="+mn-ea"/>
              </a:rPr>
              <a:t>※</a:t>
            </a:r>
            <a:r>
              <a:rPr lang="ja-JP" altLang="en-US" dirty="0">
                <a:latin typeface="+mn-ea"/>
                <a:ea typeface="+mn-ea"/>
              </a:rPr>
              <a:t>管理者が</a:t>
            </a:r>
            <a:r>
              <a:rPr lang="en-US" altLang="ja-JP" dirty="0">
                <a:latin typeface="+mn-ea"/>
                <a:ea typeface="+mn-ea"/>
              </a:rPr>
              <a:t>KOT</a:t>
            </a:r>
            <a:r>
              <a:rPr lang="ja-JP" altLang="en-US" dirty="0">
                <a:latin typeface="+mn-ea"/>
                <a:ea typeface="+mn-ea"/>
              </a:rPr>
              <a:t>から取得作業を行った</a:t>
            </a:r>
            <a:endParaRPr lang="en-US" altLang="ja-JP" dirty="0">
              <a:latin typeface="+mn-ea"/>
              <a:ea typeface="+mn-ea"/>
            </a:endParaRPr>
          </a:p>
          <a:p>
            <a:r>
              <a:rPr lang="ja-JP" altLang="en-US" dirty="0">
                <a:latin typeface="+mn-ea"/>
                <a:ea typeface="+mn-ea"/>
              </a:rPr>
              <a:t>　　時点でのデータが表示されます</a:t>
            </a:r>
            <a:endParaRPr lang="en-US" altLang="ja-JP" dirty="0">
              <a:latin typeface="+mn-ea"/>
              <a:ea typeface="+mn-ea"/>
            </a:endParaRPr>
          </a:p>
          <a:p>
            <a:r>
              <a:rPr lang="en-US" altLang="ja-JP" dirty="0">
                <a:latin typeface="+mn-ea"/>
                <a:ea typeface="+mn-ea"/>
              </a:rPr>
              <a:t>※</a:t>
            </a:r>
            <a:r>
              <a:rPr lang="ja-JP" altLang="en-US" dirty="0">
                <a:latin typeface="+mn-ea"/>
                <a:ea typeface="+mn-ea"/>
              </a:rPr>
              <a:t>リアルタイムに自動連携するわけでは</a:t>
            </a:r>
            <a:endParaRPr lang="en-US" altLang="ja-JP" dirty="0">
              <a:latin typeface="+mn-ea"/>
              <a:ea typeface="+mn-ea"/>
            </a:endParaRPr>
          </a:p>
          <a:p>
            <a:r>
              <a:rPr lang="ja-JP" altLang="en-US" dirty="0">
                <a:latin typeface="+mn-ea"/>
                <a:ea typeface="+mn-ea"/>
              </a:rPr>
              <a:t>　　ありません</a:t>
            </a:r>
            <a:endParaRPr lang="en-US" altLang="ja-JP" dirty="0">
              <a:latin typeface="+mn-ea"/>
              <a:ea typeface="+mn-ea"/>
            </a:endParaRPr>
          </a:p>
          <a:p>
            <a:endParaRPr lang="en-US" altLang="ja-JP" dirty="0">
              <a:latin typeface="+mn-ea"/>
              <a:ea typeface="+mn-ea"/>
            </a:endParaRPr>
          </a:p>
        </p:txBody>
      </p:sp>
      <p:grpSp>
        <p:nvGrpSpPr>
          <p:cNvPr id="10" name="グループ化 9"/>
          <p:cNvGrpSpPr/>
          <p:nvPr/>
        </p:nvGrpSpPr>
        <p:grpSpPr>
          <a:xfrm>
            <a:off x="235802" y="2117623"/>
            <a:ext cx="5565375" cy="3975673"/>
            <a:chOff x="353545" y="1988295"/>
            <a:chExt cx="5565375" cy="4204006"/>
          </a:xfrm>
        </p:grpSpPr>
        <p:grpSp>
          <p:nvGrpSpPr>
            <p:cNvPr id="9" name="グループ化 8"/>
            <p:cNvGrpSpPr/>
            <p:nvPr/>
          </p:nvGrpSpPr>
          <p:grpSpPr>
            <a:xfrm>
              <a:off x="353545" y="3451131"/>
              <a:ext cx="1115554" cy="989867"/>
              <a:chOff x="354017" y="3451131"/>
              <a:chExt cx="1101419" cy="989867"/>
            </a:xfrm>
          </p:grpSpPr>
          <p:sp>
            <p:nvSpPr>
              <p:cNvPr id="18" name="角丸四角形 17"/>
              <p:cNvSpPr/>
              <p:nvPr/>
            </p:nvSpPr>
            <p:spPr bwMode="auto">
              <a:xfrm>
                <a:off x="354017" y="3451131"/>
                <a:ext cx="1101419" cy="318726"/>
              </a:xfrm>
              <a:prstGeom prst="roundRect">
                <a:avLst/>
              </a:prstGeom>
              <a:noFill/>
              <a:ln w="28575">
                <a:solidFill>
                  <a:srgbClr val="FF0000"/>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bwMode="auto">
              <a:xfrm>
                <a:off x="354017" y="4185686"/>
                <a:ext cx="1101419" cy="255312"/>
              </a:xfrm>
              <a:prstGeom prst="roundRect">
                <a:avLst/>
              </a:prstGeom>
              <a:noFill/>
              <a:ln w="28575">
                <a:solidFill>
                  <a:srgbClr val="FF0000"/>
                </a:solidFill>
                <a:prstDash val="dash"/>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endParaRPr lang="ja-JP" altLang="en-US" dirty="0">
                  <a:solidFill>
                    <a:schemeClr val="tx1"/>
                  </a:solidFill>
                  <a:latin typeface="Meiryo UI" panose="020B0604030504040204" pitchFamily="50" charset="-128"/>
                  <a:ea typeface="Meiryo UI" panose="020B0604030504040204" pitchFamily="50" charset="-128"/>
                </a:endParaRPr>
              </a:p>
            </p:txBody>
          </p:sp>
        </p:grpSp>
        <p:sp>
          <p:nvSpPr>
            <p:cNvPr id="21" name="角丸四角形 20"/>
            <p:cNvSpPr/>
            <p:nvPr/>
          </p:nvSpPr>
          <p:spPr>
            <a:xfrm>
              <a:off x="1724382" y="2325042"/>
              <a:ext cx="913988" cy="305751"/>
            </a:xfrm>
            <a:prstGeom prst="round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662" b="1" dirty="0"/>
            </a:p>
          </p:txBody>
        </p:sp>
        <p:sp>
          <p:nvSpPr>
            <p:cNvPr id="22" name="テキスト ボックス 21"/>
            <p:cNvSpPr txBox="1"/>
            <p:nvPr/>
          </p:nvSpPr>
          <p:spPr>
            <a:xfrm>
              <a:off x="1389065" y="2321252"/>
              <a:ext cx="288000" cy="304541"/>
            </a:xfrm>
            <a:prstGeom prst="rect">
              <a:avLst/>
            </a:prstGeom>
            <a:solidFill>
              <a:schemeClr val="bg1"/>
            </a:solidFill>
          </p:spPr>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➀</a:t>
              </a:r>
            </a:p>
          </p:txBody>
        </p:sp>
        <p:sp>
          <p:nvSpPr>
            <p:cNvPr id="23" name="角丸四角形 22"/>
            <p:cNvSpPr/>
            <p:nvPr/>
          </p:nvSpPr>
          <p:spPr>
            <a:xfrm>
              <a:off x="2638370" y="2331983"/>
              <a:ext cx="330432" cy="300985"/>
            </a:xfrm>
            <a:prstGeom prst="round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662" b="1" dirty="0"/>
            </a:p>
          </p:txBody>
        </p:sp>
        <p:sp>
          <p:nvSpPr>
            <p:cNvPr id="24" name="テキスト ボックス 23"/>
            <p:cNvSpPr txBox="1"/>
            <p:nvPr/>
          </p:nvSpPr>
          <p:spPr>
            <a:xfrm>
              <a:off x="2638370" y="1988295"/>
              <a:ext cx="288000" cy="304541"/>
            </a:xfrm>
            <a:prstGeom prst="rect">
              <a:avLst/>
            </a:prstGeom>
            <a:solidFill>
              <a:schemeClr val="bg1"/>
            </a:solidFill>
          </p:spPr>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②</a:t>
              </a:r>
            </a:p>
          </p:txBody>
        </p:sp>
        <p:sp>
          <p:nvSpPr>
            <p:cNvPr id="25" name="テキスト ボックス 24"/>
            <p:cNvSpPr txBox="1"/>
            <p:nvPr/>
          </p:nvSpPr>
          <p:spPr>
            <a:xfrm>
              <a:off x="1435072" y="2957267"/>
              <a:ext cx="289310" cy="304541"/>
            </a:xfrm>
            <a:prstGeom prst="rect">
              <a:avLst/>
            </a:prstGeom>
            <a:solidFill>
              <a:schemeClr val="bg1"/>
            </a:solidFill>
          </p:spPr>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③</a:t>
              </a:r>
            </a:p>
          </p:txBody>
        </p:sp>
        <p:sp>
          <p:nvSpPr>
            <p:cNvPr id="26" name="角丸四角形 25"/>
            <p:cNvSpPr/>
            <p:nvPr/>
          </p:nvSpPr>
          <p:spPr>
            <a:xfrm>
              <a:off x="1724382" y="3109537"/>
              <a:ext cx="4194538" cy="3082764"/>
            </a:xfrm>
            <a:prstGeom prst="roundRect">
              <a:avLst>
                <a:gd name="adj" fmla="val 5771"/>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662" b="1" dirty="0"/>
            </a:p>
          </p:txBody>
        </p:sp>
      </p:grpSp>
      <p:pic>
        <p:nvPicPr>
          <p:cNvPr id="4" name="図 3">
            <a:extLst>
              <a:ext uri="{FF2B5EF4-FFF2-40B4-BE49-F238E27FC236}">
                <a16:creationId xmlns:a16="http://schemas.microsoft.com/office/drawing/2014/main" id="{45784869-E9A4-8623-E635-79CE7995A5CE}"/>
              </a:ext>
            </a:extLst>
          </p:cNvPr>
          <p:cNvPicPr>
            <a:picLocks noChangeAspect="1"/>
          </p:cNvPicPr>
          <p:nvPr/>
        </p:nvPicPr>
        <p:blipFill>
          <a:blip r:embed="rId3"/>
          <a:stretch>
            <a:fillRect/>
          </a:stretch>
        </p:blipFill>
        <p:spPr>
          <a:xfrm>
            <a:off x="235802" y="4741287"/>
            <a:ext cx="1081528" cy="394071"/>
          </a:xfrm>
          <a:prstGeom prst="rect">
            <a:avLst/>
          </a:prstGeom>
        </p:spPr>
      </p:pic>
    </p:spTree>
    <p:extLst>
      <p:ext uri="{BB962C8B-B14F-4D97-AF65-F5344CB8AC3E}">
        <p14:creationId xmlns:p14="http://schemas.microsoft.com/office/powerpoint/2010/main" val="390014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2691165" y="5370300"/>
            <a:ext cx="6582315" cy="1107996"/>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ja-JP" altLang="en-US" sz="1100" dirty="0"/>
              <a:t>本資料は、社内用マニュアルの作成など、自社ご利用の範囲内に限り、複製・ご編集いただいて構いません。</a:t>
            </a:r>
            <a:endParaRPr lang="en-US" altLang="ja-JP" sz="1100" dirty="0"/>
          </a:p>
          <a:p>
            <a:pPr algn="r"/>
            <a:r>
              <a:rPr lang="ja-JP" altLang="ja-JP" sz="1100" dirty="0"/>
              <a:t>本</a:t>
            </a:r>
            <a:r>
              <a:rPr lang="ja-JP" altLang="en-US" sz="1100" dirty="0"/>
              <a:t>資料</a:t>
            </a:r>
            <a:r>
              <a:rPr lang="ja-JP" altLang="ja-JP" sz="1100" dirty="0"/>
              <a:t>の内容の一部または全部を無断転載することは禁止されています</a:t>
            </a:r>
            <a:r>
              <a:rPr lang="ja-JP" altLang="en-US" sz="1100" dirty="0"/>
              <a:t>。</a:t>
            </a:r>
            <a:endParaRPr lang="ja-JP" altLang="ja-JP" sz="1100" dirty="0"/>
          </a:p>
          <a:p>
            <a:pPr algn="r"/>
            <a:r>
              <a:rPr lang="ja-JP" altLang="ja-JP" sz="1100" dirty="0"/>
              <a:t>本</a:t>
            </a:r>
            <a:r>
              <a:rPr lang="ja-JP" altLang="en-US" sz="1100" dirty="0"/>
              <a:t>資料</a:t>
            </a:r>
            <a:r>
              <a:rPr lang="ja-JP" altLang="ja-JP" sz="1100" dirty="0"/>
              <a:t>の内容に関しては訂正・改善のため、予告なしに変更することがあります</a:t>
            </a:r>
            <a:r>
              <a:rPr lang="ja-JP" altLang="en-US" sz="1100" dirty="0"/>
              <a:t>。</a:t>
            </a:r>
            <a:endParaRPr lang="en-US" altLang="ja-JP" sz="1100" dirty="0"/>
          </a:p>
          <a:p>
            <a:pPr algn="r"/>
            <a:endParaRPr lang="en-US" altLang="ja-JP" sz="1100" dirty="0">
              <a:latin typeface="Meiryo UI" panose="020B0604030504040204" pitchFamily="50" charset="-128"/>
              <a:ea typeface="Meiryo UI" panose="020B0604030504040204" pitchFamily="50" charset="-128"/>
            </a:endParaRPr>
          </a:p>
          <a:p>
            <a:pPr algn="r"/>
            <a:r>
              <a:rPr lang="en-US" altLang="ja-JP" sz="1100" dirty="0">
                <a:latin typeface="Meiryo UI" panose="020B0604030504040204" pitchFamily="50" charset="-128"/>
                <a:ea typeface="Meiryo UI" panose="020B0604030504040204" pitchFamily="50" charset="-128"/>
              </a:rPr>
              <a:t>Last Updated-2023/02/06</a:t>
            </a:r>
          </a:p>
          <a:p>
            <a:pPr algn="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5983945"/>
      </p:ext>
    </p:extLst>
  </p:cSld>
  <p:clrMapOvr>
    <a:masterClrMapping/>
  </p:clrMapOvr>
</p:sld>
</file>

<file path=ppt/theme/theme1.xml><?xml version="1.0" encoding="utf-8"?>
<a:theme xmlns:a="http://schemas.openxmlformats.org/drawingml/2006/main" name="20201005_temp">
  <a:themeElements>
    <a:clrScheme name="20201005_AACltd_temp_20201005">
      <a:dk1>
        <a:srgbClr val="000000"/>
      </a:dk1>
      <a:lt1>
        <a:srgbClr val="FFFFFF"/>
      </a:lt1>
      <a:dk2>
        <a:srgbClr val="DDDDDD"/>
      </a:dk2>
      <a:lt2>
        <a:srgbClr val="141B38"/>
      </a:lt2>
      <a:accent1>
        <a:srgbClr val="FE9900"/>
      </a:accent1>
      <a:accent2>
        <a:srgbClr val="FCC117"/>
      </a:accent2>
      <a:accent3>
        <a:srgbClr val="6FA3E2"/>
      </a:accent3>
      <a:accent4>
        <a:srgbClr val="8CC7B8"/>
      </a:accent4>
      <a:accent5>
        <a:srgbClr val="C09573"/>
      </a:accent5>
      <a:accent6>
        <a:srgbClr val="B77D95"/>
      </a:accent6>
      <a:hlink>
        <a:srgbClr val="EE741F"/>
      </a:hlink>
      <a:folHlink>
        <a:srgbClr val="4E565C"/>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20130101_AACltd_temp_20121226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0130101_AACltd_temp_20121226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0130101_AACltd_temp_20121226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0130101_AACltd_temp_20121226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0130101_AACltd_temp_20121226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0130101_AACltd_temp_20121226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0130101_AACltd_temp_20121226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0130101_AACltd_temp_20121226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0130101_AACltd_temp_20121226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0130101_AACltd_temp_20121226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20130101_AACltd_temp_20121226 11">
        <a:dk1>
          <a:srgbClr val="000000"/>
        </a:dk1>
        <a:lt1>
          <a:srgbClr val="FFFFFF"/>
        </a:lt1>
        <a:dk2>
          <a:srgbClr val="000000"/>
        </a:dk2>
        <a:lt2>
          <a:srgbClr val="99FF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2">
        <a:dk1>
          <a:srgbClr val="000000"/>
        </a:dk1>
        <a:lt1>
          <a:srgbClr val="FFFFFF"/>
        </a:lt1>
        <a:dk2>
          <a:srgbClr val="000000"/>
        </a:dk2>
        <a:lt2>
          <a:srgbClr val="FFCC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3">
        <a:dk1>
          <a:srgbClr val="000000"/>
        </a:dk1>
        <a:lt1>
          <a:srgbClr val="FFFFFF"/>
        </a:lt1>
        <a:dk2>
          <a:srgbClr val="000000"/>
        </a:dk2>
        <a:lt2>
          <a:srgbClr val="FFCC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4">
        <a:dk1>
          <a:srgbClr val="000000"/>
        </a:dk1>
        <a:lt1>
          <a:srgbClr val="FFFFFF"/>
        </a:lt1>
        <a:dk2>
          <a:srgbClr val="000000"/>
        </a:dk2>
        <a:lt2>
          <a:srgbClr val="CCFF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サイレコ／テンプレート.potx[読み取り専用]" id="{1A0EE7B5-55DD-4575-AEEE-6CBC5150F0A1}" vid="{C95ABF04-ED3E-4AD3-A7E6-1BABD7256D8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サイレコ／テンプレート</Template>
  <TotalTime>41</TotalTime>
  <Words>284</Words>
  <Application>Microsoft Office PowerPoint</Application>
  <PresentationFormat>A4 210 x 297 mm</PresentationFormat>
  <Paragraphs>40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Wingdings</vt:lpstr>
      <vt:lpstr>20201005_temp</vt:lpstr>
      <vt:lpstr>サイレコ／KING OF TIME連携マニュアル/従業員用</vt:lpstr>
      <vt:lpstr>勤怠データの参照（従業員本人）</vt:lpstr>
      <vt:lpstr>勤怠データの参照（上司）</vt:lpstr>
      <vt:lpstr>PowerPoint プレゼンテーション</vt:lpstr>
    </vt:vector>
  </TitlesOfParts>
  <Manager>管理本部</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サイレコ／KING　OF TIME連携／従業員マニュアル</dc:title>
  <dc:creator>秦 奈美</dc:creator>
  <cp:lastModifiedBy>伊藤 匡哉 / Actvie and Company</cp:lastModifiedBy>
  <cp:revision>23</cp:revision>
  <cp:lastPrinted>2018-10-09T00:40:02Z</cp:lastPrinted>
  <dcterms:created xsi:type="dcterms:W3CDTF">2020-12-04T02:08:55Z</dcterms:created>
  <dcterms:modified xsi:type="dcterms:W3CDTF">2023-02-08T07:38:45Z</dcterms:modified>
</cp:coreProperties>
</file>