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2" r:id="rId1"/>
  </p:sldMasterIdLst>
  <p:notesMasterIdLst>
    <p:notesMasterId r:id="rId6"/>
  </p:notesMasterIdLst>
  <p:handoutMasterIdLst>
    <p:handoutMasterId r:id="rId7"/>
  </p:handoutMasterIdLst>
  <p:sldIdLst>
    <p:sldId id="256" r:id="rId2"/>
    <p:sldId id="283" r:id="rId3"/>
    <p:sldId id="284" r:id="rId4"/>
    <p:sldId id="280" r:id="rId5"/>
  </p:sldIdLst>
  <p:sldSz cx="9906000" cy="6858000" type="A4"/>
  <p:notesSz cx="6797675" cy="9926638"/>
  <p:defaultTextStyle>
    <a:defPPr>
      <a:defRPr lang="ja-JP"/>
    </a:defPPr>
    <a:lvl1pPr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172">
          <p15:clr>
            <a:srgbClr val="A4A3A4"/>
          </p15:clr>
        </p15:guide>
        <p15:guide id="4" pos="6068">
          <p15:clr>
            <a:srgbClr val="A4A3A4"/>
          </p15:clr>
        </p15:guide>
        <p15:guide id="5" orient="horz" pos="845" userDrawn="1">
          <p15:clr>
            <a:srgbClr val="A4A3A4"/>
          </p15:clr>
        </p15:guide>
        <p15:guide id="6" orient="horz" pos="2704" userDrawn="1">
          <p15:clr>
            <a:srgbClr val="A4A3A4"/>
          </p15:clr>
        </p15:guide>
        <p15:guide id="7" orient="horz" pos="3339" userDrawn="1">
          <p15:clr>
            <a:srgbClr val="A4A3A4"/>
          </p15:clr>
        </p15:guide>
        <p15:guide id="8" orient="horz" pos="3657"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339933"/>
    <a:srgbClr val="FFCC66"/>
    <a:srgbClr val="FF9933"/>
    <a:srgbClr val="FFFF99"/>
    <a:srgbClr val="3333FF"/>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673" autoAdjust="0"/>
  </p:normalViewPr>
  <p:slideViewPr>
    <p:cSldViewPr showGuides="1">
      <p:cViewPr varScale="1">
        <p:scale>
          <a:sx n="159" d="100"/>
          <a:sy n="159" d="100"/>
        </p:scale>
        <p:origin x="1368" y="138"/>
      </p:cViewPr>
      <p:guideLst>
        <p:guide orient="horz" pos="2160"/>
        <p:guide pos="3120"/>
        <p:guide pos="172"/>
        <p:guide pos="6068"/>
        <p:guide orient="horz" pos="845"/>
        <p:guide orient="horz" pos="2704"/>
        <p:guide orient="horz" pos="3339"/>
        <p:guide orient="horz" pos="3657"/>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55" d="100"/>
          <a:sy n="55" d="100"/>
        </p:scale>
        <p:origin x="-2668" y="-8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7314" name="Rectangle 2"/>
          <p:cNvSpPr>
            <a:spLocks noGrp="1" noChangeArrowheads="1"/>
          </p:cNvSpPr>
          <p:nvPr>
            <p:ph type="hdr" sz="quarter"/>
          </p:nvPr>
        </p:nvSpPr>
        <p:spPr bwMode="auto">
          <a:xfrm>
            <a:off x="0"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defRPr sz="1200">
                <a:latin typeface="Arial" charset="0"/>
              </a:defRPr>
            </a:lvl1pPr>
          </a:lstStyle>
          <a:p>
            <a:endParaRPr lang="en-US" altLang="ja-JP"/>
          </a:p>
        </p:txBody>
      </p:sp>
      <p:sp>
        <p:nvSpPr>
          <p:cNvPr id="397315" name="Rectangle 3"/>
          <p:cNvSpPr>
            <a:spLocks noGrp="1" noChangeArrowheads="1"/>
          </p:cNvSpPr>
          <p:nvPr>
            <p:ph type="dt" sz="quarter" idx="1"/>
          </p:nvPr>
        </p:nvSpPr>
        <p:spPr bwMode="auto">
          <a:xfrm>
            <a:off x="3850955"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lgn="r">
              <a:defRPr sz="1200">
                <a:latin typeface="Arial" charset="0"/>
              </a:defRPr>
            </a:lvl1pPr>
          </a:lstStyle>
          <a:p>
            <a:endParaRPr lang="en-US" altLang="ja-JP"/>
          </a:p>
        </p:txBody>
      </p:sp>
      <p:sp>
        <p:nvSpPr>
          <p:cNvPr id="397316" name="Rectangle 4"/>
          <p:cNvSpPr>
            <a:spLocks noGrp="1" noChangeArrowheads="1"/>
          </p:cNvSpPr>
          <p:nvPr>
            <p:ph type="ftr" sz="quarter" idx="2"/>
          </p:nvPr>
        </p:nvSpPr>
        <p:spPr bwMode="auto">
          <a:xfrm>
            <a:off x="0"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defRPr sz="1200">
                <a:latin typeface="Arial" charset="0"/>
              </a:defRPr>
            </a:lvl1pPr>
          </a:lstStyle>
          <a:p>
            <a:endParaRPr lang="en-US" altLang="ja-JP"/>
          </a:p>
        </p:txBody>
      </p:sp>
      <p:sp>
        <p:nvSpPr>
          <p:cNvPr id="397317" name="Rectangle 5"/>
          <p:cNvSpPr>
            <a:spLocks noGrp="1" noChangeArrowheads="1"/>
          </p:cNvSpPr>
          <p:nvPr>
            <p:ph type="sldNum" sz="quarter" idx="3"/>
          </p:nvPr>
        </p:nvSpPr>
        <p:spPr bwMode="auto">
          <a:xfrm>
            <a:off x="3850955"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lgn="r">
              <a:defRPr sz="1200">
                <a:latin typeface="Arial" charset="0"/>
              </a:defRPr>
            </a:lvl1pPr>
          </a:lstStyle>
          <a:p>
            <a:fld id="{60030846-9F4A-42E8-9823-5A8F54F508F7}" type="slidenum">
              <a:rPr lang="en-US" altLang="ja-JP"/>
              <a:pPr/>
              <a:t>‹#›</a:t>
            </a:fld>
            <a:endParaRPr lang="en-US" altLang="ja-JP"/>
          </a:p>
        </p:txBody>
      </p:sp>
    </p:spTree>
    <p:extLst>
      <p:ext uri="{BB962C8B-B14F-4D97-AF65-F5344CB8AC3E}">
        <p14:creationId xmlns:p14="http://schemas.microsoft.com/office/powerpoint/2010/main" val="3950348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defTabSz="921001">
              <a:defRPr sz="1200">
                <a:latin typeface="Arial" charset="0"/>
              </a:defRPr>
            </a:lvl1pPr>
          </a:lstStyle>
          <a:p>
            <a:endParaRPr lang="en-US" altLang="ja-JP"/>
          </a:p>
        </p:txBody>
      </p:sp>
      <p:sp>
        <p:nvSpPr>
          <p:cNvPr id="199683" name="Rectangle 3"/>
          <p:cNvSpPr>
            <a:spLocks noGrp="1" noChangeArrowheads="1"/>
          </p:cNvSpPr>
          <p:nvPr>
            <p:ph type="dt" idx="1"/>
          </p:nvPr>
        </p:nvSpPr>
        <p:spPr bwMode="auto">
          <a:xfrm>
            <a:off x="3850955"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algn="r" defTabSz="921001">
              <a:defRPr sz="1200">
                <a:latin typeface="Arial" charset="0"/>
              </a:defRPr>
            </a:lvl1pPr>
          </a:lstStyle>
          <a:p>
            <a:endParaRPr lang="en-US" altLang="ja-JP"/>
          </a:p>
        </p:txBody>
      </p:sp>
      <p:sp>
        <p:nvSpPr>
          <p:cNvPr id="199684" name="Rectangle 4"/>
          <p:cNvSpPr>
            <a:spLocks noGrp="1" noRot="1" noChangeAspect="1" noChangeArrowheads="1" noTextEdit="1"/>
          </p:cNvSpPr>
          <p:nvPr>
            <p:ph type="sldImg" idx="2"/>
          </p:nvPr>
        </p:nvSpPr>
        <p:spPr bwMode="auto">
          <a:xfrm>
            <a:off x="709613" y="744538"/>
            <a:ext cx="5380037"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9685" name="Rectangle 5"/>
          <p:cNvSpPr>
            <a:spLocks noGrp="1" noChangeArrowheads="1"/>
          </p:cNvSpPr>
          <p:nvPr>
            <p:ph type="body" sz="quarter" idx="3"/>
          </p:nvPr>
        </p:nvSpPr>
        <p:spPr bwMode="auto">
          <a:xfrm>
            <a:off x="679768" y="4716067"/>
            <a:ext cx="5438140" cy="4466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99686" name="Rectangle 6"/>
          <p:cNvSpPr>
            <a:spLocks noGrp="1" noChangeArrowheads="1"/>
          </p:cNvSpPr>
          <p:nvPr>
            <p:ph type="ftr" sz="quarter" idx="4"/>
          </p:nvPr>
        </p:nvSpPr>
        <p:spPr bwMode="auto">
          <a:xfrm>
            <a:off x="0"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defTabSz="921001">
              <a:defRPr sz="1200">
                <a:latin typeface="Arial" charset="0"/>
              </a:defRPr>
            </a:lvl1pPr>
          </a:lstStyle>
          <a:p>
            <a:endParaRPr lang="en-US" altLang="ja-JP"/>
          </a:p>
        </p:txBody>
      </p:sp>
      <p:sp>
        <p:nvSpPr>
          <p:cNvPr id="199687" name="Rectangle 7"/>
          <p:cNvSpPr>
            <a:spLocks noGrp="1" noChangeArrowheads="1"/>
          </p:cNvSpPr>
          <p:nvPr>
            <p:ph type="sldNum" sz="quarter" idx="5"/>
          </p:nvPr>
        </p:nvSpPr>
        <p:spPr bwMode="auto">
          <a:xfrm>
            <a:off x="3850955"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algn="r" defTabSz="921001">
              <a:defRPr sz="1200">
                <a:latin typeface="Arial" charset="0"/>
              </a:defRPr>
            </a:lvl1pPr>
          </a:lstStyle>
          <a:p>
            <a:fld id="{16012EA8-AE05-4054-B420-D590D7892E00}" type="slidenum">
              <a:rPr lang="en-US" altLang="ja-JP"/>
              <a:pPr/>
              <a:t>‹#›</a:t>
            </a:fld>
            <a:endParaRPr lang="en-US" altLang="ja-JP"/>
          </a:p>
        </p:txBody>
      </p:sp>
    </p:spTree>
    <p:extLst>
      <p:ext uri="{BB962C8B-B14F-4D97-AF65-F5344CB8AC3E}">
        <p14:creationId xmlns:p14="http://schemas.microsoft.com/office/powerpoint/2010/main" val="35985192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5687" name="Rectangle 103"/>
          <p:cNvSpPr>
            <a:spLocks noChangeArrowheads="1"/>
          </p:cNvSpPr>
          <p:nvPr/>
        </p:nvSpPr>
        <p:spPr bwMode="auto">
          <a:xfrm rot="-21600000">
            <a:off x="0" y="6426200"/>
            <a:ext cx="9907588" cy="431800"/>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95587" name="Rectangle 3"/>
          <p:cNvSpPr>
            <a:spLocks noGrp="1" noChangeArrowheads="1"/>
          </p:cNvSpPr>
          <p:nvPr>
            <p:ph type="ctrTitle"/>
          </p:nvPr>
        </p:nvSpPr>
        <p:spPr>
          <a:xfrm>
            <a:off x="273050" y="2565400"/>
            <a:ext cx="9359900" cy="1423988"/>
          </a:xfrm>
          <a:extLst>
            <a:ext uri="{909E8E84-426E-40DD-AFC4-6F175D3DCCD1}">
              <a14:hiddenFill xmlns:a14="http://schemas.microsoft.com/office/drawing/2010/main">
                <a:gradFill rotWithShape="0">
                  <a:gsLst>
                    <a:gs pos="0">
                      <a:srgbClr val="FFFF99"/>
                    </a:gs>
                    <a:gs pos="100000">
                      <a:srgbClr val="FFFF99">
                        <a:gamma/>
                        <a:tint val="0"/>
                        <a:invGamma/>
                      </a:srgbClr>
                    </a:gs>
                  </a:gsLst>
                  <a:lin ang="2700000" scaled="1"/>
                </a:gra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marL="0" indent="0" defTabSz="566738">
              <a:defRPr sz="2400"/>
            </a:lvl1pPr>
          </a:lstStyle>
          <a:p>
            <a:pPr lvl="0"/>
            <a:r>
              <a:rPr lang="ja-JP" altLang="en-US" noProof="0"/>
              <a:t>マスター タイトルの書式設定</a:t>
            </a:r>
            <a:endParaRPr lang="ja-JP" altLang="en-US" noProof="0" dirty="0"/>
          </a:p>
        </p:txBody>
      </p:sp>
      <p:sp>
        <p:nvSpPr>
          <p:cNvPr id="195588" name="Rectangle 4"/>
          <p:cNvSpPr>
            <a:spLocks noGrp="1" noChangeArrowheads="1"/>
          </p:cNvSpPr>
          <p:nvPr>
            <p:ph type="subTitle" idx="1"/>
          </p:nvPr>
        </p:nvSpPr>
        <p:spPr>
          <a:xfrm>
            <a:off x="5106988" y="4597400"/>
            <a:ext cx="4525962" cy="1444625"/>
          </a:xfrm>
        </p:spPr>
        <p:txBody>
          <a:bodyPr anchor="ctr"/>
          <a:lstStyle>
            <a:lvl1pPr marL="0" indent="0" algn="r">
              <a:buFont typeface="Wingdings" pitchFamily="2" charset="2"/>
              <a:buNone/>
              <a:defRPr sz="1600" b="1"/>
            </a:lvl1pPr>
          </a:lstStyle>
          <a:p>
            <a:pPr lvl="0"/>
            <a:r>
              <a:rPr lang="ja-JP" altLang="en-US" noProof="0"/>
              <a:t>マスター サブタイトルの書式設定</a:t>
            </a:r>
            <a:endParaRPr lang="ja-JP" altLang="en-US" noProof="0" dirty="0"/>
          </a:p>
        </p:txBody>
      </p:sp>
      <p:sp>
        <p:nvSpPr>
          <p:cNvPr id="195589" name="Rectangle 5"/>
          <p:cNvSpPr>
            <a:spLocks noGrp="1" noChangeArrowheads="1"/>
          </p:cNvSpPr>
          <p:nvPr>
            <p:ph type="dt" sz="half" idx="2"/>
          </p:nvPr>
        </p:nvSpPr>
        <p:spPr bwMode="auto">
          <a:xfrm>
            <a:off x="495300" y="6553200"/>
            <a:ext cx="2311400" cy="228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endParaRPr lang="en-US" altLang="ja-JP"/>
          </a:p>
        </p:txBody>
      </p:sp>
      <p:sp>
        <p:nvSpPr>
          <p:cNvPr id="195590" name="Rectangle 6"/>
          <p:cNvSpPr>
            <a:spLocks noGrp="1" noChangeArrowheads="1"/>
          </p:cNvSpPr>
          <p:nvPr>
            <p:ph type="ftr" sz="quarter" idx="3"/>
          </p:nvPr>
        </p:nvSpPr>
        <p:spPr>
          <a:xfrm>
            <a:off x="2327876" y="6553200"/>
            <a:ext cx="5240858" cy="30480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lIns="91440"/>
          <a:lstStyle>
            <a:lvl1pPr algn="ctr">
              <a:defRPr kumimoji="0">
                <a:latin typeface="Arial" charset="0"/>
              </a:defRPr>
            </a:lvl1pPr>
          </a:lstStyle>
          <a:p>
            <a:r>
              <a:rPr lang="en-US" altLang="ja-JP"/>
              <a:t>.</a:t>
            </a:r>
            <a:endParaRPr lang="en-US" altLang="ja-JP" dirty="0"/>
          </a:p>
        </p:txBody>
      </p:sp>
      <p:sp>
        <p:nvSpPr>
          <p:cNvPr id="195671" name="Rectangle 87"/>
          <p:cNvSpPr>
            <a:spLocks noChangeArrowheads="1"/>
          </p:cNvSpPr>
          <p:nvPr/>
        </p:nvSpPr>
        <p:spPr bwMode="auto">
          <a:xfrm rot="-21600000">
            <a:off x="1136576" y="422275"/>
            <a:ext cx="8769424" cy="74613"/>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pic>
        <p:nvPicPr>
          <p:cNvPr id="12" name="Picture 2" descr="P:\7_管理\06_総務\01_ロゴデータ\00_アクティブ アンド カンパニー\AAC_logo\aac-group_201307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4"/>
          <p:cNvSpPr txBox="1">
            <a:spLocks noChangeArrowheads="1"/>
          </p:cNvSpPr>
          <p:nvPr/>
        </p:nvSpPr>
        <p:spPr bwMode="auto">
          <a:xfrm>
            <a:off x="1064568" y="4941169"/>
            <a:ext cx="4104456" cy="116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0" indent="0" algn="r" rtl="0" eaLnBrk="1" fontAlgn="base" hangingPunct="1">
              <a:spcBef>
                <a:spcPct val="20000"/>
              </a:spcBef>
              <a:spcAft>
                <a:spcPct val="0"/>
              </a:spcAft>
              <a:buClr>
                <a:srgbClr val="777777"/>
              </a:buClr>
              <a:buFont typeface="Wingdings" pitchFamily="2" charset="2"/>
              <a:buNone/>
              <a:defRPr kumimoji="1" sz="1600" b="1">
                <a:solidFill>
                  <a:schemeClr val="tx1"/>
                </a:solidFill>
                <a:latin typeface="+mn-lt"/>
                <a:ea typeface="+mn-ea"/>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n-lt"/>
                <a:ea typeface="+mn-ea"/>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n-lt"/>
                <a:ea typeface="+mn-ea"/>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a:lstStyle>
          <a:p>
            <a:pPr algn="l">
              <a:lnSpc>
                <a:spcPct val="120000"/>
              </a:lnSpc>
            </a:pPr>
            <a:r>
              <a:rPr lang="ja-JP" altLang="en-US" sz="1000" b="0" dirty="0">
                <a:latin typeface="Meiryo UI" panose="020B0604030504040204" pitchFamily="50" charset="-128"/>
                <a:ea typeface="Meiryo UI" panose="020B0604030504040204" pitchFamily="50" charset="-128"/>
              </a:rPr>
              <a:t>弊社のコンサルティングプロセスは、組織・人事コンサルティング業界で初めて、</a:t>
            </a:r>
            <a:r>
              <a:rPr lang="en-US" altLang="ja-JP" sz="1000" b="0" dirty="0">
                <a:latin typeface="Meiryo UI" panose="020B0604030504040204" pitchFamily="50" charset="-128"/>
                <a:ea typeface="Meiryo UI" panose="020B0604030504040204" pitchFamily="50" charset="-128"/>
              </a:rPr>
              <a:t>ISO</a:t>
            </a:r>
            <a:r>
              <a:rPr lang="ja-JP" altLang="en-US" sz="1000" b="0" dirty="0">
                <a:latin typeface="Meiryo UI" panose="020B0604030504040204" pitchFamily="50" charset="-128"/>
                <a:ea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rPr>
              <a:t>9001/2015</a:t>
            </a:r>
            <a:r>
              <a:rPr lang="ja-JP" altLang="en-US" sz="1000" b="0" dirty="0">
                <a:latin typeface="Meiryo UI" panose="020B0604030504040204" pitchFamily="50" charset="-128"/>
                <a:ea typeface="Meiryo UI" panose="020B0604030504040204" pitchFamily="50" charset="-128"/>
              </a:rPr>
              <a:t>（品質マネジメント）の国際認証を取得しています。</a:t>
            </a:r>
            <a:endParaRPr lang="en-US" altLang="ja-JP" sz="1000" b="0" dirty="0">
              <a:latin typeface="Meiryo UI" panose="020B0604030504040204" pitchFamily="50" charset="-128"/>
              <a:ea typeface="Meiryo UI" panose="020B0604030504040204" pitchFamily="50" charset="-128"/>
            </a:endParaRPr>
          </a:p>
          <a:p>
            <a:pPr algn="l">
              <a:lnSpc>
                <a:spcPct val="120000"/>
              </a:lnSpc>
            </a:pPr>
            <a:endParaRPr lang="ja-JP" altLang="en-US" sz="500" b="0" dirty="0">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20000"/>
              </a:spcBef>
              <a:spcAft>
                <a:spcPct val="0"/>
              </a:spcAft>
              <a:buClr>
                <a:srgbClr val="777777"/>
              </a:buClr>
              <a:buSzTx/>
              <a:buFont typeface="Wingdings" pitchFamily="2" charset="2"/>
              <a:buNone/>
              <a:tabLst/>
              <a:defRPr/>
            </a:pPr>
            <a:r>
              <a:rPr lang="ja-JP" altLang="en-US" sz="1000" b="0" dirty="0">
                <a:latin typeface="Meiryo UI" panose="020B0604030504040204" pitchFamily="50" charset="-128"/>
                <a:ea typeface="Meiryo UI" panose="020B0604030504040204" pitchFamily="50" charset="-128"/>
              </a:rPr>
              <a:t>弊社では、情報セキュリティマネジメントシステム</a:t>
            </a:r>
            <a:r>
              <a:rPr lang="en-US" altLang="ja-JP" sz="1000" b="0" dirty="0">
                <a:latin typeface="Meiryo UI" panose="020B0604030504040204" pitchFamily="50" charset="-128"/>
                <a:ea typeface="Meiryo UI" panose="020B0604030504040204" pitchFamily="50" charset="-128"/>
              </a:rPr>
              <a:t>(ISMS)</a:t>
            </a:r>
            <a:r>
              <a:rPr lang="ja-JP" altLang="en-US" sz="1000" b="0" dirty="0">
                <a:latin typeface="Meiryo UI" panose="020B0604030504040204" pitchFamily="50" charset="-128"/>
                <a:ea typeface="Meiryo UI" panose="020B0604030504040204" pitchFamily="50" charset="-128"/>
              </a:rPr>
              <a:t>を取得し情報セキュリティを中心としたリスクマネジメント及びコーポレートガバナンス　を強化しています。</a:t>
            </a:r>
          </a:p>
        </p:txBody>
      </p:sp>
      <p:pic>
        <p:nvPicPr>
          <p:cNvPr id="13" name="図 12" descr="アプリケーション が含まれている画像&#10;&#10;自動的に生成された説明">
            <a:extLst>
              <a:ext uri="{FF2B5EF4-FFF2-40B4-BE49-F238E27FC236}">
                <a16:creationId xmlns:a16="http://schemas.microsoft.com/office/drawing/2014/main" id="{F98BA9AD-E83D-C347-A6E4-BA9BC51C169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010" t="28693" r="17318" b="29304"/>
          <a:stretch/>
        </p:blipFill>
        <p:spPr>
          <a:xfrm>
            <a:off x="280790" y="4991157"/>
            <a:ext cx="800802" cy="536192"/>
          </a:xfrm>
          <a:prstGeom prst="rect">
            <a:avLst/>
          </a:prstGeom>
          <a:ln>
            <a:solidFill>
              <a:schemeClr val="bg1">
                <a:lumMod val="75000"/>
              </a:schemeClr>
            </a:solidFill>
          </a:ln>
        </p:spPr>
      </p:pic>
      <p:pic>
        <p:nvPicPr>
          <p:cNvPr id="20"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88" t="1009" r="666" b="1310"/>
          <a:stretch/>
        </p:blipFill>
        <p:spPr bwMode="auto">
          <a:xfrm>
            <a:off x="280790" y="5587692"/>
            <a:ext cx="799200" cy="458468"/>
          </a:xfrm>
          <a:prstGeom prst="rect">
            <a:avLst/>
          </a:prstGeom>
          <a:noFill/>
          <a:ln w="9525">
            <a:solidFill>
              <a:schemeClr val="bg1">
                <a:lumMod val="75000"/>
              </a:schemeClr>
            </a:solidFill>
            <a:miter lim="800000"/>
            <a:headEnd/>
            <a:tailEnd/>
          </a:ln>
          <a:extLst>
            <a:ext uri="{909E8E84-426E-40dd-AFC4-6F175D3DCCD1}">
              <a14:hiddenFill xmlns:a14="http://schemas.microsoft.com/office/drawing/2010/main" xmlns="">
                <a:solidFill>
                  <a:schemeClr val="accent1"/>
                </a:solidFill>
              </a14:hiddenFill>
            </a:ext>
          </a:extLst>
        </p:spPr>
      </p:pic>
      <p:pic>
        <p:nvPicPr>
          <p:cNvPr id="15" name="Picture 2" descr="P:\7_管理\06_総務\01_ロゴデータ\00_アクティブ アンド カンパニー\AAC_logo\aac-group_20130704.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4"/>
          <p:cNvSpPr txBox="1">
            <a:spLocks noChangeArrowheads="1"/>
          </p:cNvSpPr>
          <p:nvPr userDrawn="1"/>
        </p:nvSpPr>
        <p:spPr bwMode="auto">
          <a:xfrm>
            <a:off x="1064568" y="4941169"/>
            <a:ext cx="4104456" cy="116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0" indent="0" algn="r" rtl="0" eaLnBrk="1" fontAlgn="base" hangingPunct="1">
              <a:spcBef>
                <a:spcPct val="20000"/>
              </a:spcBef>
              <a:spcAft>
                <a:spcPct val="0"/>
              </a:spcAft>
              <a:buClr>
                <a:srgbClr val="777777"/>
              </a:buClr>
              <a:buFont typeface="Wingdings" pitchFamily="2" charset="2"/>
              <a:buNone/>
              <a:defRPr kumimoji="1" sz="1600" b="1">
                <a:solidFill>
                  <a:schemeClr val="tx1"/>
                </a:solidFill>
                <a:latin typeface="+mn-lt"/>
                <a:ea typeface="+mn-ea"/>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n-lt"/>
                <a:ea typeface="+mn-ea"/>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n-lt"/>
                <a:ea typeface="+mn-ea"/>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a:lstStyle>
          <a:p>
            <a:pPr algn="l">
              <a:lnSpc>
                <a:spcPct val="120000"/>
              </a:lnSpc>
            </a:pPr>
            <a:r>
              <a:rPr lang="ja-JP" altLang="en-US" sz="1000" b="0" dirty="0">
                <a:latin typeface="Meiryo UI" panose="020B0604030504040204" pitchFamily="50" charset="-128"/>
                <a:ea typeface="Meiryo UI" panose="020B0604030504040204" pitchFamily="50" charset="-128"/>
              </a:rPr>
              <a:t>弊社のコンサルティングプロセスは、組織・人事コンサルティング業界で初めて、</a:t>
            </a:r>
            <a:r>
              <a:rPr lang="en-US" altLang="ja-JP" sz="1000" b="0" dirty="0">
                <a:latin typeface="Meiryo UI" panose="020B0604030504040204" pitchFamily="50" charset="-128"/>
                <a:ea typeface="Meiryo UI" panose="020B0604030504040204" pitchFamily="50" charset="-128"/>
              </a:rPr>
              <a:t>ISO</a:t>
            </a:r>
            <a:r>
              <a:rPr lang="ja-JP" altLang="en-US" sz="1000" b="0" dirty="0">
                <a:latin typeface="Meiryo UI" panose="020B0604030504040204" pitchFamily="50" charset="-128"/>
                <a:ea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rPr>
              <a:t>9001/2015</a:t>
            </a:r>
            <a:r>
              <a:rPr lang="ja-JP" altLang="en-US" sz="1000" b="0" dirty="0">
                <a:latin typeface="Meiryo UI" panose="020B0604030504040204" pitchFamily="50" charset="-128"/>
                <a:ea typeface="Meiryo UI" panose="020B0604030504040204" pitchFamily="50" charset="-128"/>
              </a:rPr>
              <a:t>（品質マネジメント）の国際認証を取得しています。</a:t>
            </a:r>
            <a:endParaRPr lang="en-US" altLang="ja-JP" sz="1000" b="0" dirty="0">
              <a:latin typeface="Meiryo UI" panose="020B0604030504040204" pitchFamily="50" charset="-128"/>
              <a:ea typeface="Meiryo UI" panose="020B0604030504040204" pitchFamily="50" charset="-128"/>
            </a:endParaRPr>
          </a:p>
          <a:p>
            <a:pPr algn="l">
              <a:lnSpc>
                <a:spcPct val="120000"/>
              </a:lnSpc>
            </a:pPr>
            <a:endParaRPr lang="ja-JP" altLang="en-US" sz="500" b="0" dirty="0">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20000"/>
              </a:spcBef>
              <a:spcAft>
                <a:spcPct val="0"/>
              </a:spcAft>
              <a:buClr>
                <a:srgbClr val="777777"/>
              </a:buClr>
              <a:buSzTx/>
              <a:buFont typeface="Wingdings" pitchFamily="2" charset="2"/>
              <a:buNone/>
              <a:tabLst/>
              <a:defRPr/>
            </a:pPr>
            <a:r>
              <a:rPr lang="ja-JP" altLang="en-US" sz="1000" b="0" dirty="0">
                <a:latin typeface="Meiryo UI" panose="020B0604030504040204" pitchFamily="50" charset="-128"/>
                <a:ea typeface="Meiryo UI" panose="020B0604030504040204" pitchFamily="50" charset="-128"/>
              </a:rPr>
              <a:t>弊社では、情報セキュリティマネジメントシステム</a:t>
            </a:r>
            <a:r>
              <a:rPr lang="en-US" altLang="ja-JP" sz="1000" b="0" dirty="0">
                <a:latin typeface="Meiryo UI" panose="020B0604030504040204" pitchFamily="50" charset="-128"/>
                <a:ea typeface="Meiryo UI" panose="020B0604030504040204" pitchFamily="50" charset="-128"/>
              </a:rPr>
              <a:t>(ISMS)</a:t>
            </a:r>
            <a:r>
              <a:rPr lang="ja-JP" altLang="en-US" sz="1000" b="0" dirty="0">
                <a:latin typeface="Meiryo UI" panose="020B0604030504040204" pitchFamily="50" charset="-128"/>
                <a:ea typeface="Meiryo UI" panose="020B0604030504040204" pitchFamily="50" charset="-128"/>
              </a:rPr>
              <a:t>を取得し情報セキュリティを中心としたリスクマネジメント及びコーポレートガバナンス　を強化しています。</a:t>
            </a:r>
          </a:p>
        </p:txBody>
      </p:sp>
      <p:pic>
        <p:nvPicPr>
          <p:cNvPr id="19" name="図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64811" y="48086"/>
            <a:ext cx="1568139" cy="336859"/>
          </a:xfrm>
          <a:prstGeom prst="rect">
            <a:avLst/>
          </a:prstGeom>
        </p:spPr>
      </p:pic>
    </p:spTree>
    <p:extLst>
      <p:ext uri="{BB962C8B-B14F-4D97-AF65-F5344CB8AC3E}">
        <p14:creationId xmlns:p14="http://schemas.microsoft.com/office/powerpoint/2010/main" val="389454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5" name="Group 180"/>
          <p:cNvGrpSpPr>
            <a:grpSpLocks/>
          </p:cNvGrpSpPr>
          <p:nvPr/>
        </p:nvGrpSpPr>
        <p:grpSpPr bwMode="auto">
          <a:xfrm>
            <a:off x="273050" y="6480175"/>
            <a:ext cx="9359900" cy="379413"/>
            <a:chOff x="1793" y="4082"/>
            <a:chExt cx="4447" cy="239"/>
          </a:xfrm>
        </p:grpSpPr>
        <p:sp>
          <p:nvSpPr>
            <p:cNvPr id="6"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7"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8"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9" name="正方形/長方形 8"/>
          <p:cNvSpPr/>
          <p:nvPr/>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0" name="Rectangle 77"/>
          <p:cNvSpPr>
            <a:spLocks noChangeArrowheads="1"/>
          </p:cNvSpPr>
          <p:nvPr/>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6" name="正方形/長方形 15"/>
          <p:cNvSpPr/>
          <p:nvPr/>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grpSp>
        <p:nvGrpSpPr>
          <p:cNvPr id="13" name="Group 180"/>
          <p:cNvGrpSpPr>
            <a:grpSpLocks/>
          </p:cNvGrpSpPr>
          <p:nvPr userDrawn="1"/>
        </p:nvGrpSpPr>
        <p:grpSpPr bwMode="auto">
          <a:xfrm>
            <a:off x="273050" y="6480175"/>
            <a:ext cx="9359900" cy="379413"/>
            <a:chOff x="1793" y="4082"/>
            <a:chExt cx="4447" cy="239"/>
          </a:xfrm>
        </p:grpSpPr>
        <p:sp>
          <p:nvSpPr>
            <p:cNvPr id="14"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5"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7"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18" name="正方形/長方形 17"/>
          <p:cNvSpPr/>
          <p:nvPr userDrawn="1"/>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9" name="Rectangle 77"/>
          <p:cNvSpPr>
            <a:spLocks noChangeArrowheads="1"/>
          </p:cNvSpPr>
          <p:nvPr userDrawn="1"/>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22" name="正方形/長方形 21"/>
          <p:cNvSpPr/>
          <p:nvPr userDrawn="1"/>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pic>
        <p:nvPicPr>
          <p:cNvPr id="23" name="図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62926" y="161133"/>
            <a:ext cx="1899243" cy="407985"/>
          </a:xfrm>
          <a:prstGeom prst="rect">
            <a:avLst/>
          </a:prstGeom>
        </p:spPr>
      </p:pic>
    </p:spTree>
    <p:extLst>
      <p:ext uri="{BB962C8B-B14F-4D97-AF65-F5344CB8AC3E}">
        <p14:creationId xmlns:p14="http://schemas.microsoft.com/office/powerpoint/2010/main" val="232796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中表紙">
    <p:spTree>
      <p:nvGrpSpPr>
        <p:cNvPr id="1" name=""/>
        <p:cNvGrpSpPr/>
        <p:nvPr/>
      </p:nvGrpSpPr>
      <p:grpSpPr>
        <a:xfrm>
          <a:off x="0" y="0"/>
          <a:ext cx="0" cy="0"/>
          <a:chOff x="0" y="0"/>
          <a:chExt cx="0" cy="0"/>
        </a:xfrm>
      </p:grpSpPr>
      <p:sp>
        <p:nvSpPr>
          <p:cNvPr id="4" name="Rectangle 4"/>
          <p:cNvSpPr>
            <a:spLocks noChangeArrowheads="1"/>
          </p:cNvSpPr>
          <p:nvPr/>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
        <p:nvSpPr>
          <p:cNvPr id="10" name="Rectangle 2"/>
          <p:cNvSpPr>
            <a:spLocks noGrp="1" noChangeArrowheads="1"/>
          </p:cNvSpPr>
          <p:nvPr>
            <p:ph type="title"/>
          </p:nvPr>
        </p:nvSpPr>
        <p:spPr>
          <a:xfrm>
            <a:off x="252046" y="3086101"/>
            <a:ext cx="8773372" cy="487363"/>
          </a:xfrm>
        </p:spPr>
        <p:txBody>
          <a:bodyPr/>
          <a:lstStyle/>
          <a:p>
            <a:r>
              <a:rPr lang="ja-JP" altLang="en-US"/>
              <a:t>マスター タイトルの書式設定</a:t>
            </a:r>
            <a:endParaRPr lang="ja-JP" altLang="en-US" dirty="0"/>
          </a:p>
        </p:txBody>
      </p:sp>
      <p:sp>
        <p:nvSpPr>
          <p:cNvPr id="5" name="Rectangle 4"/>
          <p:cNvSpPr>
            <a:spLocks noChangeArrowheads="1"/>
          </p:cNvSpPr>
          <p:nvPr userDrawn="1"/>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Tree>
    <p:extLst>
      <p:ext uri="{BB962C8B-B14F-4D97-AF65-F5344CB8AC3E}">
        <p14:creationId xmlns:p14="http://schemas.microsoft.com/office/powerpoint/2010/main" val="263559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裏表紙">
    <p:spTree>
      <p:nvGrpSpPr>
        <p:cNvPr id="1" name=""/>
        <p:cNvGrpSpPr/>
        <p:nvPr/>
      </p:nvGrpSpPr>
      <p:grpSpPr>
        <a:xfrm>
          <a:off x="0" y="0"/>
          <a:ext cx="0" cy="0"/>
          <a:chOff x="0" y="0"/>
          <a:chExt cx="0" cy="0"/>
        </a:xfrm>
      </p:grpSpPr>
      <p:pic>
        <p:nvPicPr>
          <p:cNvPr id="6" name="図 5"/>
          <p:cNvPicPr>
            <a:picLocks noChangeAspect="1"/>
          </p:cNvPicPr>
          <p:nvPr userDrawn="1"/>
        </p:nvPicPr>
        <p:blipFill rotWithShape="1">
          <a:blip r:embed="rId2">
            <a:extLst>
              <a:ext uri="{28A0092B-C50C-407E-A947-70E740481C1C}">
                <a14:useLocalDpi xmlns:a14="http://schemas.microsoft.com/office/drawing/2010/main" val="0"/>
              </a:ext>
            </a:extLst>
          </a:blip>
          <a:srcRect t="6946" b="22206"/>
          <a:stretch/>
        </p:blipFill>
        <p:spPr>
          <a:xfrm>
            <a:off x="1280592" y="1556792"/>
            <a:ext cx="7405007" cy="3672408"/>
          </a:xfrm>
          <a:prstGeom prst="rect">
            <a:avLst/>
          </a:prstGeom>
        </p:spPr>
      </p:pic>
    </p:spTree>
    <p:extLst>
      <p:ext uri="{BB962C8B-B14F-4D97-AF65-F5344CB8AC3E}">
        <p14:creationId xmlns:p14="http://schemas.microsoft.com/office/powerpoint/2010/main" val="26170926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4563" name="Rectangle 3"/>
          <p:cNvSpPr>
            <a:spLocks noGrp="1" noChangeArrowheads="1"/>
          </p:cNvSpPr>
          <p:nvPr>
            <p:ph type="title"/>
          </p:nvPr>
        </p:nvSpPr>
        <p:spPr bwMode="auto">
          <a:xfrm>
            <a:off x="273050" y="122238"/>
            <a:ext cx="6840189"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rnd">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94564" name="Rectangle 4"/>
          <p:cNvSpPr>
            <a:spLocks noGrp="1" noChangeArrowheads="1"/>
          </p:cNvSpPr>
          <p:nvPr>
            <p:ph type="body" idx="1"/>
          </p:nvPr>
        </p:nvSpPr>
        <p:spPr bwMode="auto">
          <a:xfrm>
            <a:off x="273050" y="762000"/>
            <a:ext cx="93599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212109262"/>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Lst>
  <p:hf hdr="0" dt="0"/>
  <p:txStyles>
    <p:titleStyle>
      <a:lvl1pPr marL="174625" indent="-174625" algn="l" rtl="0" eaLnBrk="1" fontAlgn="base" hangingPunct="1">
        <a:spcBef>
          <a:spcPct val="0"/>
        </a:spcBef>
        <a:spcAft>
          <a:spcPct val="0"/>
        </a:spcAft>
        <a:defRPr kumimoji="1">
          <a:solidFill>
            <a:schemeClr val="tx1"/>
          </a:solidFill>
          <a:latin typeface="Meiryo UI" panose="020B0604030504040204" pitchFamily="50" charset="-128"/>
          <a:ea typeface="Meiryo UI" panose="020B0604030504040204" pitchFamily="50" charset="-128"/>
          <a:cs typeface="+mj-cs"/>
        </a:defRPr>
      </a:lvl1pPr>
      <a:lvl2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2pPr>
      <a:lvl3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3pPr>
      <a:lvl4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4pPr>
      <a:lvl5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5pPr>
      <a:lvl6pPr marL="6318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6pPr>
      <a:lvl7pPr marL="10890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7pPr>
      <a:lvl8pPr marL="15462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8pPr>
      <a:lvl9pPr marL="20034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9pPr>
    </p:titleStyle>
    <p:bodyStyle>
      <a:lvl1pPr marL="193675" indent="-193675" algn="l" rtl="0" eaLnBrk="1" fontAlgn="base" hangingPunct="1">
        <a:spcBef>
          <a:spcPct val="20000"/>
        </a:spcBef>
        <a:spcAft>
          <a:spcPct val="0"/>
        </a:spcAft>
        <a:buClr>
          <a:srgbClr val="777777"/>
        </a:buClr>
        <a:buFont typeface="Wingdings" pitchFamily="2" charset="2"/>
        <a:buChar char="n"/>
        <a:defRPr kumimoji="1" sz="1200">
          <a:solidFill>
            <a:schemeClr val="tx1"/>
          </a:solidFill>
          <a:latin typeface="Meiryo UI" panose="020B0604030504040204" pitchFamily="50" charset="-128"/>
          <a:ea typeface="Meiryo UI" panose="020B0604030504040204" pitchFamily="50" charset="-128"/>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eiryo UI" panose="020B0604030504040204" pitchFamily="50" charset="-128"/>
          <a:ea typeface="Meiryo UI" panose="020B0604030504040204" pitchFamily="50" charset="-128"/>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eiryo UI" panose="020B0604030504040204" pitchFamily="50" charset="-128"/>
          <a:ea typeface="Meiryo UI" panose="020B0604030504040204" pitchFamily="50" charset="-128"/>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ctrTitle"/>
          </p:nvPr>
        </p:nvSpPr>
        <p:spPr>
          <a:xfrm>
            <a:off x="279219" y="2704310"/>
            <a:ext cx="9353731" cy="1423988"/>
          </a:xfrm>
        </p:spPr>
        <p:txBody>
          <a:bodyPr/>
          <a:lstStyle/>
          <a:p>
            <a:r>
              <a:rPr lang="ja-JP" altLang="en-US" dirty="0"/>
              <a:t>サイレコ／</a:t>
            </a:r>
            <a:r>
              <a:rPr lang="en-US" altLang="ja-JP" dirty="0"/>
              <a:t>KING OF TIME</a:t>
            </a:r>
            <a:r>
              <a:rPr lang="ja-JP" altLang="en-US" dirty="0"/>
              <a:t>連携マニュアル</a:t>
            </a:r>
            <a:r>
              <a:rPr lang="en-US" altLang="ja-JP" dirty="0"/>
              <a:t>/</a:t>
            </a:r>
            <a:r>
              <a:rPr lang="ja-JP" altLang="en-US" dirty="0"/>
              <a:t>従業員用</a:t>
            </a:r>
            <a:endParaRPr lang="ja-JP" altLang="ja-JP" dirty="0"/>
          </a:p>
        </p:txBody>
      </p:sp>
      <p:sp>
        <p:nvSpPr>
          <p:cNvPr id="507907" name="Rectangle 3"/>
          <p:cNvSpPr>
            <a:spLocks noGrp="1" noChangeArrowheads="1"/>
          </p:cNvSpPr>
          <p:nvPr>
            <p:ph type="subTitle" idx="1"/>
          </p:nvPr>
        </p:nvSpPr>
        <p:spPr/>
        <p:txBody>
          <a:bodyPr/>
          <a:lstStyle/>
          <a:p>
            <a:r>
              <a:rPr lang="ja-JP" altLang="en-US" dirty="0"/>
              <a:t>株式会社アクティブ アンド カンパニー</a:t>
            </a:r>
            <a:endParaRPr lang="en-US" altLang="ja-JP" dirty="0"/>
          </a:p>
          <a:p>
            <a:r>
              <a:rPr lang="ja-JP" altLang="en-US" dirty="0"/>
              <a:t>サイレコサポートセンター</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3F54F4F6-1E92-D9C9-C004-ADED0A5A8A6D}"/>
              </a:ext>
            </a:extLst>
          </p:cNvPr>
          <p:cNvPicPr>
            <a:picLocks noChangeAspect="1"/>
          </p:cNvPicPr>
          <p:nvPr/>
        </p:nvPicPr>
        <p:blipFill rotWithShape="1">
          <a:blip r:embed="rId2"/>
          <a:srcRect r="17844"/>
          <a:stretch/>
        </p:blipFill>
        <p:spPr>
          <a:xfrm>
            <a:off x="272480" y="1549574"/>
            <a:ext cx="5655435" cy="4404300"/>
          </a:xfrm>
          <a:prstGeom prst="rect">
            <a:avLst/>
          </a:prstGeom>
          <a:ln>
            <a:solidFill>
              <a:schemeClr val="tx1"/>
            </a:solidFill>
          </a:ln>
        </p:spPr>
      </p:pic>
      <p:sp>
        <p:nvSpPr>
          <p:cNvPr id="2" name="タイトル 1"/>
          <p:cNvSpPr>
            <a:spLocks noGrp="1"/>
          </p:cNvSpPr>
          <p:nvPr>
            <p:ph type="title"/>
          </p:nvPr>
        </p:nvSpPr>
        <p:spPr/>
        <p:txBody>
          <a:bodyPr/>
          <a:lstStyle/>
          <a:p>
            <a:r>
              <a:rPr lang="ja-JP" altLang="en-US" dirty="0"/>
              <a:t>勤怠データの参照（従業員本人）</a:t>
            </a:r>
            <a:endParaRPr kumimoji="1" lang="ja-JP" altLang="en-US" dirty="0"/>
          </a:p>
        </p:txBody>
      </p:sp>
      <p:sp>
        <p:nvSpPr>
          <p:cNvPr id="3" name="コンテンツ プレースホルダー 2"/>
          <p:cNvSpPr>
            <a:spLocks noGrp="1"/>
          </p:cNvSpPr>
          <p:nvPr>
            <p:ph idx="1"/>
          </p:nvPr>
        </p:nvSpPr>
        <p:spPr>
          <a:xfrm>
            <a:off x="273050" y="708397"/>
            <a:ext cx="9360470" cy="310060"/>
          </a:xfrm>
        </p:spPr>
        <p:txBody>
          <a:bodyPr>
            <a:noAutofit/>
          </a:bodyPr>
          <a:lstStyle/>
          <a:p>
            <a:pPr>
              <a:buClrTx/>
            </a:pPr>
            <a:r>
              <a:rPr lang="ja-JP" altLang="en-US" dirty="0"/>
              <a:t>従業員画面で取得した勤怠データの確認をします</a:t>
            </a:r>
            <a:endParaRPr lang="en-US" altLang="ja-JP" dirty="0"/>
          </a:p>
          <a:p>
            <a:pPr>
              <a:buClrTx/>
            </a:pPr>
            <a:r>
              <a:rPr lang="ja-JP" altLang="en-US" dirty="0"/>
              <a:t>［本人情報］＞［勤怠情報］にて確認します</a:t>
            </a:r>
            <a:endParaRPr kumimoji="1" lang="ja-JP" altLang="en-US" dirty="0"/>
          </a:p>
        </p:txBody>
      </p:sp>
      <p:sp>
        <p:nvSpPr>
          <p:cNvPr id="14" name="テキスト ボックス 13"/>
          <p:cNvSpPr txBox="1"/>
          <p:nvPr/>
        </p:nvSpPr>
        <p:spPr>
          <a:xfrm>
            <a:off x="6045835" y="1536668"/>
            <a:ext cx="3587685" cy="2031325"/>
          </a:xfrm>
          <a:prstGeom prst="rect">
            <a:avLst/>
          </a:prstGeom>
          <a:noFill/>
        </p:spPr>
        <p:txBody>
          <a:bodyPr wrap="square" rtlCol="0">
            <a:spAutoFit/>
          </a:bodyPr>
          <a:lstStyle/>
          <a:p>
            <a:r>
              <a:rPr lang="ja-JP" altLang="en-US" dirty="0">
                <a:latin typeface="+mn-ea"/>
                <a:ea typeface="+mn-ea"/>
              </a:rPr>
              <a:t>➀ データを確認したい年月をプルダウン</a:t>
            </a:r>
            <a:endParaRPr lang="en-US" altLang="ja-JP" dirty="0">
              <a:latin typeface="+mn-ea"/>
              <a:ea typeface="+mn-ea"/>
            </a:endParaRPr>
          </a:p>
          <a:p>
            <a:r>
              <a:rPr lang="ja-JP" altLang="en-US" dirty="0">
                <a:latin typeface="+mn-ea"/>
                <a:ea typeface="+mn-ea"/>
              </a:rPr>
              <a:t>　　から選択します</a:t>
            </a:r>
            <a:endParaRPr lang="en-US" altLang="ja-JP" dirty="0">
              <a:latin typeface="+mn-ea"/>
              <a:ea typeface="+mn-ea"/>
            </a:endParaRPr>
          </a:p>
          <a:p>
            <a:r>
              <a:rPr lang="ja-JP" altLang="en-US" dirty="0">
                <a:latin typeface="+mn-ea"/>
                <a:ea typeface="+mn-ea"/>
              </a:rPr>
              <a:t>②［表示］をクリックします</a:t>
            </a:r>
            <a:endParaRPr lang="en-US" altLang="ja-JP" dirty="0">
              <a:latin typeface="+mn-ea"/>
              <a:ea typeface="+mn-ea"/>
            </a:endParaRPr>
          </a:p>
          <a:p>
            <a:r>
              <a:rPr lang="ja-JP" altLang="en-US" dirty="0">
                <a:latin typeface="+mn-ea"/>
                <a:ea typeface="+mn-ea"/>
              </a:rPr>
              <a:t>③　</a:t>
            </a:r>
            <a:r>
              <a:rPr lang="en-US" altLang="ja-JP" dirty="0">
                <a:latin typeface="+mn-ea"/>
                <a:ea typeface="+mn-ea"/>
              </a:rPr>
              <a:t>KING OF TIME</a:t>
            </a:r>
            <a:r>
              <a:rPr lang="ja-JP" altLang="en-US" dirty="0">
                <a:latin typeface="+mn-ea"/>
                <a:ea typeface="+mn-ea"/>
              </a:rPr>
              <a:t>（以降「</a:t>
            </a:r>
            <a:r>
              <a:rPr lang="en-US" altLang="ja-JP" dirty="0">
                <a:latin typeface="+mn-ea"/>
                <a:ea typeface="+mn-ea"/>
              </a:rPr>
              <a:t>KOT</a:t>
            </a:r>
            <a:r>
              <a:rPr lang="ja-JP" altLang="en-US" dirty="0">
                <a:latin typeface="+mn-ea"/>
                <a:ea typeface="+mn-ea"/>
              </a:rPr>
              <a:t>」と略す）</a:t>
            </a:r>
            <a:endParaRPr lang="en-US" altLang="ja-JP" dirty="0">
              <a:latin typeface="+mn-ea"/>
              <a:ea typeface="+mn-ea"/>
            </a:endParaRPr>
          </a:p>
          <a:p>
            <a:r>
              <a:rPr lang="ja-JP" altLang="en-US" dirty="0">
                <a:latin typeface="+mn-ea"/>
                <a:ea typeface="+mn-ea"/>
              </a:rPr>
              <a:t>　　から取得された勤怠データが表示されます</a:t>
            </a:r>
            <a:endParaRPr lang="en-US" altLang="ja-JP" dirty="0">
              <a:latin typeface="+mn-ea"/>
              <a:ea typeface="+mn-ea"/>
            </a:endParaRPr>
          </a:p>
          <a:p>
            <a:endParaRPr lang="en-US" altLang="ja-JP" dirty="0">
              <a:latin typeface="+mn-ea"/>
              <a:ea typeface="+mn-ea"/>
            </a:endParaRPr>
          </a:p>
          <a:p>
            <a:r>
              <a:rPr lang="en-US" altLang="ja-JP" dirty="0">
                <a:latin typeface="+mn-ea"/>
                <a:ea typeface="+mn-ea"/>
              </a:rPr>
              <a:t>※</a:t>
            </a:r>
            <a:r>
              <a:rPr lang="ja-JP" altLang="en-US" dirty="0">
                <a:latin typeface="+mn-ea"/>
                <a:ea typeface="+mn-ea"/>
              </a:rPr>
              <a:t>管理者が</a:t>
            </a:r>
            <a:r>
              <a:rPr lang="en-US" altLang="ja-JP" dirty="0">
                <a:latin typeface="+mn-ea"/>
                <a:ea typeface="+mn-ea"/>
              </a:rPr>
              <a:t>KOT</a:t>
            </a:r>
            <a:r>
              <a:rPr lang="ja-JP" altLang="en-US" dirty="0">
                <a:latin typeface="+mn-ea"/>
                <a:ea typeface="+mn-ea"/>
              </a:rPr>
              <a:t>から取得作業を行った時点での</a:t>
            </a:r>
            <a:endParaRPr lang="en-US" altLang="ja-JP" dirty="0">
              <a:latin typeface="+mn-ea"/>
              <a:ea typeface="+mn-ea"/>
            </a:endParaRPr>
          </a:p>
          <a:p>
            <a:r>
              <a:rPr lang="ja-JP" altLang="en-US" dirty="0">
                <a:latin typeface="+mn-ea"/>
                <a:ea typeface="+mn-ea"/>
              </a:rPr>
              <a:t>　 データが表示されます</a:t>
            </a:r>
            <a:endParaRPr lang="en-US" altLang="ja-JP" dirty="0">
              <a:latin typeface="+mn-ea"/>
              <a:ea typeface="+mn-ea"/>
            </a:endParaRPr>
          </a:p>
          <a:p>
            <a:r>
              <a:rPr lang="en-US" altLang="ja-JP" dirty="0">
                <a:latin typeface="+mn-ea"/>
                <a:ea typeface="+mn-ea"/>
              </a:rPr>
              <a:t>※</a:t>
            </a:r>
            <a:r>
              <a:rPr lang="ja-JP" altLang="en-US" dirty="0">
                <a:latin typeface="+mn-ea"/>
                <a:ea typeface="+mn-ea"/>
              </a:rPr>
              <a:t>リアルタイムに自動連携するわけではありません</a:t>
            </a:r>
            <a:endParaRPr lang="en-US" altLang="ja-JP" dirty="0">
              <a:latin typeface="+mn-ea"/>
              <a:ea typeface="+mn-ea"/>
            </a:endParaRPr>
          </a:p>
        </p:txBody>
      </p:sp>
      <p:grpSp>
        <p:nvGrpSpPr>
          <p:cNvPr id="6" name="グループ化 5"/>
          <p:cNvGrpSpPr/>
          <p:nvPr/>
        </p:nvGrpSpPr>
        <p:grpSpPr>
          <a:xfrm>
            <a:off x="272480" y="2013421"/>
            <a:ext cx="5655435" cy="2377872"/>
            <a:chOff x="344991" y="1955850"/>
            <a:chExt cx="5655435" cy="2377872"/>
          </a:xfrm>
        </p:grpSpPr>
        <p:grpSp>
          <p:nvGrpSpPr>
            <p:cNvPr id="5" name="グループ化 4"/>
            <p:cNvGrpSpPr/>
            <p:nvPr/>
          </p:nvGrpSpPr>
          <p:grpSpPr>
            <a:xfrm>
              <a:off x="344991" y="3235872"/>
              <a:ext cx="1217611" cy="1097850"/>
              <a:chOff x="344991" y="3235872"/>
              <a:chExt cx="1217611" cy="1097850"/>
            </a:xfrm>
          </p:grpSpPr>
          <p:sp>
            <p:nvSpPr>
              <p:cNvPr id="27" name="角丸四角形 26"/>
              <p:cNvSpPr/>
              <p:nvPr/>
            </p:nvSpPr>
            <p:spPr bwMode="auto">
              <a:xfrm>
                <a:off x="344991" y="3235872"/>
                <a:ext cx="1202360" cy="307777"/>
              </a:xfrm>
              <a:prstGeom prst="roundRect">
                <a:avLst/>
              </a:prstGeom>
              <a:noFill/>
              <a:ln w="28575">
                <a:solidFill>
                  <a:srgbClr val="FF0000"/>
                </a:solidFill>
                <a:prstDash val="dash"/>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ctr" anchorCtr="0" compatLnSpc="1">
                <a:prstTxWarp prst="textNoShape">
                  <a:avLst/>
                </a:prstTxWarp>
              </a:bodyPr>
              <a:lstStyle/>
              <a:p>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28" name="角丸四角形 27"/>
              <p:cNvSpPr/>
              <p:nvPr/>
            </p:nvSpPr>
            <p:spPr bwMode="auto">
              <a:xfrm>
                <a:off x="360242" y="4061372"/>
                <a:ext cx="1202360" cy="272350"/>
              </a:xfrm>
              <a:prstGeom prst="roundRect">
                <a:avLst/>
              </a:prstGeom>
              <a:noFill/>
              <a:ln w="28575">
                <a:solidFill>
                  <a:srgbClr val="FF0000"/>
                </a:solidFill>
                <a:prstDash val="dash"/>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ctr" anchorCtr="0" compatLnSpc="1">
                <a:prstTxWarp prst="textNoShape">
                  <a:avLst/>
                </a:prstTxWarp>
              </a:bodyPr>
              <a:lstStyle/>
              <a:p>
                <a:endParaRPr lang="ja-JP" altLang="en-US" dirty="0">
                  <a:solidFill>
                    <a:schemeClr val="tx1"/>
                  </a:solidFill>
                  <a:latin typeface="Meiryo UI" panose="020B0604030504040204" pitchFamily="50" charset="-128"/>
                  <a:ea typeface="Meiryo UI" panose="020B0604030504040204" pitchFamily="50" charset="-128"/>
                </a:endParaRPr>
              </a:p>
            </p:txBody>
          </p:sp>
        </p:grpSp>
        <p:sp>
          <p:nvSpPr>
            <p:cNvPr id="29" name="角丸四角形 28"/>
            <p:cNvSpPr/>
            <p:nvPr/>
          </p:nvSpPr>
          <p:spPr>
            <a:xfrm>
              <a:off x="1831405" y="2300051"/>
              <a:ext cx="2171334" cy="305751"/>
            </a:xfrm>
            <a:prstGeom prst="round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p>
              <a:endParaRPr lang="ja-JP" altLang="en-US" sz="1662" b="1" dirty="0"/>
            </a:p>
          </p:txBody>
        </p:sp>
        <p:sp>
          <p:nvSpPr>
            <p:cNvPr id="30" name="テキスト ボックス 29"/>
            <p:cNvSpPr txBox="1"/>
            <p:nvPr/>
          </p:nvSpPr>
          <p:spPr>
            <a:xfrm>
              <a:off x="1519545" y="2295898"/>
              <a:ext cx="288000" cy="288000"/>
            </a:xfrm>
            <a:prstGeom prst="rect">
              <a:avLst/>
            </a:prstGeom>
            <a:solidFill>
              <a:schemeClr val="bg1"/>
            </a:solidFill>
          </p:spPr>
          <p:txBody>
            <a:bodyPr wrap="square" rtlCol="0">
              <a:spAutoFit/>
            </a:bodyPr>
            <a:lstStyle/>
            <a:p>
              <a:pPr algn="ctr"/>
              <a:r>
                <a:rPr lang="ja-JP" altLang="en-US" dirty="0">
                  <a:solidFill>
                    <a:srgbClr val="FF0000"/>
                  </a:solidFill>
                  <a:latin typeface="Meiryo UI" panose="020B0604030504040204" pitchFamily="50" charset="-128"/>
                  <a:ea typeface="Meiryo UI" panose="020B0604030504040204" pitchFamily="50" charset="-128"/>
                </a:rPr>
                <a:t>➀</a:t>
              </a:r>
            </a:p>
          </p:txBody>
        </p:sp>
        <p:sp>
          <p:nvSpPr>
            <p:cNvPr id="31" name="角丸四角形 30"/>
            <p:cNvSpPr/>
            <p:nvPr/>
          </p:nvSpPr>
          <p:spPr>
            <a:xfrm>
              <a:off x="4002739" y="2300051"/>
              <a:ext cx="374700" cy="319083"/>
            </a:xfrm>
            <a:prstGeom prst="round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p>
              <a:endParaRPr lang="ja-JP" altLang="en-US" sz="1662" b="1" dirty="0"/>
            </a:p>
          </p:txBody>
        </p:sp>
        <p:sp>
          <p:nvSpPr>
            <p:cNvPr id="32" name="テキスト ボックス 31"/>
            <p:cNvSpPr txBox="1"/>
            <p:nvPr/>
          </p:nvSpPr>
          <p:spPr>
            <a:xfrm>
              <a:off x="4046089" y="1955850"/>
              <a:ext cx="288000" cy="288000"/>
            </a:xfrm>
            <a:prstGeom prst="rect">
              <a:avLst/>
            </a:prstGeom>
            <a:solidFill>
              <a:schemeClr val="bg1"/>
            </a:solidFill>
          </p:spPr>
          <p:txBody>
            <a:bodyPr wrap="square" rtlCol="0">
              <a:spAutoFit/>
            </a:bodyPr>
            <a:lstStyle/>
            <a:p>
              <a:pPr algn="ctr"/>
              <a:r>
                <a:rPr lang="ja-JP" altLang="en-US" dirty="0">
                  <a:solidFill>
                    <a:srgbClr val="FF0000"/>
                  </a:solidFill>
                  <a:latin typeface="Meiryo UI" panose="020B0604030504040204" pitchFamily="50" charset="-128"/>
                  <a:ea typeface="Meiryo UI" panose="020B0604030504040204" pitchFamily="50" charset="-128"/>
                </a:rPr>
                <a:t>②</a:t>
              </a:r>
            </a:p>
          </p:txBody>
        </p:sp>
        <p:sp>
          <p:nvSpPr>
            <p:cNvPr id="33" name="テキスト ボックス 32"/>
            <p:cNvSpPr txBox="1"/>
            <p:nvPr/>
          </p:nvSpPr>
          <p:spPr>
            <a:xfrm>
              <a:off x="1594584" y="2947872"/>
              <a:ext cx="289310" cy="288000"/>
            </a:xfrm>
            <a:prstGeom prst="rect">
              <a:avLst/>
            </a:prstGeom>
            <a:solidFill>
              <a:schemeClr val="bg1"/>
            </a:solidFill>
          </p:spPr>
          <p:txBody>
            <a:bodyPr wrap="square" rtlCol="0">
              <a:spAutoFit/>
            </a:bodyPr>
            <a:lstStyle/>
            <a:p>
              <a:pPr algn="ctr"/>
              <a:r>
                <a:rPr lang="ja-JP" altLang="en-US" dirty="0">
                  <a:solidFill>
                    <a:srgbClr val="FF0000"/>
                  </a:solidFill>
                  <a:latin typeface="Meiryo UI" panose="020B0604030504040204" pitchFamily="50" charset="-128"/>
                  <a:ea typeface="Meiryo UI" panose="020B0604030504040204" pitchFamily="50" charset="-128"/>
                </a:rPr>
                <a:t>③</a:t>
              </a:r>
            </a:p>
          </p:txBody>
        </p:sp>
        <p:sp>
          <p:nvSpPr>
            <p:cNvPr id="34" name="角丸四角形 33"/>
            <p:cNvSpPr/>
            <p:nvPr/>
          </p:nvSpPr>
          <p:spPr>
            <a:xfrm>
              <a:off x="1857159" y="3183824"/>
              <a:ext cx="4143267" cy="619654"/>
            </a:xfrm>
            <a:prstGeom prst="roundRect">
              <a:avLst>
                <a:gd name="adj" fmla="val 5771"/>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p>
              <a:endParaRPr lang="ja-JP" altLang="en-US" sz="1662" b="1" dirty="0"/>
            </a:p>
          </p:txBody>
        </p:sp>
      </p:grpSp>
      <p:pic>
        <p:nvPicPr>
          <p:cNvPr id="7" name="図 6">
            <a:extLst>
              <a:ext uri="{FF2B5EF4-FFF2-40B4-BE49-F238E27FC236}">
                <a16:creationId xmlns:a16="http://schemas.microsoft.com/office/drawing/2014/main" id="{98C01AAE-12C1-D422-7818-8D1249F6323A}"/>
              </a:ext>
            </a:extLst>
          </p:cNvPr>
          <p:cNvPicPr>
            <a:picLocks noChangeAspect="1"/>
          </p:cNvPicPr>
          <p:nvPr/>
        </p:nvPicPr>
        <p:blipFill>
          <a:blip r:embed="rId3"/>
          <a:stretch>
            <a:fillRect/>
          </a:stretch>
        </p:blipFill>
        <p:spPr>
          <a:xfrm>
            <a:off x="272480" y="4403081"/>
            <a:ext cx="1249593" cy="394071"/>
          </a:xfrm>
          <a:prstGeom prst="rect">
            <a:avLst/>
          </a:prstGeom>
        </p:spPr>
      </p:pic>
    </p:spTree>
    <p:extLst>
      <p:ext uri="{BB962C8B-B14F-4D97-AF65-F5344CB8AC3E}">
        <p14:creationId xmlns:p14="http://schemas.microsoft.com/office/powerpoint/2010/main" val="682258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45F73D62-3FEB-3AA7-3536-8A9A9FCEEF67}"/>
              </a:ext>
            </a:extLst>
          </p:cNvPr>
          <p:cNvPicPr>
            <a:picLocks noChangeAspect="1"/>
          </p:cNvPicPr>
          <p:nvPr/>
        </p:nvPicPr>
        <p:blipFill>
          <a:blip r:embed="rId2"/>
          <a:stretch>
            <a:fillRect/>
          </a:stretch>
        </p:blipFill>
        <p:spPr>
          <a:xfrm>
            <a:off x="235802" y="1767183"/>
            <a:ext cx="5636320" cy="4361396"/>
          </a:xfrm>
          <a:prstGeom prst="rect">
            <a:avLst/>
          </a:prstGeom>
          <a:ln>
            <a:solidFill>
              <a:schemeClr val="tx1"/>
            </a:solidFill>
          </a:ln>
        </p:spPr>
      </p:pic>
      <p:sp>
        <p:nvSpPr>
          <p:cNvPr id="2" name="タイトル 1"/>
          <p:cNvSpPr>
            <a:spLocks noGrp="1"/>
          </p:cNvSpPr>
          <p:nvPr>
            <p:ph type="title"/>
          </p:nvPr>
        </p:nvSpPr>
        <p:spPr/>
        <p:txBody>
          <a:bodyPr/>
          <a:lstStyle/>
          <a:p>
            <a:r>
              <a:rPr lang="ja-JP" altLang="en-US" dirty="0"/>
              <a:t>勤怠データの参照（上司）</a:t>
            </a:r>
            <a:endParaRPr kumimoji="1" lang="ja-JP" altLang="en-US" dirty="0"/>
          </a:p>
        </p:txBody>
      </p:sp>
      <p:sp>
        <p:nvSpPr>
          <p:cNvPr id="3" name="コンテンツ プレースホルダー 2"/>
          <p:cNvSpPr>
            <a:spLocks noGrp="1"/>
          </p:cNvSpPr>
          <p:nvPr>
            <p:ph idx="1"/>
          </p:nvPr>
        </p:nvSpPr>
        <p:spPr>
          <a:xfrm>
            <a:off x="273050" y="684779"/>
            <a:ext cx="8639908" cy="310060"/>
          </a:xfrm>
        </p:spPr>
        <p:txBody>
          <a:bodyPr>
            <a:noAutofit/>
          </a:bodyPr>
          <a:lstStyle/>
          <a:p>
            <a:pPr>
              <a:buClrTx/>
            </a:pPr>
            <a:r>
              <a:rPr lang="ja-JP" altLang="en-US" dirty="0"/>
              <a:t>従業員画面で自分の部下の勤怠データの確認をします</a:t>
            </a:r>
            <a:endParaRPr lang="en-US" altLang="ja-JP" dirty="0"/>
          </a:p>
          <a:p>
            <a:pPr marL="0" indent="0">
              <a:buClrTx/>
              <a:buNone/>
            </a:pPr>
            <a:r>
              <a:rPr lang="ja-JP" altLang="en-US" dirty="0"/>
              <a:t>　　</a:t>
            </a:r>
            <a:r>
              <a:rPr lang="en-US" altLang="ja-JP" sz="1050" dirty="0"/>
              <a:t>※</a:t>
            </a:r>
            <a:r>
              <a:rPr lang="ja-JP" altLang="en-US" sz="1050" dirty="0"/>
              <a:t>上長権限が付与されている従業員のみ可能です</a:t>
            </a:r>
            <a:endParaRPr lang="en-US" altLang="ja-JP" sz="1050" dirty="0"/>
          </a:p>
          <a:p>
            <a:pPr>
              <a:buClrTx/>
            </a:pPr>
            <a:r>
              <a:rPr lang="ja-JP" altLang="en-US" dirty="0"/>
              <a:t>［部下情報］＞［勤怠情報］にて確認します</a:t>
            </a:r>
            <a:endParaRPr kumimoji="1" lang="ja-JP" altLang="en-US" dirty="0"/>
          </a:p>
        </p:txBody>
      </p:sp>
      <p:sp>
        <p:nvSpPr>
          <p:cNvPr id="14" name="テキスト ボックス 13"/>
          <p:cNvSpPr txBox="1"/>
          <p:nvPr/>
        </p:nvSpPr>
        <p:spPr>
          <a:xfrm>
            <a:off x="6045213" y="1772816"/>
            <a:ext cx="3660315" cy="2462213"/>
          </a:xfrm>
          <a:prstGeom prst="rect">
            <a:avLst/>
          </a:prstGeom>
          <a:noFill/>
        </p:spPr>
        <p:txBody>
          <a:bodyPr wrap="square" rtlCol="0">
            <a:spAutoFit/>
          </a:bodyPr>
          <a:lstStyle/>
          <a:p>
            <a:r>
              <a:rPr lang="ja-JP" altLang="en-US" dirty="0">
                <a:latin typeface="+mn-ea"/>
                <a:ea typeface="+mn-ea"/>
              </a:rPr>
              <a:t>➀ データを確認したい年月をプルダウン</a:t>
            </a:r>
            <a:endParaRPr lang="en-US" altLang="ja-JP" dirty="0">
              <a:latin typeface="+mn-ea"/>
              <a:ea typeface="+mn-ea"/>
            </a:endParaRPr>
          </a:p>
          <a:p>
            <a:r>
              <a:rPr lang="ja-JP" altLang="en-US" dirty="0">
                <a:latin typeface="+mn-ea"/>
                <a:ea typeface="+mn-ea"/>
              </a:rPr>
              <a:t>　　から選択します</a:t>
            </a:r>
            <a:endParaRPr lang="en-US" altLang="ja-JP" dirty="0">
              <a:latin typeface="+mn-ea"/>
              <a:ea typeface="+mn-ea"/>
            </a:endParaRPr>
          </a:p>
          <a:p>
            <a:r>
              <a:rPr lang="ja-JP" altLang="en-US" dirty="0">
                <a:latin typeface="+mn-ea"/>
                <a:ea typeface="+mn-ea"/>
              </a:rPr>
              <a:t>②［表示］をクリックします</a:t>
            </a:r>
            <a:endParaRPr lang="en-US" altLang="ja-JP" sz="1100" dirty="0">
              <a:latin typeface="+mn-ea"/>
              <a:ea typeface="+mn-ea"/>
            </a:endParaRPr>
          </a:p>
          <a:p>
            <a:r>
              <a:rPr lang="ja-JP" altLang="en-US" dirty="0">
                <a:latin typeface="+mn-ea"/>
                <a:ea typeface="+mn-ea"/>
              </a:rPr>
              <a:t>③　</a:t>
            </a:r>
            <a:r>
              <a:rPr lang="en-US" altLang="ja-JP" dirty="0">
                <a:latin typeface="+mn-ea"/>
                <a:ea typeface="+mn-ea"/>
              </a:rPr>
              <a:t>KOT</a:t>
            </a:r>
            <a:r>
              <a:rPr lang="ja-JP" altLang="en-US" dirty="0">
                <a:latin typeface="+mn-ea"/>
                <a:ea typeface="+mn-ea"/>
              </a:rPr>
              <a:t>から取得された勤怠データが</a:t>
            </a:r>
            <a:endParaRPr lang="en-US" altLang="ja-JP" dirty="0">
              <a:latin typeface="+mn-ea"/>
              <a:ea typeface="+mn-ea"/>
            </a:endParaRPr>
          </a:p>
          <a:p>
            <a:r>
              <a:rPr lang="ja-JP" altLang="en-US" dirty="0">
                <a:latin typeface="+mn-ea"/>
                <a:ea typeface="+mn-ea"/>
              </a:rPr>
              <a:t>　　 表示されます</a:t>
            </a:r>
            <a:endParaRPr lang="en-US" altLang="ja-JP" dirty="0">
              <a:latin typeface="+mn-ea"/>
              <a:ea typeface="+mn-ea"/>
            </a:endParaRPr>
          </a:p>
          <a:p>
            <a:endParaRPr lang="en-US" altLang="ja-JP" dirty="0">
              <a:latin typeface="+mn-ea"/>
              <a:ea typeface="+mn-ea"/>
            </a:endParaRPr>
          </a:p>
          <a:p>
            <a:r>
              <a:rPr lang="en-US" altLang="ja-JP" dirty="0">
                <a:latin typeface="+mn-ea"/>
                <a:ea typeface="+mn-ea"/>
              </a:rPr>
              <a:t>※</a:t>
            </a:r>
            <a:r>
              <a:rPr lang="ja-JP" altLang="en-US" dirty="0">
                <a:latin typeface="+mn-ea"/>
                <a:ea typeface="+mn-ea"/>
              </a:rPr>
              <a:t>管理者が</a:t>
            </a:r>
            <a:r>
              <a:rPr lang="en-US" altLang="ja-JP" dirty="0">
                <a:latin typeface="+mn-ea"/>
                <a:ea typeface="+mn-ea"/>
              </a:rPr>
              <a:t>KOT</a:t>
            </a:r>
            <a:r>
              <a:rPr lang="ja-JP" altLang="en-US" dirty="0">
                <a:latin typeface="+mn-ea"/>
                <a:ea typeface="+mn-ea"/>
              </a:rPr>
              <a:t>から取得作業を行った</a:t>
            </a:r>
            <a:endParaRPr lang="en-US" altLang="ja-JP" dirty="0">
              <a:latin typeface="+mn-ea"/>
              <a:ea typeface="+mn-ea"/>
            </a:endParaRPr>
          </a:p>
          <a:p>
            <a:r>
              <a:rPr lang="ja-JP" altLang="en-US" dirty="0">
                <a:latin typeface="+mn-ea"/>
                <a:ea typeface="+mn-ea"/>
              </a:rPr>
              <a:t>　　時点でのデータが表示されます</a:t>
            </a:r>
            <a:endParaRPr lang="en-US" altLang="ja-JP" dirty="0">
              <a:latin typeface="+mn-ea"/>
              <a:ea typeface="+mn-ea"/>
            </a:endParaRPr>
          </a:p>
          <a:p>
            <a:r>
              <a:rPr lang="en-US" altLang="ja-JP" dirty="0">
                <a:latin typeface="+mn-ea"/>
                <a:ea typeface="+mn-ea"/>
              </a:rPr>
              <a:t>※</a:t>
            </a:r>
            <a:r>
              <a:rPr lang="ja-JP" altLang="en-US" dirty="0">
                <a:latin typeface="+mn-ea"/>
                <a:ea typeface="+mn-ea"/>
              </a:rPr>
              <a:t>リアルタイムに自動連携するわけでは</a:t>
            </a:r>
            <a:endParaRPr lang="en-US" altLang="ja-JP" dirty="0">
              <a:latin typeface="+mn-ea"/>
              <a:ea typeface="+mn-ea"/>
            </a:endParaRPr>
          </a:p>
          <a:p>
            <a:r>
              <a:rPr lang="ja-JP" altLang="en-US" dirty="0">
                <a:latin typeface="+mn-ea"/>
                <a:ea typeface="+mn-ea"/>
              </a:rPr>
              <a:t>　　ありません</a:t>
            </a:r>
            <a:endParaRPr lang="en-US" altLang="ja-JP" dirty="0">
              <a:latin typeface="+mn-ea"/>
              <a:ea typeface="+mn-ea"/>
            </a:endParaRPr>
          </a:p>
          <a:p>
            <a:endParaRPr lang="en-US" altLang="ja-JP" dirty="0">
              <a:latin typeface="+mn-ea"/>
              <a:ea typeface="+mn-ea"/>
            </a:endParaRPr>
          </a:p>
        </p:txBody>
      </p:sp>
      <p:grpSp>
        <p:nvGrpSpPr>
          <p:cNvPr id="10" name="グループ化 9"/>
          <p:cNvGrpSpPr/>
          <p:nvPr/>
        </p:nvGrpSpPr>
        <p:grpSpPr>
          <a:xfrm>
            <a:off x="235802" y="2117623"/>
            <a:ext cx="5565375" cy="3975673"/>
            <a:chOff x="353545" y="1988295"/>
            <a:chExt cx="5565375" cy="4204006"/>
          </a:xfrm>
        </p:grpSpPr>
        <p:grpSp>
          <p:nvGrpSpPr>
            <p:cNvPr id="9" name="グループ化 8"/>
            <p:cNvGrpSpPr/>
            <p:nvPr/>
          </p:nvGrpSpPr>
          <p:grpSpPr>
            <a:xfrm>
              <a:off x="353545" y="3451131"/>
              <a:ext cx="1115554" cy="989867"/>
              <a:chOff x="354017" y="3451131"/>
              <a:chExt cx="1101419" cy="989867"/>
            </a:xfrm>
          </p:grpSpPr>
          <p:sp>
            <p:nvSpPr>
              <p:cNvPr id="18" name="角丸四角形 17"/>
              <p:cNvSpPr/>
              <p:nvPr/>
            </p:nvSpPr>
            <p:spPr bwMode="auto">
              <a:xfrm>
                <a:off x="354017" y="3451131"/>
                <a:ext cx="1101419" cy="318726"/>
              </a:xfrm>
              <a:prstGeom prst="roundRect">
                <a:avLst/>
              </a:prstGeom>
              <a:noFill/>
              <a:ln w="28575">
                <a:solidFill>
                  <a:srgbClr val="FF0000"/>
                </a:solidFill>
                <a:prstDash val="dash"/>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ctr" anchorCtr="0" compatLnSpc="1">
                <a:prstTxWarp prst="textNoShape">
                  <a:avLst/>
                </a:prstTxWarp>
              </a:bodyPr>
              <a:lstStyle/>
              <a:p>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19" name="角丸四角形 18"/>
              <p:cNvSpPr/>
              <p:nvPr/>
            </p:nvSpPr>
            <p:spPr bwMode="auto">
              <a:xfrm>
                <a:off x="354017" y="4185686"/>
                <a:ext cx="1101419" cy="255312"/>
              </a:xfrm>
              <a:prstGeom prst="roundRect">
                <a:avLst/>
              </a:prstGeom>
              <a:noFill/>
              <a:ln w="28575">
                <a:solidFill>
                  <a:srgbClr val="FF0000"/>
                </a:solidFill>
                <a:prstDash val="dash"/>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ctr" anchorCtr="0" compatLnSpc="1">
                <a:prstTxWarp prst="textNoShape">
                  <a:avLst/>
                </a:prstTxWarp>
              </a:bodyPr>
              <a:lstStyle/>
              <a:p>
                <a:endParaRPr lang="ja-JP" altLang="en-US" dirty="0">
                  <a:solidFill>
                    <a:schemeClr val="tx1"/>
                  </a:solidFill>
                  <a:latin typeface="Meiryo UI" panose="020B0604030504040204" pitchFamily="50" charset="-128"/>
                  <a:ea typeface="Meiryo UI" panose="020B0604030504040204" pitchFamily="50" charset="-128"/>
                </a:endParaRPr>
              </a:p>
            </p:txBody>
          </p:sp>
        </p:grpSp>
        <p:sp>
          <p:nvSpPr>
            <p:cNvPr id="21" name="角丸四角形 20"/>
            <p:cNvSpPr/>
            <p:nvPr/>
          </p:nvSpPr>
          <p:spPr>
            <a:xfrm>
              <a:off x="1724382" y="2325042"/>
              <a:ext cx="913988" cy="305751"/>
            </a:xfrm>
            <a:prstGeom prst="round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p>
              <a:endParaRPr lang="ja-JP" altLang="en-US" sz="1662" b="1" dirty="0"/>
            </a:p>
          </p:txBody>
        </p:sp>
        <p:sp>
          <p:nvSpPr>
            <p:cNvPr id="22" name="テキスト ボックス 21"/>
            <p:cNvSpPr txBox="1"/>
            <p:nvPr/>
          </p:nvSpPr>
          <p:spPr>
            <a:xfrm>
              <a:off x="1389065" y="2321252"/>
              <a:ext cx="288000" cy="304541"/>
            </a:xfrm>
            <a:prstGeom prst="rect">
              <a:avLst/>
            </a:prstGeom>
            <a:solidFill>
              <a:schemeClr val="bg1"/>
            </a:solidFill>
          </p:spPr>
          <p:txBody>
            <a:bodyPr wrap="square" rtlCol="0">
              <a:spAutoFit/>
            </a:bodyPr>
            <a:lstStyle/>
            <a:p>
              <a:pPr algn="ctr"/>
              <a:r>
                <a:rPr lang="ja-JP" altLang="en-US" dirty="0">
                  <a:solidFill>
                    <a:srgbClr val="FF0000"/>
                  </a:solidFill>
                  <a:latin typeface="Meiryo UI" panose="020B0604030504040204" pitchFamily="50" charset="-128"/>
                  <a:ea typeface="Meiryo UI" panose="020B0604030504040204" pitchFamily="50" charset="-128"/>
                </a:rPr>
                <a:t>➀</a:t>
              </a:r>
            </a:p>
          </p:txBody>
        </p:sp>
        <p:sp>
          <p:nvSpPr>
            <p:cNvPr id="23" name="角丸四角形 22"/>
            <p:cNvSpPr/>
            <p:nvPr/>
          </p:nvSpPr>
          <p:spPr>
            <a:xfrm>
              <a:off x="2638370" y="2331983"/>
              <a:ext cx="330432" cy="300985"/>
            </a:xfrm>
            <a:prstGeom prst="round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p>
              <a:endParaRPr lang="ja-JP" altLang="en-US" sz="1662" b="1" dirty="0"/>
            </a:p>
          </p:txBody>
        </p:sp>
        <p:sp>
          <p:nvSpPr>
            <p:cNvPr id="24" name="テキスト ボックス 23"/>
            <p:cNvSpPr txBox="1"/>
            <p:nvPr/>
          </p:nvSpPr>
          <p:spPr>
            <a:xfrm>
              <a:off x="2638370" y="1988295"/>
              <a:ext cx="288000" cy="304541"/>
            </a:xfrm>
            <a:prstGeom prst="rect">
              <a:avLst/>
            </a:prstGeom>
            <a:solidFill>
              <a:schemeClr val="bg1"/>
            </a:solidFill>
          </p:spPr>
          <p:txBody>
            <a:bodyPr wrap="square" rtlCol="0">
              <a:spAutoFit/>
            </a:bodyPr>
            <a:lstStyle/>
            <a:p>
              <a:pPr algn="ctr"/>
              <a:r>
                <a:rPr lang="ja-JP" altLang="en-US" dirty="0">
                  <a:solidFill>
                    <a:srgbClr val="FF0000"/>
                  </a:solidFill>
                  <a:latin typeface="Meiryo UI" panose="020B0604030504040204" pitchFamily="50" charset="-128"/>
                  <a:ea typeface="Meiryo UI" panose="020B0604030504040204" pitchFamily="50" charset="-128"/>
                </a:rPr>
                <a:t>②</a:t>
              </a:r>
            </a:p>
          </p:txBody>
        </p:sp>
        <p:sp>
          <p:nvSpPr>
            <p:cNvPr id="25" name="テキスト ボックス 24"/>
            <p:cNvSpPr txBox="1"/>
            <p:nvPr/>
          </p:nvSpPr>
          <p:spPr>
            <a:xfrm>
              <a:off x="1435072" y="2957267"/>
              <a:ext cx="289310" cy="304541"/>
            </a:xfrm>
            <a:prstGeom prst="rect">
              <a:avLst/>
            </a:prstGeom>
            <a:solidFill>
              <a:schemeClr val="bg1"/>
            </a:solidFill>
          </p:spPr>
          <p:txBody>
            <a:bodyPr wrap="square" rtlCol="0">
              <a:spAutoFit/>
            </a:bodyPr>
            <a:lstStyle/>
            <a:p>
              <a:pPr algn="ctr"/>
              <a:r>
                <a:rPr lang="ja-JP" altLang="en-US" dirty="0">
                  <a:solidFill>
                    <a:srgbClr val="FF0000"/>
                  </a:solidFill>
                  <a:latin typeface="Meiryo UI" panose="020B0604030504040204" pitchFamily="50" charset="-128"/>
                  <a:ea typeface="Meiryo UI" panose="020B0604030504040204" pitchFamily="50" charset="-128"/>
                </a:rPr>
                <a:t>③</a:t>
              </a:r>
            </a:p>
          </p:txBody>
        </p:sp>
        <p:sp>
          <p:nvSpPr>
            <p:cNvPr id="26" name="角丸四角形 25"/>
            <p:cNvSpPr/>
            <p:nvPr/>
          </p:nvSpPr>
          <p:spPr>
            <a:xfrm>
              <a:off x="1724382" y="3109537"/>
              <a:ext cx="4194538" cy="3082764"/>
            </a:xfrm>
            <a:prstGeom prst="roundRect">
              <a:avLst>
                <a:gd name="adj" fmla="val 5771"/>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p>
              <a:endParaRPr lang="ja-JP" altLang="en-US" sz="1662" b="1" dirty="0"/>
            </a:p>
          </p:txBody>
        </p:sp>
      </p:grpSp>
      <p:pic>
        <p:nvPicPr>
          <p:cNvPr id="4" name="図 3">
            <a:extLst>
              <a:ext uri="{FF2B5EF4-FFF2-40B4-BE49-F238E27FC236}">
                <a16:creationId xmlns:a16="http://schemas.microsoft.com/office/drawing/2014/main" id="{45784869-E9A4-8623-E635-79CE7995A5CE}"/>
              </a:ext>
            </a:extLst>
          </p:cNvPr>
          <p:cNvPicPr>
            <a:picLocks noChangeAspect="1"/>
          </p:cNvPicPr>
          <p:nvPr/>
        </p:nvPicPr>
        <p:blipFill>
          <a:blip r:embed="rId3"/>
          <a:stretch>
            <a:fillRect/>
          </a:stretch>
        </p:blipFill>
        <p:spPr>
          <a:xfrm>
            <a:off x="235802" y="4741287"/>
            <a:ext cx="1081528" cy="394071"/>
          </a:xfrm>
          <a:prstGeom prst="rect">
            <a:avLst/>
          </a:prstGeom>
        </p:spPr>
      </p:pic>
    </p:spTree>
    <p:extLst>
      <p:ext uri="{BB962C8B-B14F-4D97-AF65-F5344CB8AC3E}">
        <p14:creationId xmlns:p14="http://schemas.microsoft.com/office/powerpoint/2010/main" val="3900145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2691165" y="5370300"/>
            <a:ext cx="6582315" cy="1107996"/>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ja-JP" altLang="en-US" sz="1100" dirty="0"/>
              <a:t>本資料は、社内用マニュアルの作成など、自社ご利用の範囲内に限り、複製・ご編集いただいて構いません。</a:t>
            </a:r>
            <a:endParaRPr lang="en-US" altLang="ja-JP" sz="1100" dirty="0"/>
          </a:p>
          <a:p>
            <a:pPr algn="r"/>
            <a:r>
              <a:rPr lang="ja-JP" altLang="ja-JP" sz="1100" dirty="0"/>
              <a:t>本</a:t>
            </a:r>
            <a:r>
              <a:rPr lang="ja-JP" altLang="en-US" sz="1100" dirty="0"/>
              <a:t>資料</a:t>
            </a:r>
            <a:r>
              <a:rPr lang="ja-JP" altLang="ja-JP" sz="1100" dirty="0"/>
              <a:t>の内容の一部または全部を無断転載することは禁止されています</a:t>
            </a:r>
            <a:r>
              <a:rPr lang="ja-JP" altLang="en-US" sz="1100" dirty="0"/>
              <a:t>。</a:t>
            </a:r>
            <a:endParaRPr lang="ja-JP" altLang="ja-JP" sz="1100" dirty="0"/>
          </a:p>
          <a:p>
            <a:pPr algn="r"/>
            <a:r>
              <a:rPr lang="ja-JP" altLang="ja-JP" sz="1100" dirty="0"/>
              <a:t>本</a:t>
            </a:r>
            <a:r>
              <a:rPr lang="ja-JP" altLang="en-US" sz="1100" dirty="0"/>
              <a:t>資料</a:t>
            </a:r>
            <a:r>
              <a:rPr lang="ja-JP" altLang="ja-JP" sz="1100" dirty="0"/>
              <a:t>の内容に関しては訂正・改善のため、予告なしに変更することがあります</a:t>
            </a:r>
            <a:r>
              <a:rPr lang="ja-JP" altLang="en-US" sz="1100" dirty="0"/>
              <a:t>。</a:t>
            </a:r>
            <a:endParaRPr lang="en-US" altLang="ja-JP" sz="1100" dirty="0"/>
          </a:p>
          <a:p>
            <a:pPr algn="r"/>
            <a:endParaRPr lang="en-US" altLang="ja-JP" sz="1100" dirty="0">
              <a:latin typeface="Meiryo UI" panose="020B0604030504040204" pitchFamily="50" charset="-128"/>
              <a:ea typeface="Meiryo UI" panose="020B0604030504040204" pitchFamily="50" charset="-128"/>
            </a:endParaRPr>
          </a:p>
          <a:p>
            <a:pPr algn="r"/>
            <a:r>
              <a:rPr lang="en-US" altLang="ja-JP" sz="1100" dirty="0">
                <a:latin typeface="Meiryo UI" panose="020B0604030504040204" pitchFamily="50" charset="-128"/>
                <a:ea typeface="Meiryo UI" panose="020B0604030504040204" pitchFamily="50" charset="-128"/>
              </a:rPr>
              <a:t>Last Updated-2023/02/06</a:t>
            </a:r>
          </a:p>
          <a:p>
            <a:pPr algn="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5983945"/>
      </p:ext>
    </p:extLst>
  </p:cSld>
  <p:clrMapOvr>
    <a:masterClrMapping/>
  </p:clrMapOvr>
</p:sld>
</file>

<file path=ppt/theme/theme1.xml><?xml version="1.0" encoding="utf-8"?>
<a:theme xmlns:a="http://schemas.openxmlformats.org/drawingml/2006/main" name="20201005_temp">
  <a:themeElements>
    <a:clrScheme name="20201005_AACltd_temp_20201005">
      <a:dk1>
        <a:srgbClr val="000000"/>
      </a:dk1>
      <a:lt1>
        <a:srgbClr val="FFFFFF"/>
      </a:lt1>
      <a:dk2>
        <a:srgbClr val="DDDDDD"/>
      </a:dk2>
      <a:lt2>
        <a:srgbClr val="141B38"/>
      </a:lt2>
      <a:accent1>
        <a:srgbClr val="FE9900"/>
      </a:accent1>
      <a:accent2>
        <a:srgbClr val="FCC117"/>
      </a:accent2>
      <a:accent3>
        <a:srgbClr val="6FA3E2"/>
      </a:accent3>
      <a:accent4>
        <a:srgbClr val="8CC7B8"/>
      </a:accent4>
      <a:accent5>
        <a:srgbClr val="C09573"/>
      </a:accent5>
      <a:accent6>
        <a:srgbClr val="B77D95"/>
      </a:accent6>
      <a:hlink>
        <a:srgbClr val="EE741F"/>
      </a:hlink>
      <a:folHlink>
        <a:srgbClr val="4E565C"/>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defRPr>
        </a:defPPr>
      </a:lstStyle>
    </a:spDef>
    <a:lnDef>
      <a:spPr bwMode="auto">
        <a:xfrm>
          <a:off x="0" y="0"/>
          <a:ext cx="1" cy="1"/>
        </a:xfrm>
        <a:custGeom>
          <a:avLst/>
          <a:gdLst/>
          <a:ahLst/>
          <a:cxnLst/>
          <a:rect l="0" t="0" r="0" b="0"/>
          <a:pathLst/>
        </a:cu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txDef>
      <a:spPr>
        <a:noFill/>
      </a:spPr>
      <a:bodyPr wrap="none" rtlCol="0">
        <a:spAutoFit/>
      </a:bodyPr>
      <a:lstStyle>
        <a:defPPr>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20130101_AACltd_temp_20121226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20130101_AACltd_temp_20121226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20130101_AACltd_temp_20121226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20130101_AACltd_temp_20121226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20130101_AACltd_temp_20121226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20130101_AACltd_temp_20121226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20130101_AACltd_temp_20121226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20130101_AACltd_temp_20121226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20130101_AACltd_temp_20121226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20130101_AACltd_temp_20121226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20130101_AACltd_temp_20121226 11">
        <a:dk1>
          <a:srgbClr val="000000"/>
        </a:dk1>
        <a:lt1>
          <a:srgbClr val="FFFFFF"/>
        </a:lt1>
        <a:dk2>
          <a:srgbClr val="000000"/>
        </a:dk2>
        <a:lt2>
          <a:srgbClr val="99FF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2">
        <a:dk1>
          <a:srgbClr val="000000"/>
        </a:dk1>
        <a:lt1>
          <a:srgbClr val="FFFFFF"/>
        </a:lt1>
        <a:dk2>
          <a:srgbClr val="000000"/>
        </a:dk2>
        <a:lt2>
          <a:srgbClr val="FFCC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3">
        <a:dk1>
          <a:srgbClr val="000000"/>
        </a:dk1>
        <a:lt1>
          <a:srgbClr val="FFFFFF"/>
        </a:lt1>
        <a:dk2>
          <a:srgbClr val="000000"/>
        </a:dk2>
        <a:lt2>
          <a:srgbClr val="FFCC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4">
        <a:dk1>
          <a:srgbClr val="000000"/>
        </a:dk1>
        <a:lt1>
          <a:srgbClr val="FFFFFF"/>
        </a:lt1>
        <a:dk2>
          <a:srgbClr val="000000"/>
        </a:dk2>
        <a:lt2>
          <a:srgbClr val="CCFF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サイレコ／テンプレート.potx[読み取り専用]" id="{1A0EE7B5-55DD-4575-AEEE-6CBC5150F0A1}" vid="{C95ABF04-ED3E-4AD3-A7E6-1BABD7256D8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サイレコ／テンプレート</Template>
  <TotalTime>41</TotalTime>
  <Words>284</Words>
  <Application>Microsoft Office PowerPoint</Application>
  <PresentationFormat>A4 210 x 297 mm</PresentationFormat>
  <Paragraphs>40</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ＭＳ Ｐゴシック</vt:lpstr>
      <vt:lpstr>Arial</vt:lpstr>
      <vt:lpstr>Wingdings</vt:lpstr>
      <vt:lpstr>20201005_temp</vt:lpstr>
      <vt:lpstr>サイレコ／KING OF TIME連携マニュアル/従業員用</vt:lpstr>
      <vt:lpstr>勤怠データの参照（従業員本人）</vt:lpstr>
      <vt:lpstr>勤怠データの参照（上司）</vt:lpstr>
      <vt:lpstr>PowerPoint プレゼンテーション</vt:lpstr>
    </vt:vector>
  </TitlesOfParts>
  <Manager>管理本部</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サイレコ／KING　OF TIME連携／従業員マニュアル</dc:title>
  <dc:creator>秦 奈美</dc:creator>
  <cp:lastModifiedBy>伊藤 匡哉 / Actvie and Company</cp:lastModifiedBy>
  <cp:revision>23</cp:revision>
  <cp:lastPrinted>2018-10-09T00:40:02Z</cp:lastPrinted>
  <dcterms:created xsi:type="dcterms:W3CDTF">2020-12-04T02:08:55Z</dcterms:created>
  <dcterms:modified xsi:type="dcterms:W3CDTF">2023-02-08T07:38:45Z</dcterms:modified>
</cp:coreProperties>
</file>