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1"/>
  </p:sldMasterIdLst>
  <p:notesMasterIdLst>
    <p:notesMasterId r:id="rId48"/>
  </p:notesMasterIdLst>
  <p:handoutMasterIdLst>
    <p:handoutMasterId r:id="rId49"/>
  </p:handoutMasterIdLst>
  <p:sldIdLst>
    <p:sldId id="256" r:id="rId2"/>
    <p:sldId id="291" r:id="rId3"/>
    <p:sldId id="292" r:id="rId4"/>
    <p:sldId id="293" r:id="rId5"/>
    <p:sldId id="279" r:id="rId6"/>
    <p:sldId id="297" r:id="rId7"/>
    <p:sldId id="298" r:id="rId8"/>
    <p:sldId id="299" r:id="rId9"/>
    <p:sldId id="301" r:id="rId10"/>
    <p:sldId id="300" r:id="rId11"/>
    <p:sldId id="302" r:id="rId12"/>
    <p:sldId id="296" r:id="rId13"/>
    <p:sldId id="303" r:id="rId14"/>
    <p:sldId id="612" r:id="rId15"/>
    <p:sldId id="304" r:id="rId16"/>
    <p:sldId id="305" r:id="rId17"/>
    <p:sldId id="306" r:id="rId18"/>
    <p:sldId id="613" r:id="rId19"/>
    <p:sldId id="614" r:id="rId20"/>
    <p:sldId id="615" r:id="rId21"/>
    <p:sldId id="616" r:id="rId22"/>
    <p:sldId id="617" r:id="rId23"/>
    <p:sldId id="618" r:id="rId24"/>
    <p:sldId id="619" r:id="rId25"/>
    <p:sldId id="620" r:id="rId26"/>
    <p:sldId id="621" r:id="rId27"/>
    <p:sldId id="622" r:id="rId28"/>
    <p:sldId id="623" r:id="rId29"/>
    <p:sldId id="624" r:id="rId30"/>
    <p:sldId id="625" r:id="rId31"/>
    <p:sldId id="626" r:id="rId32"/>
    <p:sldId id="322" r:id="rId33"/>
    <p:sldId id="278" r:id="rId34"/>
    <p:sldId id="330" r:id="rId35"/>
    <p:sldId id="327" r:id="rId36"/>
    <p:sldId id="331" r:id="rId37"/>
    <p:sldId id="627" r:id="rId38"/>
    <p:sldId id="635" r:id="rId39"/>
    <p:sldId id="628" r:id="rId40"/>
    <p:sldId id="629" r:id="rId41"/>
    <p:sldId id="630" r:id="rId42"/>
    <p:sldId id="631" r:id="rId43"/>
    <p:sldId id="633" r:id="rId44"/>
    <p:sldId id="632" r:id="rId45"/>
    <p:sldId id="636" r:id="rId46"/>
    <p:sldId id="282" r:id="rId47"/>
  </p:sldIdLst>
  <p:sldSz cx="9906000" cy="6858000" type="A4"/>
  <p:notesSz cx="6797675" cy="9926638"/>
  <p:defaultTextStyle>
    <a:defPPr>
      <a:defRPr lang="ja-JP"/>
    </a:defPPr>
    <a:lvl1pPr algn="l" rtl="0" fontAlgn="base">
      <a:spcBef>
        <a:spcPct val="0"/>
      </a:spcBef>
      <a:spcAft>
        <a:spcPct val="0"/>
      </a:spcAft>
      <a:defRPr kumimoji="1" sz="1400" kern="1200">
        <a:solidFill>
          <a:schemeClr val="tx1"/>
        </a:solidFill>
        <a:latin typeface="ＭＳ Ｐゴシック" charset="-128"/>
        <a:ea typeface="ＭＳ Ｐゴシック" charset="-128"/>
        <a:cs typeface="+mn-cs"/>
      </a:defRPr>
    </a:lvl1pPr>
    <a:lvl2pPr marL="457200" algn="l" rtl="0" fontAlgn="base">
      <a:spcBef>
        <a:spcPct val="0"/>
      </a:spcBef>
      <a:spcAft>
        <a:spcPct val="0"/>
      </a:spcAft>
      <a:defRPr kumimoji="1" sz="1400" kern="1200">
        <a:solidFill>
          <a:schemeClr val="tx1"/>
        </a:solidFill>
        <a:latin typeface="ＭＳ Ｐゴシック" charset="-128"/>
        <a:ea typeface="ＭＳ Ｐゴシック" charset="-128"/>
        <a:cs typeface="+mn-cs"/>
      </a:defRPr>
    </a:lvl2pPr>
    <a:lvl3pPr marL="914400" algn="l" rtl="0" fontAlgn="base">
      <a:spcBef>
        <a:spcPct val="0"/>
      </a:spcBef>
      <a:spcAft>
        <a:spcPct val="0"/>
      </a:spcAft>
      <a:defRPr kumimoji="1" sz="1400" kern="1200">
        <a:solidFill>
          <a:schemeClr val="tx1"/>
        </a:solidFill>
        <a:latin typeface="ＭＳ Ｐゴシック" charset="-128"/>
        <a:ea typeface="ＭＳ Ｐゴシック" charset="-128"/>
        <a:cs typeface="+mn-cs"/>
      </a:defRPr>
    </a:lvl3pPr>
    <a:lvl4pPr marL="1371600" algn="l" rtl="0" fontAlgn="base">
      <a:spcBef>
        <a:spcPct val="0"/>
      </a:spcBef>
      <a:spcAft>
        <a:spcPct val="0"/>
      </a:spcAft>
      <a:defRPr kumimoji="1" sz="1400" kern="1200">
        <a:solidFill>
          <a:schemeClr val="tx1"/>
        </a:solidFill>
        <a:latin typeface="ＭＳ Ｐゴシック" charset="-128"/>
        <a:ea typeface="ＭＳ Ｐゴシック" charset="-128"/>
        <a:cs typeface="+mn-cs"/>
      </a:defRPr>
    </a:lvl4pPr>
    <a:lvl5pPr marL="1828800" algn="l" rtl="0" fontAlgn="base">
      <a:spcBef>
        <a:spcPct val="0"/>
      </a:spcBef>
      <a:spcAft>
        <a:spcPct val="0"/>
      </a:spcAft>
      <a:defRPr kumimoji="1" sz="14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4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4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4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400" kern="1200">
        <a:solidFill>
          <a:schemeClr val="tx1"/>
        </a:solidFill>
        <a:latin typeface="ＭＳ Ｐゴシック" charset="-128"/>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pos="172">
          <p15:clr>
            <a:srgbClr val="A4A3A4"/>
          </p15:clr>
        </p15:guide>
        <p15:guide id="4" pos="6204" userDrawn="1">
          <p15:clr>
            <a:srgbClr val="A4A3A4"/>
          </p15:clr>
        </p15:guide>
        <p15:guide id="5" orient="horz" pos="981" userDrawn="1">
          <p15:clr>
            <a:srgbClr val="A4A3A4"/>
          </p15:clr>
        </p15:guide>
        <p15:guide id="6" orient="horz" pos="3793" userDrawn="1">
          <p15:clr>
            <a:srgbClr val="A4A3A4"/>
          </p15:clr>
        </p15:guide>
        <p15:guide id="7" orient="horz" pos="3339" userDrawn="1">
          <p15:clr>
            <a:srgbClr val="A4A3A4"/>
          </p15:clr>
        </p15:guide>
        <p15:guide id="8" orient="horz" pos="3657"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9CC00"/>
    <a:srgbClr val="339933"/>
    <a:srgbClr val="FFCC66"/>
    <a:srgbClr val="FF9933"/>
    <a:srgbClr val="FFFF99"/>
    <a:srgbClr val="3333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5701" autoAdjust="0"/>
  </p:normalViewPr>
  <p:slideViewPr>
    <p:cSldViewPr showGuides="1">
      <p:cViewPr varScale="1">
        <p:scale>
          <a:sx n="106" d="100"/>
          <a:sy n="106" d="100"/>
        </p:scale>
        <p:origin x="1458" y="96"/>
      </p:cViewPr>
      <p:guideLst>
        <p:guide orient="horz" pos="2160"/>
        <p:guide pos="3120"/>
        <p:guide pos="172"/>
        <p:guide pos="6204"/>
        <p:guide orient="horz" pos="981"/>
        <p:guide orient="horz" pos="3793"/>
        <p:guide orient="horz" pos="3339"/>
        <p:guide orient="horz" pos="365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55" d="100"/>
          <a:sy n="55" d="100"/>
        </p:scale>
        <p:origin x="-2668" y="-8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7314" name="Rectangle 2"/>
          <p:cNvSpPr>
            <a:spLocks noGrp="1" noChangeArrowheads="1"/>
          </p:cNvSpPr>
          <p:nvPr>
            <p:ph type="hdr" sz="quarter"/>
          </p:nvPr>
        </p:nvSpPr>
        <p:spPr bwMode="auto">
          <a:xfrm>
            <a:off x="0" y="0"/>
            <a:ext cx="2945129" cy="49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3" tIns="45811" rIns="91623" bIns="45811" numCol="1" anchor="t" anchorCtr="0" compatLnSpc="1">
            <a:prstTxWarp prst="textNoShape">
              <a:avLst/>
            </a:prstTxWarp>
          </a:bodyPr>
          <a:lstStyle>
            <a:lvl1pPr>
              <a:defRPr sz="1200">
                <a:latin typeface="Arial" charset="0"/>
              </a:defRPr>
            </a:lvl1pPr>
          </a:lstStyle>
          <a:p>
            <a:endParaRPr lang="en-US" altLang="ja-JP"/>
          </a:p>
        </p:txBody>
      </p:sp>
      <p:sp>
        <p:nvSpPr>
          <p:cNvPr id="397315" name="Rectangle 3"/>
          <p:cNvSpPr>
            <a:spLocks noGrp="1" noChangeArrowheads="1"/>
          </p:cNvSpPr>
          <p:nvPr>
            <p:ph type="dt" sz="quarter" idx="1"/>
          </p:nvPr>
        </p:nvSpPr>
        <p:spPr bwMode="auto">
          <a:xfrm>
            <a:off x="3850955" y="0"/>
            <a:ext cx="2945129" cy="49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3" tIns="45811" rIns="91623" bIns="45811" numCol="1" anchor="t" anchorCtr="0" compatLnSpc="1">
            <a:prstTxWarp prst="textNoShape">
              <a:avLst/>
            </a:prstTxWarp>
          </a:bodyPr>
          <a:lstStyle>
            <a:lvl1pPr algn="r">
              <a:defRPr sz="1200">
                <a:latin typeface="Arial" charset="0"/>
              </a:defRPr>
            </a:lvl1pPr>
          </a:lstStyle>
          <a:p>
            <a:endParaRPr lang="en-US" altLang="ja-JP"/>
          </a:p>
        </p:txBody>
      </p:sp>
      <p:sp>
        <p:nvSpPr>
          <p:cNvPr id="397316" name="Rectangle 4"/>
          <p:cNvSpPr>
            <a:spLocks noGrp="1" noChangeArrowheads="1"/>
          </p:cNvSpPr>
          <p:nvPr>
            <p:ph type="ftr" sz="quarter" idx="2"/>
          </p:nvPr>
        </p:nvSpPr>
        <p:spPr bwMode="auto">
          <a:xfrm>
            <a:off x="0" y="9428954"/>
            <a:ext cx="2945129" cy="49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3" tIns="45811" rIns="91623" bIns="45811" numCol="1" anchor="b" anchorCtr="0" compatLnSpc="1">
            <a:prstTxWarp prst="textNoShape">
              <a:avLst/>
            </a:prstTxWarp>
          </a:bodyPr>
          <a:lstStyle>
            <a:lvl1pPr>
              <a:defRPr sz="1200">
                <a:latin typeface="Arial" charset="0"/>
              </a:defRPr>
            </a:lvl1pPr>
          </a:lstStyle>
          <a:p>
            <a:endParaRPr lang="en-US" altLang="ja-JP"/>
          </a:p>
        </p:txBody>
      </p:sp>
      <p:sp>
        <p:nvSpPr>
          <p:cNvPr id="397317" name="Rectangle 5"/>
          <p:cNvSpPr>
            <a:spLocks noGrp="1" noChangeArrowheads="1"/>
          </p:cNvSpPr>
          <p:nvPr>
            <p:ph type="sldNum" sz="quarter" idx="3"/>
          </p:nvPr>
        </p:nvSpPr>
        <p:spPr bwMode="auto">
          <a:xfrm>
            <a:off x="3850955" y="9428954"/>
            <a:ext cx="2945129" cy="49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3" tIns="45811" rIns="91623" bIns="45811" numCol="1" anchor="b" anchorCtr="0" compatLnSpc="1">
            <a:prstTxWarp prst="textNoShape">
              <a:avLst/>
            </a:prstTxWarp>
          </a:bodyPr>
          <a:lstStyle>
            <a:lvl1pPr algn="r">
              <a:defRPr sz="1200">
                <a:latin typeface="Arial" charset="0"/>
              </a:defRPr>
            </a:lvl1pPr>
          </a:lstStyle>
          <a:p>
            <a:fld id="{60030846-9F4A-42E8-9823-5A8F54F508F7}" type="slidenum">
              <a:rPr lang="en-US" altLang="ja-JP"/>
              <a:pPr/>
              <a:t>‹#›</a:t>
            </a:fld>
            <a:endParaRPr lang="en-US" altLang="ja-JP"/>
          </a:p>
        </p:txBody>
      </p:sp>
    </p:spTree>
    <p:extLst>
      <p:ext uri="{BB962C8B-B14F-4D97-AF65-F5344CB8AC3E}">
        <p14:creationId xmlns:p14="http://schemas.microsoft.com/office/powerpoint/2010/main" val="3950348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45129"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4" tIns="46036" rIns="92074" bIns="46036" numCol="1" anchor="t" anchorCtr="0" compatLnSpc="1">
            <a:prstTxWarp prst="textNoShape">
              <a:avLst/>
            </a:prstTxWarp>
          </a:bodyPr>
          <a:lstStyle>
            <a:lvl1pPr defTabSz="921001">
              <a:defRPr sz="1200">
                <a:latin typeface="Arial" charset="0"/>
              </a:defRPr>
            </a:lvl1pPr>
          </a:lstStyle>
          <a:p>
            <a:endParaRPr lang="en-US" altLang="ja-JP"/>
          </a:p>
        </p:txBody>
      </p:sp>
      <p:sp>
        <p:nvSpPr>
          <p:cNvPr id="199683" name="Rectangle 3"/>
          <p:cNvSpPr>
            <a:spLocks noGrp="1" noChangeArrowheads="1"/>
          </p:cNvSpPr>
          <p:nvPr>
            <p:ph type="dt" idx="1"/>
          </p:nvPr>
        </p:nvSpPr>
        <p:spPr bwMode="auto">
          <a:xfrm>
            <a:off x="3850955" y="0"/>
            <a:ext cx="2945129"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4" tIns="46036" rIns="92074" bIns="46036" numCol="1" anchor="t" anchorCtr="0" compatLnSpc="1">
            <a:prstTxWarp prst="textNoShape">
              <a:avLst/>
            </a:prstTxWarp>
          </a:bodyPr>
          <a:lstStyle>
            <a:lvl1pPr algn="r" defTabSz="921001">
              <a:defRPr sz="1200">
                <a:latin typeface="Arial" charset="0"/>
              </a:defRPr>
            </a:lvl1pPr>
          </a:lstStyle>
          <a:p>
            <a:endParaRPr lang="en-US" altLang="ja-JP"/>
          </a:p>
        </p:txBody>
      </p:sp>
      <p:sp>
        <p:nvSpPr>
          <p:cNvPr id="199684" name="Rectangle 4"/>
          <p:cNvSpPr>
            <a:spLocks noGrp="1" noRot="1" noChangeAspect="1" noChangeArrowheads="1" noTextEdit="1"/>
          </p:cNvSpPr>
          <p:nvPr>
            <p:ph type="sldImg" idx="2"/>
          </p:nvPr>
        </p:nvSpPr>
        <p:spPr bwMode="auto">
          <a:xfrm>
            <a:off x="709613" y="744538"/>
            <a:ext cx="5380037"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9685" name="Rectangle 5"/>
          <p:cNvSpPr>
            <a:spLocks noGrp="1" noChangeArrowheads="1"/>
          </p:cNvSpPr>
          <p:nvPr>
            <p:ph type="body" sz="quarter" idx="3"/>
          </p:nvPr>
        </p:nvSpPr>
        <p:spPr bwMode="auto">
          <a:xfrm>
            <a:off x="679768" y="4716067"/>
            <a:ext cx="5438140" cy="446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4" tIns="46036" rIns="92074" bIns="4603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9686" name="Rectangle 6"/>
          <p:cNvSpPr>
            <a:spLocks noGrp="1" noChangeArrowheads="1"/>
          </p:cNvSpPr>
          <p:nvPr>
            <p:ph type="ftr" sz="quarter" idx="4"/>
          </p:nvPr>
        </p:nvSpPr>
        <p:spPr bwMode="auto">
          <a:xfrm>
            <a:off x="0" y="9427365"/>
            <a:ext cx="2945129"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4" tIns="46036" rIns="92074" bIns="46036" numCol="1" anchor="b" anchorCtr="0" compatLnSpc="1">
            <a:prstTxWarp prst="textNoShape">
              <a:avLst/>
            </a:prstTxWarp>
          </a:bodyPr>
          <a:lstStyle>
            <a:lvl1pPr defTabSz="921001">
              <a:defRPr sz="1200">
                <a:latin typeface="Arial" charset="0"/>
              </a:defRPr>
            </a:lvl1pPr>
          </a:lstStyle>
          <a:p>
            <a:endParaRPr lang="en-US" altLang="ja-JP"/>
          </a:p>
        </p:txBody>
      </p:sp>
      <p:sp>
        <p:nvSpPr>
          <p:cNvPr id="199687" name="Rectangle 7"/>
          <p:cNvSpPr>
            <a:spLocks noGrp="1" noChangeArrowheads="1"/>
          </p:cNvSpPr>
          <p:nvPr>
            <p:ph type="sldNum" sz="quarter" idx="5"/>
          </p:nvPr>
        </p:nvSpPr>
        <p:spPr bwMode="auto">
          <a:xfrm>
            <a:off x="3850955" y="9427365"/>
            <a:ext cx="2945129"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4" tIns="46036" rIns="92074" bIns="46036" numCol="1" anchor="b" anchorCtr="0" compatLnSpc="1">
            <a:prstTxWarp prst="textNoShape">
              <a:avLst/>
            </a:prstTxWarp>
          </a:bodyPr>
          <a:lstStyle>
            <a:lvl1pPr algn="r" defTabSz="921001">
              <a:defRPr sz="1200">
                <a:latin typeface="Arial" charset="0"/>
              </a:defRPr>
            </a:lvl1pPr>
          </a:lstStyle>
          <a:p>
            <a:fld id="{16012EA8-AE05-4054-B420-D590D7892E00}" type="slidenum">
              <a:rPr lang="en-US" altLang="ja-JP"/>
              <a:pPr/>
              <a:t>‹#›</a:t>
            </a:fld>
            <a:endParaRPr lang="en-US" altLang="ja-JP"/>
          </a:p>
        </p:txBody>
      </p:sp>
    </p:spTree>
    <p:extLst>
      <p:ext uri="{BB962C8B-B14F-4D97-AF65-F5344CB8AC3E}">
        <p14:creationId xmlns:p14="http://schemas.microsoft.com/office/powerpoint/2010/main" val="35985192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5687" name="Rectangle 103"/>
          <p:cNvSpPr>
            <a:spLocks noChangeArrowheads="1"/>
          </p:cNvSpPr>
          <p:nvPr/>
        </p:nvSpPr>
        <p:spPr bwMode="auto">
          <a:xfrm rot="-21600000">
            <a:off x="0" y="6426200"/>
            <a:ext cx="9907588" cy="431800"/>
          </a:xfrm>
          <a:prstGeom prst="rect">
            <a:avLst/>
          </a:prstGeom>
          <a:solidFill>
            <a:srgbClr val="FF9900"/>
          </a:soli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sp>
        <p:nvSpPr>
          <p:cNvPr id="195587" name="Rectangle 3"/>
          <p:cNvSpPr>
            <a:spLocks noGrp="1" noChangeArrowheads="1"/>
          </p:cNvSpPr>
          <p:nvPr>
            <p:ph type="ctrTitle"/>
          </p:nvPr>
        </p:nvSpPr>
        <p:spPr>
          <a:xfrm>
            <a:off x="273050" y="2565400"/>
            <a:ext cx="9359900" cy="1423988"/>
          </a:xfrm>
          <a:extLst>
            <a:ext uri="{909E8E84-426E-40DD-AFC4-6F175D3DCCD1}">
              <a14:hiddenFill xmlns:a14="http://schemas.microsoft.com/office/drawing/2010/main">
                <a:gradFill rotWithShape="0">
                  <a:gsLst>
                    <a:gs pos="0">
                      <a:srgbClr val="FFFF99"/>
                    </a:gs>
                    <a:gs pos="100000">
                      <a:srgbClr val="FFFF99">
                        <a:gamma/>
                        <a:tint val="0"/>
                        <a:invGamma/>
                      </a:srgbClr>
                    </a:gs>
                  </a:gsLst>
                  <a:lin ang="27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0" indent="0" defTabSz="566738">
              <a:defRPr sz="2400"/>
            </a:lvl1pPr>
          </a:lstStyle>
          <a:p>
            <a:pPr lvl="0"/>
            <a:r>
              <a:rPr lang="ja-JP" altLang="en-US" noProof="0"/>
              <a:t>マスター タイトルの書式設定</a:t>
            </a:r>
            <a:endParaRPr lang="ja-JP" altLang="en-US" noProof="0" dirty="0"/>
          </a:p>
        </p:txBody>
      </p:sp>
      <p:sp>
        <p:nvSpPr>
          <p:cNvPr id="195588" name="Rectangle 4"/>
          <p:cNvSpPr>
            <a:spLocks noGrp="1" noChangeArrowheads="1"/>
          </p:cNvSpPr>
          <p:nvPr>
            <p:ph type="subTitle" idx="1"/>
          </p:nvPr>
        </p:nvSpPr>
        <p:spPr>
          <a:xfrm>
            <a:off x="5106988" y="4597400"/>
            <a:ext cx="4525962" cy="1444625"/>
          </a:xfrm>
        </p:spPr>
        <p:txBody>
          <a:bodyPr anchor="ctr"/>
          <a:lstStyle>
            <a:lvl1pPr marL="0" indent="0" algn="r">
              <a:buFont typeface="Wingdings" pitchFamily="2" charset="2"/>
              <a:buNone/>
              <a:defRPr sz="1600" b="1"/>
            </a:lvl1pPr>
          </a:lstStyle>
          <a:p>
            <a:pPr lvl="0"/>
            <a:r>
              <a:rPr lang="ja-JP" altLang="en-US" noProof="0"/>
              <a:t>マスター サブタイトルの書式設定</a:t>
            </a:r>
            <a:endParaRPr lang="ja-JP" altLang="en-US" noProof="0" dirty="0"/>
          </a:p>
        </p:txBody>
      </p:sp>
      <p:sp>
        <p:nvSpPr>
          <p:cNvPr id="195589" name="Rectangle 5"/>
          <p:cNvSpPr>
            <a:spLocks noGrp="1" noChangeArrowheads="1"/>
          </p:cNvSpPr>
          <p:nvPr>
            <p:ph type="dt" sz="half" idx="2"/>
          </p:nvPr>
        </p:nvSpPr>
        <p:spPr bwMode="auto">
          <a:xfrm>
            <a:off x="495300" y="6553200"/>
            <a:ext cx="23114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000">
                <a:latin typeface="Arial" charset="0"/>
              </a:defRPr>
            </a:lvl1pPr>
          </a:lstStyle>
          <a:p>
            <a:endParaRPr lang="en-US" altLang="ja-JP"/>
          </a:p>
        </p:txBody>
      </p:sp>
      <p:sp>
        <p:nvSpPr>
          <p:cNvPr id="195590" name="Rectangle 6"/>
          <p:cNvSpPr>
            <a:spLocks noGrp="1" noChangeArrowheads="1"/>
          </p:cNvSpPr>
          <p:nvPr>
            <p:ph type="ftr" sz="quarter" idx="3"/>
          </p:nvPr>
        </p:nvSpPr>
        <p:spPr>
          <a:xfrm>
            <a:off x="2327876" y="6553200"/>
            <a:ext cx="5240858" cy="304800"/>
          </a:xfrm>
          <a:prstGeom prst="rect">
            <a:avLst/>
          </a:prstGeom>
          <a:extLst>
            <a:ext uri="{91240B29-F687-4F45-9708-019B960494DF}">
              <a14:hiddenLine xmlns:a14="http://schemas.microsoft.com/office/drawing/2010/main" w="9525">
                <a:solidFill>
                  <a:schemeClr val="tx1"/>
                </a:solidFill>
                <a:miter lim="800000"/>
                <a:headEnd/>
                <a:tailEnd/>
              </a14:hiddenLine>
            </a:ext>
          </a:extLst>
        </p:spPr>
        <p:txBody>
          <a:bodyPr lIns="91440"/>
          <a:lstStyle>
            <a:lvl1pPr algn="ctr">
              <a:defRPr kumimoji="0">
                <a:latin typeface="Arial" charset="0"/>
              </a:defRPr>
            </a:lvl1pPr>
          </a:lstStyle>
          <a:p>
            <a:r>
              <a:rPr lang="en-US" altLang="ja-JP"/>
              <a:t>.</a:t>
            </a:r>
            <a:endParaRPr lang="en-US" altLang="ja-JP" dirty="0"/>
          </a:p>
        </p:txBody>
      </p:sp>
      <p:sp>
        <p:nvSpPr>
          <p:cNvPr id="195671" name="Rectangle 87"/>
          <p:cNvSpPr>
            <a:spLocks noChangeArrowheads="1"/>
          </p:cNvSpPr>
          <p:nvPr/>
        </p:nvSpPr>
        <p:spPr bwMode="auto">
          <a:xfrm rot="-21600000">
            <a:off x="1136576" y="422275"/>
            <a:ext cx="8769424" cy="74613"/>
          </a:xfrm>
          <a:prstGeom prst="rect">
            <a:avLst/>
          </a:prstGeom>
          <a:solidFill>
            <a:srgbClr val="FF9900"/>
          </a:soli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pic>
        <p:nvPicPr>
          <p:cNvPr id="12" name="Picture 2" descr="P:\7_管理\06_総務\01_ロゴデータ\00_アクティブ アンド カンパニー\AAC_logo\aac-group_201307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33" y="77099"/>
            <a:ext cx="914188" cy="7593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txBox="1">
            <a:spLocks noChangeArrowheads="1"/>
          </p:cNvSpPr>
          <p:nvPr/>
        </p:nvSpPr>
        <p:spPr bwMode="auto">
          <a:xfrm>
            <a:off x="1064568" y="4941169"/>
            <a:ext cx="4104456" cy="116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r" rtl="0" eaLnBrk="1" fontAlgn="base" hangingPunct="1">
              <a:spcBef>
                <a:spcPct val="20000"/>
              </a:spcBef>
              <a:spcAft>
                <a:spcPct val="0"/>
              </a:spcAft>
              <a:buClr>
                <a:srgbClr val="777777"/>
              </a:buClr>
              <a:buFont typeface="Wingdings" pitchFamily="2" charset="2"/>
              <a:buNone/>
              <a:defRPr kumimoji="1" sz="1600" b="1">
                <a:solidFill>
                  <a:schemeClr val="tx1"/>
                </a:solidFill>
                <a:latin typeface="+mn-lt"/>
                <a:ea typeface="+mn-ea"/>
                <a:cs typeface="+mn-cs"/>
              </a:defRPr>
            </a:lvl1pPr>
            <a:lvl2pPr marL="566738" indent="-182563" algn="l" rtl="0" eaLnBrk="1" fontAlgn="base" hangingPunct="1">
              <a:spcBef>
                <a:spcPct val="20000"/>
              </a:spcBef>
              <a:spcAft>
                <a:spcPct val="0"/>
              </a:spcAft>
              <a:buClr>
                <a:srgbClr val="777777"/>
              </a:buClr>
              <a:buFont typeface="Wingdings" pitchFamily="2" charset="2"/>
              <a:buChar char="n"/>
              <a:defRPr kumimoji="1" sz="1000">
                <a:solidFill>
                  <a:schemeClr val="tx1"/>
                </a:solidFill>
                <a:latin typeface="+mn-lt"/>
                <a:ea typeface="+mn-ea"/>
              </a:defRPr>
            </a:lvl2pPr>
            <a:lvl3pPr marL="950913" indent="-193675" algn="l" rtl="0" eaLnBrk="1" fontAlgn="base" hangingPunct="1">
              <a:spcBef>
                <a:spcPct val="20000"/>
              </a:spcBef>
              <a:spcAft>
                <a:spcPct val="0"/>
              </a:spcAft>
              <a:buClr>
                <a:srgbClr val="777777"/>
              </a:buClr>
              <a:buFont typeface="Wingdings" pitchFamily="2" charset="2"/>
              <a:buChar char="n"/>
              <a:defRPr kumimoji="1" sz="900">
                <a:solidFill>
                  <a:schemeClr val="tx1"/>
                </a:solidFill>
                <a:latin typeface="+mn-lt"/>
                <a:ea typeface="+mn-ea"/>
              </a:defRPr>
            </a:lvl3pPr>
            <a:lvl4pPr marL="1333500" indent="-192088"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4pPr>
            <a:lvl5pPr marL="17113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5pPr>
            <a:lvl6pPr marL="21685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6pPr>
            <a:lvl7pPr marL="26257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7pPr>
            <a:lvl8pPr marL="30829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8pPr>
            <a:lvl9pPr marL="35401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9pPr>
          </a:lstStyle>
          <a:p>
            <a:pPr algn="l">
              <a:lnSpc>
                <a:spcPct val="120000"/>
              </a:lnSpc>
            </a:pPr>
            <a:r>
              <a:rPr lang="ja-JP" altLang="en-US" sz="1000" b="0" dirty="0">
                <a:latin typeface="Meiryo UI" panose="020B0604030504040204" pitchFamily="50" charset="-128"/>
                <a:ea typeface="Meiryo UI" panose="020B0604030504040204" pitchFamily="50" charset="-128"/>
              </a:rPr>
              <a:t>弊社のコンサルティングプロセスは、組織・人事コンサルティング業界で初めて、</a:t>
            </a:r>
            <a:r>
              <a:rPr lang="en-US" altLang="ja-JP" sz="1000" b="0" dirty="0">
                <a:latin typeface="Meiryo UI" panose="020B0604030504040204" pitchFamily="50" charset="-128"/>
                <a:ea typeface="Meiryo UI" panose="020B0604030504040204" pitchFamily="50" charset="-128"/>
              </a:rPr>
              <a:t>ISO</a:t>
            </a:r>
            <a:r>
              <a:rPr lang="ja-JP" altLang="en-US" sz="1000" b="0" dirty="0">
                <a:latin typeface="Meiryo UI" panose="020B0604030504040204" pitchFamily="50" charset="-128"/>
                <a:ea typeface="Meiryo UI" panose="020B0604030504040204" pitchFamily="50" charset="-128"/>
              </a:rPr>
              <a:t>：</a:t>
            </a:r>
            <a:r>
              <a:rPr lang="en-US" altLang="ja-JP" sz="1000" b="0" dirty="0">
                <a:latin typeface="Meiryo UI" panose="020B0604030504040204" pitchFamily="50" charset="-128"/>
                <a:ea typeface="Meiryo UI" panose="020B0604030504040204" pitchFamily="50" charset="-128"/>
              </a:rPr>
              <a:t>9001/2015</a:t>
            </a:r>
            <a:r>
              <a:rPr lang="ja-JP" altLang="en-US" sz="1000" b="0" dirty="0">
                <a:latin typeface="Meiryo UI" panose="020B0604030504040204" pitchFamily="50" charset="-128"/>
                <a:ea typeface="Meiryo UI" panose="020B0604030504040204" pitchFamily="50" charset="-128"/>
              </a:rPr>
              <a:t>（品質マネジメント）の国際認証を取得しています。</a:t>
            </a:r>
            <a:endParaRPr lang="en-US" altLang="ja-JP" sz="1000" b="0" dirty="0">
              <a:latin typeface="Meiryo UI" panose="020B0604030504040204" pitchFamily="50" charset="-128"/>
              <a:ea typeface="Meiryo UI" panose="020B0604030504040204" pitchFamily="50" charset="-128"/>
            </a:endParaRPr>
          </a:p>
          <a:p>
            <a:pPr algn="l">
              <a:lnSpc>
                <a:spcPct val="120000"/>
              </a:lnSpc>
            </a:pPr>
            <a:endParaRPr lang="ja-JP" altLang="en-US" sz="500" b="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20000"/>
              </a:spcBef>
              <a:spcAft>
                <a:spcPct val="0"/>
              </a:spcAft>
              <a:buClr>
                <a:srgbClr val="777777"/>
              </a:buClr>
              <a:buSzTx/>
              <a:buFont typeface="Wingdings" pitchFamily="2" charset="2"/>
              <a:buNone/>
              <a:tabLst/>
              <a:defRPr/>
            </a:pPr>
            <a:r>
              <a:rPr lang="ja-JP" altLang="en-US" sz="1000" b="0" dirty="0">
                <a:latin typeface="Meiryo UI" panose="020B0604030504040204" pitchFamily="50" charset="-128"/>
                <a:ea typeface="Meiryo UI" panose="020B0604030504040204" pitchFamily="50" charset="-128"/>
              </a:rPr>
              <a:t>弊社では、情報セキュリティマネジメントシステム</a:t>
            </a:r>
            <a:r>
              <a:rPr lang="en-US" altLang="ja-JP" sz="1000" b="0" dirty="0">
                <a:latin typeface="Meiryo UI" panose="020B0604030504040204" pitchFamily="50" charset="-128"/>
                <a:ea typeface="Meiryo UI" panose="020B0604030504040204" pitchFamily="50" charset="-128"/>
              </a:rPr>
              <a:t>(ISMS)</a:t>
            </a:r>
            <a:r>
              <a:rPr lang="ja-JP" altLang="en-US" sz="1000" b="0" dirty="0">
                <a:latin typeface="Meiryo UI" panose="020B0604030504040204" pitchFamily="50" charset="-128"/>
                <a:ea typeface="Meiryo UI" panose="020B0604030504040204" pitchFamily="50" charset="-128"/>
              </a:rPr>
              <a:t>を取得し情報セキュリティを中心としたリスクマネジメント及びコーポレートガバナンス　を強化しています。</a:t>
            </a:r>
          </a:p>
        </p:txBody>
      </p:sp>
      <p:pic>
        <p:nvPicPr>
          <p:cNvPr id="13" name="図 12" descr="アプリケーション が含まれている画像&#10;&#10;自動的に生成された説明">
            <a:extLst>
              <a:ext uri="{FF2B5EF4-FFF2-40B4-BE49-F238E27FC236}">
                <a16:creationId xmlns:a16="http://schemas.microsoft.com/office/drawing/2014/main" id="{F98BA9AD-E83D-C347-A6E4-BA9BC51C16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010" t="28693" r="17318" b="29304"/>
          <a:stretch/>
        </p:blipFill>
        <p:spPr>
          <a:xfrm>
            <a:off x="280790" y="4991157"/>
            <a:ext cx="800802" cy="536192"/>
          </a:xfrm>
          <a:prstGeom prst="rect">
            <a:avLst/>
          </a:prstGeom>
          <a:ln>
            <a:solidFill>
              <a:schemeClr val="bg1">
                <a:lumMod val="75000"/>
              </a:schemeClr>
            </a:solidFill>
          </a:ln>
        </p:spPr>
      </p:pic>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8" t="1009" r="666" b="1310"/>
          <a:stretch/>
        </p:blipFill>
        <p:spPr bwMode="auto">
          <a:xfrm>
            <a:off x="280790" y="5587692"/>
            <a:ext cx="799200" cy="458468"/>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15" name="Picture 2" descr="P:\7_管理\06_総務\01_ロゴデータ\00_アクティブ アンド カンパニー\AAC_logo\aac-group_2013070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33" y="77099"/>
            <a:ext cx="914188" cy="7593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
          <p:cNvSpPr txBox="1">
            <a:spLocks noChangeArrowheads="1"/>
          </p:cNvSpPr>
          <p:nvPr userDrawn="1"/>
        </p:nvSpPr>
        <p:spPr bwMode="auto">
          <a:xfrm>
            <a:off x="1064568" y="4941169"/>
            <a:ext cx="4104456" cy="116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r" rtl="0" eaLnBrk="1" fontAlgn="base" hangingPunct="1">
              <a:spcBef>
                <a:spcPct val="20000"/>
              </a:spcBef>
              <a:spcAft>
                <a:spcPct val="0"/>
              </a:spcAft>
              <a:buClr>
                <a:srgbClr val="777777"/>
              </a:buClr>
              <a:buFont typeface="Wingdings" pitchFamily="2" charset="2"/>
              <a:buNone/>
              <a:defRPr kumimoji="1" sz="1600" b="1">
                <a:solidFill>
                  <a:schemeClr val="tx1"/>
                </a:solidFill>
                <a:latin typeface="+mn-lt"/>
                <a:ea typeface="+mn-ea"/>
                <a:cs typeface="+mn-cs"/>
              </a:defRPr>
            </a:lvl1pPr>
            <a:lvl2pPr marL="566738" indent="-182563" algn="l" rtl="0" eaLnBrk="1" fontAlgn="base" hangingPunct="1">
              <a:spcBef>
                <a:spcPct val="20000"/>
              </a:spcBef>
              <a:spcAft>
                <a:spcPct val="0"/>
              </a:spcAft>
              <a:buClr>
                <a:srgbClr val="777777"/>
              </a:buClr>
              <a:buFont typeface="Wingdings" pitchFamily="2" charset="2"/>
              <a:buChar char="n"/>
              <a:defRPr kumimoji="1" sz="1000">
                <a:solidFill>
                  <a:schemeClr val="tx1"/>
                </a:solidFill>
                <a:latin typeface="+mn-lt"/>
                <a:ea typeface="+mn-ea"/>
              </a:defRPr>
            </a:lvl2pPr>
            <a:lvl3pPr marL="950913" indent="-193675" algn="l" rtl="0" eaLnBrk="1" fontAlgn="base" hangingPunct="1">
              <a:spcBef>
                <a:spcPct val="20000"/>
              </a:spcBef>
              <a:spcAft>
                <a:spcPct val="0"/>
              </a:spcAft>
              <a:buClr>
                <a:srgbClr val="777777"/>
              </a:buClr>
              <a:buFont typeface="Wingdings" pitchFamily="2" charset="2"/>
              <a:buChar char="n"/>
              <a:defRPr kumimoji="1" sz="900">
                <a:solidFill>
                  <a:schemeClr val="tx1"/>
                </a:solidFill>
                <a:latin typeface="+mn-lt"/>
                <a:ea typeface="+mn-ea"/>
              </a:defRPr>
            </a:lvl3pPr>
            <a:lvl4pPr marL="1333500" indent="-192088"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4pPr>
            <a:lvl5pPr marL="17113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5pPr>
            <a:lvl6pPr marL="21685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6pPr>
            <a:lvl7pPr marL="26257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7pPr>
            <a:lvl8pPr marL="30829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8pPr>
            <a:lvl9pPr marL="35401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9pPr>
          </a:lstStyle>
          <a:p>
            <a:pPr algn="l">
              <a:lnSpc>
                <a:spcPct val="120000"/>
              </a:lnSpc>
            </a:pPr>
            <a:r>
              <a:rPr lang="ja-JP" altLang="en-US" sz="1000" b="0" dirty="0">
                <a:latin typeface="Meiryo UI" panose="020B0604030504040204" pitchFamily="50" charset="-128"/>
                <a:ea typeface="Meiryo UI" panose="020B0604030504040204" pitchFamily="50" charset="-128"/>
              </a:rPr>
              <a:t>弊社のコンサルティングプロセスは、組織・人事コンサルティング業界で初めて、</a:t>
            </a:r>
            <a:r>
              <a:rPr lang="en-US" altLang="ja-JP" sz="1000" b="0" dirty="0">
                <a:latin typeface="Meiryo UI" panose="020B0604030504040204" pitchFamily="50" charset="-128"/>
                <a:ea typeface="Meiryo UI" panose="020B0604030504040204" pitchFamily="50" charset="-128"/>
              </a:rPr>
              <a:t>ISO</a:t>
            </a:r>
            <a:r>
              <a:rPr lang="ja-JP" altLang="en-US" sz="1000" b="0" dirty="0">
                <a:latin typeface="Meiryo UI" panose="020B0604030504040204" pitchFamily="50" charset="-128"/>
                <a:ea typeface="Meiryo UI" panose="020B0604030504040204" pitchFamily="50" charset="-128"/>
              </a:rPr>
              <a:t>：</a:t>
            </a:r>
            <a:r>
              <a:rPr lang="en-US" altLang="ja-JP" sz="1000" b="0" dirty="0">
                <a:latin typeface="Meiryo UI" panose="020B0604030504040204" pitchFamily="50" charset="-128"/>
                <a:ea typeface="Meiryo UI" panose="020B0604030504040204" pitchFamily="50" charset="-128"/>
              </a:rPr>
              <a:t>9001/2015</a:t>
            </a:r>
            <a:r>
              <a:rPr lang="ja-JP" altLang="en-US" sz="1000" b="0" dirty="0">
                <a:latin typeface="Meiryo UI" panose="020B0604030504040204" pitchFamily="50" charset="-128"/>
                <a:ea typeface="Meiryo UI" panose="020B0604030504040204" pitchFamily="50" charset="-128"/>
              </a:rPr>
              <a:t>（品質マネジメント）の国際認証を取得しています。</a:t>
            </a:r>
            <a:endParaRPr lang="en-US" altLang="ja-JP" sz="1000" b="0" dirty="0">
              <a:latin typeface="Meiryo UI" panose="020B0604030504040204" pitchFamily="50" charset="-128"/>
              <a:ea typeface="Meiryo UI" panose="020B0604030504040204" pitchFamily="50" charset="-128"/>
            </a:endParaRPr>
          </a:p>
          <a:p>
            <a:pPr algn="l">
              <a:lnSpc>
                <a:spcPct val="120000"/>
              </a:lnSpc>
            </a:pPr>
            <a:endParaRPr lang="ja-JP" altLang="en-US" sz="500" b="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20000"/>
              </a:spcBef>
              <a:spcAft>
                <a:spcPct val="0"/>
              </a:spcAft>
              <a:buClr>
                <a:srgbClr val="777777"/>
              </a:buClr>
              <a:buSzTx/>
              <a:buFont typeface="Wingdings" pitchFamily="2" charset="2"/>
              <a:buNone/>
              <a:tabLst/>
              <a:defRPr/>
            </a:pPr>
            <a:r>
              <a:rPr lang="ja-JP" altLang="en-US" sz="1000" b="0" dirty="0">
                <a:latin typeface="Meiryo UI" panose="020B0604030504040204" pitchFamily="50" charset="-128"/>
                <a:ea typeface="Meiryo UI" panose="020B0604030504040204" pitchFamily="50" charset="-128"/>
              </a:rPr>
              <a:t>弊社では、情報セキュリティマネジメントシステム</a:t>
            </a:r>
            <a:r>
              <a:rPr lang="en-US" altLang="ja-JP" sz="1000" b="0" dirty="0">
                <a:latin typeface="Meiryo UI" panose="020B0604030504040204" pitchFamily="50" charset="-128"/>
                <a:ea typeface="Meiryo UI" panose="020B0604030504040204" pitchFamily="50" charset="-128"/>
              </a:rPr>
              <a:t>(ISMS)</a:t>
            </a:r>
            <a:r>
              <a:rPr lang="ja-JP" altLang="en-US" sz="1000" b="0" dirty="0">
                <a:latin typeface="Meiryo UI" panose="020B0604030504040204" pitchFamily="50" charset="-128"/>
                <a:ea typeface="Meiryo UI" panose="020B0604030504040204" pitchFamily="50" charset="-128"/>
              </a:rPr>
              <a:t>を取得し情報セキュリティを中心としたリスクマネジメント及びコーポレートガバナンス　を強化しています。</a:t>
            </a:r>
          </a:p>
        </p:txBody>
      </p:sp>
      <p:pic>
        <p:nvPicPr>
          <p:cNvPr id="19" name="図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64811" y="48086"/>
            <a:ext cx="1568139" cy="336859"/>
          </a:xfrm>
          <a:prstGeom prst="rect">
            <a:avLst/>
          </a:prstGeom>
        </p:spPr>
      </p:pic>
    </p:spTree>
    <p:extLst>
      <p:ext uri="{BB962C8B-B14F-4D97-AF65-F5344CB8AC3E}">
        <p14:creationId xmlns:p14="http://schemas.microsoft.com/office/powerpoint/2010/main" val="389454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5" name="Group 180"/>
          <p:cNvGrpSpPr>
            <a:grpSpLocks/>
          </p:cNvGrpSpPr>
          <p:nvPr/>
        </p:nvGrpSpPr>
        <p:grpSpPr bwMode="auto">
          <a:xfrm>
            <a:off x="273050" y="6480175"/>
            <a:ext cx="9359900" cy="379413"/>
            <a:chOff x="1793" y="4082"/>
            <a:chExt cx="4447" cy="239"/>
          </a:xfrm>
        </p:grpSpPr>
        <p:sp>
          <p:nvSpPr>
            <p:cNvPr id="6" name="Rectangle 125"/>
            <p:cNvSpPr>
              <a:spLocks noChangeArrowheads="1"/>
            </p:cNvSpPr>
            <p:nvPr/>
          </p:nvSpPr>
          <p:spPr bwMode="auto">
            <a:xfrm rot="-21600000">
              <a:off x="1793" y="4082"/>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sp>
          <p:nvSpPr>
            <p:cNvPr id="7" name="Rectangle 178"/>
            <p:cNvSpPr>
              <a:spLocks noChangeArrowheads="1"/>
            </p:cNvSpPr>
            <p:nvPr/>
          </p:nvSpPr>
          <p:spPr bwMode="auto">
            <a:xfrm rot="-21600000">
              <a:off x="1793" y="4177"/>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sp>
          <p:nvSpPr>
            <p:cNvPr id="8" name="Rectangle 179"/>
            <p:cNvSpPr>
              <a:spLocks noChangeArrowheads="1"/>
            </p:cNvSpPr>
            <p:nvPr/>
          </p:nvSpPr>
          <p:spPr bwMode="auto">
            <a:xfrm rot="-21600000">
              <a:off x="1793" y="4273"/>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grpSp>
      <p:sp>
        <p:nvSpPr>
          <p:cNvPr id="2" name="タイトル 1"/>
          <p:cNvSpPr>
            <a:spLocks noGrp="1"/>
          </p:cNvSpPr>
          <p:nvPr>
            <p:ph type="title"/>
          </p:nvPr>
        </p:nvSpPr>
        <p:spPr/>
        <p:txBody>
          <a:body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a:buClrTx/>
              <a:defRPr sz="1400"/>
            </a:lvl1pPr>
            <a:lvl2pPr>
              <a:buClrTx/>
              <a:defRPr sz="1100"/>
            </a:lvl2pPr>
            <a:lvl3pPr>
              <a:buClrTx/>
              <a:defRPr/>
            </a:lvl3pPr>
            <a:lvl4pPr>
              <a:buClrTx/>
              <a:defRPr/>
            </a:lvl4pPr>
            <a:lvl5pPr>
              <a:buClrTx/>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正方形/長方形 8"/>
          <p:cNvSpPr/>
          <p:nvPr/>
        </p:nvSpPr>
        <p:spPr>
          <a:xfrm>
            <a:off x="272480" y="6477583"/>
            <a:ext cx="5586016" cy="307777"/>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rPr>
              <a:t>Copyright © Active and Company Group. All Rights Reserved.</a:t>
            </a:r>
          </a:p>
        </p:txBody>
      </p:sp>
      <p:sp>
        <p:nvSpPr>
          <p:cNvPr id="10" name="Rectangle 77"/>
          <p:cNvSpPr>
            <a:spLocks noChangeArrowheads="1"/>
          </p:cNvSpPr>
          <p:nvPr/>
        </p:nvSpPr>
        <p:spPr bwMode="auto">
          <a:xfrm rot="-21600000">
            <a:off x="273050" y="609599"/>
            <a:ext cx="8503200" cy="71440"/>
          </a:xfrm>
          <a:prstGeom prst="rect">
            <a:avLst/>
          </a:prstGeom>
          <a:gradFill rotWithShape="1">
            <a:gsLst>
              <a:gs pos="0">
                <a:srgbClr val="FF9900"/>
              </a:gs>
              <a:gs pos="100000">
                <a:srgbClr val="FF9900">
                  <a:gamma/>
                  <a:tint val="0"/>
                  <a:invGamma/>
                </a:srgbClr>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sp>
        <p:nvSpPr>
          <p:cNvPr id="16" name="正方形/長方形 15"/>
          <p:cNvSpPr/>
          <p:nvPr/>
        </p:nvSpPr>
        <p:spPr>
          <a:xfrm>
            <a:off x="9562169" y="6517806"/>
            <a:ext cx="399468" cy="246221"/>
          </a:xfrm>
          <a:prstGeom prst="rect">
            <a:avLst/>
          </a:prstGeom>
        </p:spPr>
        <p:txBody>
          <a:bodyPr wrap="none">
            <a:spAutoFit/>
          </a:bodyPr>
          <a:lstStyle/>
          <a:p>
            <a:pPr algn="ctr"/>
            <a:fld id="{54C10C4C-20E2-4CEE-BB6F-6AACEBBB8C13}" type="slidenum">
              <a:rPr lang="en-US" altLang="ja-JP" sz="1000" smtClean="0">
                <a:latin typeface="Meiryo UI" panose="020B0604030504040204" pitchFamily="50" charset="-128"/>
                <a:ea typeface="Meiryo UI" panose="020B0604030504040204" pitchFamily="50" charset="-128"/>
              </a:rPr>
              <a:pPr algn="ctr"/>
              <a:t>‹#›</a:t>
            </a:fld>
            <a:endParaRPr lang="en-US" altLang="ja-JP" sz="1000" dirty="0">
              <a:latin typeface="Meiryo UI" panose="020B0604030504040204" pitchFamily="50" charset="-128"/>
              <a:ea typeface="Meiryo UI" panose="020B0604030504040204" pitchFamily="50" charset="-128"/>
            </a:endParaRPr>
          </a:p>
        </p:txBody>
      </p:sp>
      <p:grpSp>
        <p:nvGrpSpPr>
          <p:cNvPr id="13" name="Group 180"/>
          <p:cNvGrpSpPr>
            <a:grpSpLocks/>
          </p:cNvGrpSpPr>
          <p:nvPr userDrawn="1"/>
        </p:nvGrpSpPr>
        <p:grpSpPr bwMode="auto">
          <a:xfrm>
            <a:off x="273050" y="6480175"/>
            <a:ext cx="9359900" cy="379413"/>
            <a:chOff x="1793" y="4082"/>
            <a:chExt cx="4447" cy="239"/>
          </a:xfrm>
        </p:grpSpPr>
        <p:sp>
          <p:nvSpPr>
            <p:cNvPr id="14" name="Rectangle 125"/>
            <p:cNvSpPr>
              <a:spLocks noChangeArrowheads="1"/>
            </p:cNvSpPr>
            <p:nvPr/>
          </p:nvSpPr>
          <p:spPr bwMode="auto">
            <a:xfrm rot="-21600000">
              <a:off x="1793" y="4082"/>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sp>
          <p:nvSpPr>
            <p:cNvPr id="15" name="Rectangle 178"/>
            <p:cNvSpPr>
              <a:spLocks noChangeArrowheads="1"/>
            </p:cNvSpPr>
            <p:nvPr/>
          </p:nvSpPr>
          <p:spPr bwMode="auto">
            <a:xfrm rot="-21600000">
              <a:off x="1793" y="4177"/>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sp>
          <p:nvSpPr>
            <p:cNvPr id="17" name="Rectangle 179"/>
            <p:cNvSpPr>
              <a:spLocks noChangeArrowheads="1"/>
            </p:cNvSpPr>
            <p:nvPr/>
          </p:nvSpPr>
          <p:spPr bwMode="auto">
            <a:xfrm rot="-21600000">
              <a:off x="1793" y="4273"/>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grpSp>
      <p:sp>
        <p:nvSpPr>
          <p:cNvPr id="18" name="正方形/長方形 17"/>
          <p:cNvSpPr/>
          <p:nvPr userDrawn="1"/>
        </p:nvSpPr>
        <p:spPr>
          <a:xfrm>
            <a:off x="272480" y="6477583"/>
            <a:ext cx="5586016" cy="307777"/>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rPr>
              <a:t>Copyright © Active and Company Group. All Rights Reserved.</a:t>
            </a:r>
          </a:p>
        </p:txBody>
      </p:sp>
      <p:sp>
        <p:nvSpPr>
          <p:cNvPr id="19" name="Rectangle 77"/>
          <p:cNvSpPr>
            <a:spLocks noChangeArrowheads="1"/>
          </p:cNvSpPr>
          <p:nvPr userDrawn="1"/>
        </p:nvSpPr>
        <p:spPr bwMode="auto">
          <a:xfrm rot="-21600000">
            <a:off x="273050" y="609599"/>
            <a:ext cx="8503200" cy="71440"/>
          </a:xfrm>
          <a:prstGeom prst="rect">
            <a:avLst/>
          </a:prstGeom>
          <a:gradFill rotWithShape="1">
            <a:gsLst>
              <a:gs pos="0">
                <a:srgbClr val="FF9900"/>
              </a:gs>
              <a:gs pos="100000">
                <a:srgbClr val="FF9900">
                  <a:gamma/>
                  <a:tint val="0"/>
                  <a:invGamma/>
                </a:srgbClr>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sp>
        <p:nvSpPr>
          <p:cNvPr id="22" name="正方形/長方形 21"/>
          <p:cNvSpPr/>
          <p:nvPr userDrawn="1"/>
        </p:nvSpPr>
        <p:spPr>
          <a:xfrm>
            <a:off x="9562169" y="6517806"/>
            <a:ext cx="399468" cy="246221"/>
          </a:xfrm>
          <a:prstGeom prst="rect">
            <a:avLst/>
          </a:prstGeom>
        </p:spPr>
        <p:txBody>
          <a:bodyPr wrap="none">
            <a:spAutoFit/>
          </a:bodyPr>
          <a:lstStyle/>
          <a:p>
            <a:pPr algn="ctr"/>
            <a:fld id="{54C10C4C-20E2-4CEE-BB6F-6AACEBBB8C13}" type="slidenum">
              <a:rPr lang="en-US" altLang="ja-JP" sz="1000" smtClean="0">
                <a:latin typeface="Meiryo UI" panose="020B0604030504040204" pitchFamily="50" charset="-128"/>
                <a:ea typeface="Meiryo UI" panose="020B0604030504040204" pitchFamily="50" charset="-128"/>
              </a:rPr>
              <a:pPr algn="ctr"/>
              <a:t>‹#›</a:t>
            </a:fld>
            <a:endParaRPr lang="en-US" altLang="ja-JP" sz="1000" dirty="0">
              <a:latin typeface="Meiryo UI" panose="020B0604030504040204" pitchFamily="50" charset="-128"/>
              <a:ea typeface="Meiryo UI" panose="020B0604030504040204" pitchFamily="50" charset="-128"/>
            </a:endParaRPr>
          </a:p>
        </p:txBody>
      </p:sp>
      <p:pic>
        <p:nvPicPr>
          <p:cNvPr id="23" name="図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2926" y="161133"/>
            <a:ext cx="1899243" cy="407985"/>
          </a:xfrm>
          <a:prstGeom prst="rect">
            <a:avLst/>
          </a:prstGeom>
        </p:spPr>
      </p:pic>
    </p:spTree>
    <p:extLst>
      <p:ext uri="{BB962C8B-B14F-4D97-AF65-F5344CB8AC3E}">
        <p14:creationId xmlns:p14="http://schemas.microsoft.com/office/powerpoint/2010/main" val="232796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中表紙">
    <p:spTree>
      <p:nvGrpSpPr>
        <p:cNvPr id="1" name=""/>
        <p:cNvGrpSpPr/>
        <p:nvPr/>
      </p:nvGrpSpPr>
      <p:grpSpPr>
        <a:xfrm>
          <a:off x="0" y="0"/>
          <a:ext cx="0" cy="0"/>
          <a:chOff x="0" y="0"/>
          <a:chExt cx="0" cy="0"/>
        </a:xfrm>
      </p:grpSpPr>
      <p:sp>
        <p:nvSpPr>
          <p:cNvPr id="4" name="Rectangle 4"/>
          <p:cNvSpPr>
            <a:spLocks noChangeArrowheads="1"/>
          </p:cNvSpPr>
          <p:nvPr/>
        </p:nvSpPr>
        <p:spPr bwMode="auto">
          <a:xfrm>
            <a:off x="273050" y="3573463"/>
            <a:ext cx="8502650" cy="71437"/>
          </a:xfrm>
          <a:prstGeom prst="rect">
            <a:avLst/>
          </a:prstGeom>
          <a:gradFill rotWithShape="1">
            <a:gsLst>
              <a:gs pos="0">
                <a:srgbClr val="FF9900"/>
              </a:gs>
              <a:gs pos="100000">
                <a:srgbClr val="FFFFFF"/>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lvl1pPr algn="l" eaLnBrk="0" hangingPunct="0">
              <a:spcBef>
                <a:spcPct val="20000"/>
              </a:spcBef>
              <a:buClr>
                <a:srgbClr val="777777"/>
              </a:buClr>
              <a:buFont typeface="Wingdings" pitchFamily="2" charset="2"/>
              <a:buChar char="n"/>
              <a:defRPr kumimoji="1" sz="1200">
                <a:solidFill>
                  <a:schemeClr val="tx1"/>
                </a:solidFill>
                <a:latin typeface="ＭＳ Ｐゴシック" charset="-128"/>
                <a:ea typeface="ＭＳ Ｐゴシック" charset="-128"/>
              </a:defRPr>
            </a:lvl1pPr>
            <a:lvl2pPr marL="742950" indent="-285750" algn="l" eaLnBrk="0" hangingPunct="0">
              <a:spcBef>
                <a:spcPct val="20000"/>
              </a:spcBef>
              <a:buClr>
                <a:srgbClr val="777777"/>
              </a:buClr>
              <a:buFont typeface="Wingdings" pitchFamily="2" charset="2"/>
              <a:buChar char="n"/>
              <a:defRPr kumimoji="1" sz="1000">
                <a:solidFill>
                  <a:schemeClr val="tx1"/>
                </a:solidFill>
                <a:latin typeface="ＭＳ Ｐゴシック" charset="-128"/>
                <a:ea typeface="ＭＳ Ｐゴシック" charset="-128"/>
              </a:defRPr>
            </a:lvl2pPr>
            <a:lvl3pPr marL="1143000" indent="-228600" algn="l" eaLnBrk="0" hangingPunct="0">
              <a:spcBef>
                <a:spcPct val="20000"/>
              </a:spcBef>
              <a:buClr>
                <a:srgbClr val="777777"/>
              </a:buClr>
              <a:buFont typeface="Wingdings" pitchFamily="2" charset="2"/>
              <a:buChar char="n"/>
              <a:defRPr kumimoji="1" sz="900">
                <a:solidFill>
                  <a:schemeClr val="tx1"/>
                </a:solidFill>
                <a:latin typeface="ＭＳ Ｐゴシック" charset="-128"/>
                <a:ea typeface="ＭＳ Ｐゴシック" charset="-128"/>
              </a:defRPr>
            </a:lvl3pPr>
            <a:lvl4pPr marL="1600200" indent="-228600" algn="l" eaLnBrk="0" hangingPunct="0">
              <a:spcBef>
                <a:spcPct val="20000"/>
              </a:spcBef>
              <a:buClr>
                <a:srgbClr val="777777"/>
              </a:buClr>
              <a:buFont typeface="Wingdings" pitchFamily="2" charset="2"/>
              <a:buChar char="n"/>
              <a:defRPr kumimoji="1" sz="800">
                <a:solidFill>
                  <a:schemeClr val="tx1"/>
                </a:solidFill>
                <a:latin typeface="ＭＳ Ｐゴシック" charset="-128"/>
                <a:ea typeface="ＭＳ Ｐゴシック" charset="-128"/>
              </a:defRPr>
            </a:lvl4pPr>
            <a:lvl5pPr marL="2057400" indent="-228600" algn="l" eaLnBrk="0" hangingPunct="0">
              <a:spcBef>
                <a:spcPct val="20000"/>
              </a:spcBef>
              <a:buClr>
                <a:srgbClr val="777777"/>
              </a:buClr>
              <a:buFont typeface="Wingdings" pitchFamily="2" charset="2"/>
              <a:buChar char="n"/>
              <a:defRPr kumimoji="1" sz="800">
                <a:solidFill>
                  <a:schemeClr val="tx1"/>
                </a:solidFill>
                <a:latin typeface="ＭＳ Ｐゴシック" charset="-128"/>
                <a:ea typeface="ＭＳ Ｐゴシック" charset="-128"/>
              </a:defRPr>
            </a:lvl5pPr>
            <a:lvl6pPr marL="25146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6pPr>
            <a:lvl7pPr marL="29718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7pPr>
            <a:lvl8pPr marL="34290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8pPr>
            <a:lvl9pPr marL="38862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9pPr>
          </a:lstStyle>
          <a:p>
            <a:pPr algn="ctr" eaLnBrk="1" hangingPunct="1">
              <a:spcBef>
                <a:spcPct val="0"/>
              </a:spcBef>
              <a:buClrTx/>
              <a:buFontTx/>
              <a:buNone/>
            </a:pPr>
            <a:endParaRPr lang="ja-JP" altLang="en-US" sz="1000" dirty="0"/>
          </a:p>
        </p:txBody>
      </p:sp>
      <p:sp>
        <p:nvSpPr>
          <p:cNvPr id="10" name="Rectangle 2"/>
          <p:cNvSpPr>
            <a:spLocks noGrp="1" noChangeArrowheads="1"/>
          </p:cNvSpPr>
          <p:nvPr>
            <p:ph type="title"/>
          </p:nvPr>
        </p:nvSpPr>
        <p:spPr>
          <a:xfrm>
            <a:off x="252046" y="3086101"/>
            <a:ext cx="8773372" cy="487363"/>
          </a:xfrm>
        </p:spPr>
        <p:txBody>
          <a:bodyPr/>
          <a:lstStyle/>
          <a:p>
            <a:r>
              <a:rPr lang="ja-JP" altLang="en-US"/>
              <a:t>マスター タイトルの書式設定</a:t>
            </a:r>
            <a:endParaRPr lang="ja-JP" altLang="en-US" dirty="0"/>
          </a:p>
        </p:txBody>
      </p:sp>
      <p:sp>
        <p:nvSpPr>
          <p:cNvPr id="5" name="Rectangle 4"/>
          <p:cNvSpPr>
            <a:spLocks noChangeArrowheads="1"/>
          </p:cNvSpPr>
          <p:nvPr userDrawn="1"/>
        </p:nvSpPr>
        <p:spPr bwMode="auto">
          <a:xfrm>
            <a:off x="273050" y="3573463"/>
            <a:ext cx="8502650" cy="71437"/>
          </a:xfrm>
          <a:prstGeom prst="rect">
            <a:avLst/>
          </a:prstGeom>
          <a:gradFill rotWithShape="1">
            <a:gsLst>
              <a:gs pos="0">
                <a:srgbClr val="FF9900"/>
              </a:gs>
              <a:gs pos="100000">
                <a:srgbClr val="FFFFFF"/>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lvl1pPr algn="l" eaLnBrk="0" hangingPunct="0">
              <a:spcBef>
                <a:spcPct val="20000"/>
              </a:spcBef>
              <a:buClr>
                <a:srgbClr val="777777"/>
              </a:buClr>
              <a:buFont typeface="Wingdings" pitchFamily="2" charset="2"/>
              <a:buChar char="n"/>
              <a:defRPr kumimoji="1" sz="1200">
                <a:solidFill>
                  <a:schemeClr val="tx1"/>
                </a:solidFill>
                <a:latin typeface="ＭＳ Ｐゴシック" charset="-128"/>
                <a:ea typeface="ＭＳ Ｐゴシック" charset="-128"/>
              </a:defRPr>
            </a:lvl1pPr>
            <a:lvl2pPr marL="742950" indent="-285750" algn="l" eaLnBrk="0" hangingPunct="0">
              <a:spcBef>
                <a:spcPct val="20000"/>
              </a:spcBef>
              <a:buClr>
                <a:srgbClr val="777777"/>
              </a:buClr>
              <a:buFont typeface="Wingdings" pitchFamily="2" charset="2"/>
              <a:buChar char="n"/>
              <a:defRPr kumimoji="1" sz="1000">
                <a:solidFill>
                  <a:schemeClr val="tx1"/>
                </a:solidFill>
                <a:latin typeface="ＭＳ Ｐゴシック" charset="-128"/>
                <a:ea typeface="ＭＳ Ｐゴシック" charset="-128"/>
              </a:defRPr>
            </a:lvl2pPr>
            <a:lvl3pPr marL="1143000" indent="-228600" algn="l" eaLnBrk="0" hangingPunct="0">
              <a:spcBef>
                <a:spcPct val="20000"/>
              </a:spcBef>
              <a:buClr>
                <a:srgbClr val="777777"/>
              </a:buClr>
              <a:buFont typeface="Wingdings" pitchFamily="2" charset="2"/>
              <a:buChar char="n"/>
              <a:defRPr kumimoji="1" sz="900">
                <a:solidFill>
                  <a:schemeClr val="tx1"/>
                </a:solidFill>
                <a:latin typeface="ＭＳ Ｐゴシック" charset="-128"/>
                <a:ea typeface="ＭＳ Ｐゴシック" charset="-128"/>
              </a:defRPr>
            </a:lvl3pPr>
            <a:lvl4pPr marL="1600200" indent="-228600" algn="l" eaLnBrk="0" hangingPunct="0">
              <a:spcBef>
                <a:spcPct val="20000"/>
              </a:spcBef>
              <a:buClr>
                <a:srgbClr val="777777"/>
              </a:buClr>
              <a:buFont typeface="Wingdings" pitchFamily="2" charset="2"/>
              <a:buChar char="n"/>
              <a:defRPr kumimoji="1" sz="800">
                <a:solidFill>
                  <a:schemeClr val="tx1"/>
                </a:solidFill>
                <a:latin typeface="ＭＳ Ｐゴシック" charset="-128"/>
                <a:ea typeface="ＭＳ Ｐゴシック" charset="-128"/>
              </a:defRPr>
            </a:lvl4pPr>
            <a:lvl5pPr marL="2057400" indent="-228600" algn="l" eaLnBrk="0" hangingPunct="0">
              <a:spcBef>
                <a:spcPct val="20000"/>
              </a:spcBef>
              <a:buClr>
                <a:srgbClr val="777777"/>
              </a:buClr>
              <a:buFont typeface="Wingdings" pitchFamily="2" charset="2"/>
              <a:buChar char="n"/>
              <a:defRPr kumimoji="1" sz="800">
                <a:solidFill>
                  <a:schemeClr val="tx1"/>
                </a:solidFill>
                <a:latin typeface="ＭＳ Ｐゴシック" charset="-128"/>
                <a:ea typeface="ＭＳ Ｐゴシック" charset="-128"/>
              </a:defRPr>
            </a:lvl5pPr>
            <a:lvl6pPr marL="25146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6pPr>
            <a:lvl7pPr marL="29718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7pPr>
            <a:lvl8pPr marL="34290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8pPr>
            <a:lvl9pPr marL="38862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9pPr>
          </a:lstStyle>
          <a:p>
            <a:pPr algn="ctr" eaLnBrk="1" hangingPunct="1">
              <a:spcBef>
                <a:spcPct val="0"/>
              </a:spcBef>
              <a:buClrTx/>
              <a:buFontTx/>
              <a:buNone/>
            </a:pPr>
            <a:endParaRPr lang="ja-JP" altLang="en-US" sz="1000" dirty="0"/>
          </a:p>
        </p:txBody>
      </p:sp>
    </p:spTree>
    <p:extLst>
      <p:ext uri="{BB962C8B-B14F-4D97-AF65-F5344CB8AC3E}">
        <p14:creationId xmlns:p14="http://schemas.microsoft.com/office/powerpoint/2010/main" val="263559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裏表紙">
    <p:spTree>
      <p:nvGrpSpPr>
        <p:cNvPr id="1" name=""/>
        <p:cNvGrpSpPr/>
        <p:nvPr/>
      </p:nvGrpSpPr>
      <p:grpSpPr>
        <a:xfrm>
          <a:off x="0" y="0"/>
          <a:ext cx="0" cy="0"/>
          <a:chOff x="0" y="0"/>
          <a:chExt cx="0" cy="0"/>
        </a:xfrm>
      </p:grpSpPr>
      <p:pic>
        <p:nvPicPr>
          <p:cNvPr id="6" name="図 5"/>
          <p:cNvPicPr>
            <a:picLocks noChangeAspect="1"/>
          </p:cNvPicPr>
          <p:nvPr userDrawn="1"/>
        </p:nvPicPr>
        <p:blipFill rotWithShape="1">
          <a:blip r:embed="rId2">
            <a:extLst>
              <a:ext uri="{28A0092B-C50C-407E-A947-70E740481C1C}">
                <a14:useLocalDpi xmlns:a14="http://schemas.microsoft.com/office/drawing/2010/main" val="0"/>
              </a:ext>
            </a:extLst>
          </a:blip>
          <a:srcRect t="6946" b="22206"/>
          <a:stretch/>
        </p:blipFill>
        <p:spPr>
          <a:xfrm>
            <a:off x="1280592" y="1556792"/>
            <a:ext cx="7405007" cy="3672408"/>
          </a:xfrm>
          <a:prstGeom prst="rect">
            <a:avLst/>
          </a:prstGeom>
        </p:spPr>
      </p:pic>
    </p:spTree>
    <p:extLst>
      <p:ext uri="{BB962C8B-B14F-4D97-AF65-F5344CB8AC3E}">
        <p14:creationId xmlns:p14="http://schemas.microsoft.com/office/powerpoint/2010/main" val="2617092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63" name="Rectangle 3"/>
          <p:cNvSpPr>
            <a:spLocks noGrp="1" noChangeArrowheads="1"/>
          </p:cNvSpPr>
          <p:nvPr>
            <p:ph type="title"/>
          </p:nvPr>
        </p:nvSpPr>
        <p:spPr bwMode="auto">
          <a:xfrm>
            <a:off x="273050" y="122238"/>
            <a:ext cx="6840189"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p>
        </p:txBody>
      </p:sp>
      <p:sp>
        <p:nvSpPr>
          <p:cNvPr id="194564" name="Rectangle 4"/>
          <p:cNvSpPr>
            <a:spLocks noGrp="1" noChangeArrowheads="1"/>
          </p:cNvSpPr>
          <p:nvPr>
            <p:ph type="body" idx="1"/>
          </p:nvPr>
        </p:nvSpPr>
        <p:spPr bwMode="auto">
          <a:xfrm>
            <a:off x="273050" y="762000"/>
            <a:ext cx="93599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1210926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Lst>
  <p:hf hdr="0" dt="0"/>
  <p:txStyles>
    <p:titleStyle>
      <a:lvl1pPr marL="174625" indent="-174625" algn="l" rtl="0" eaLnBrk="1" fontAlgn="base" hangingPunct="1">
        <a:spcBef>
          <a:spcPct val="0"/>
        </a:spcBef>
        <a:spcAft>
          <a:spcPct val="0"/>
        </a:spcAft>
        <a:defRPr kumimoji="1">
          <a:solidFill>
            <a:schemeClr val="tx1"/>
          </a:solidFill>
          <a:latin typeface="Meiryo UI" panose="020B0604030504040204" pitchFamily="50" charset="-128"/>
          <a:ea typeface="Meiryo UI" panose="020B0604030504040204" pitchFamily="50" charset="-128"/>
          <a:cs typeface="+mj-cs"/>
        </a:defRPr>
      </a:lvl1pPr>
      <a:lvl2pPr marL="174625" indent="-174625" algn="l" rtl="0" eaLnBrk="1" fontAlgn="base" hangingPunct="1">
        <a:spcBef>
          <a:spcPct val="0"/>
        </a:spcBef>
        <a:spcAft>
          <a:spcPct val="0"/>
        </a:spcAft>
        <a:defRPr kumimoji="1">
          <a:solidFill>
            <a:schemeClr val="tx1"/>
          </a:solidFill>
          <a:latin typeface="ＭＳ Ｐゴシック" charset="-128"/>
          <a:ea typeface="ＭＳ Ｐゴシック" charset="-128"/>
        </a:defRPr>
      </a:lvl2pPr>
      <a:lvl3pPr marL="174625" indent="-174625" algn="l" rtl="0" eaLnBrk="1" fontAlgn="base" hangingPunct="1">
        <a:spcBef>
          <a:spcPct val="0"/>
        </a:spcBef>
        <a:spcAft>
          <a:spcPct val="0"/>
        </a:spcAft>
        <a:defRPr kumimoji="1">
          <a:solidFill>
            <a:schemeClr val="tx1"/>
          </a:solidFill>
          <a:latin typeface="ＭＳ Ｐゴシック" charset="-128"/>
          <a:ea typeface="ＭＳ Ｐゴシック" charset="-128"/>
        </a:defRPr>
      </a:lvl3pPr>
      <a:lvl4pPr marL="174625" indent="-174625" algn="l" rtl="0" eaLnBrk="1" fontAlgn="base" hangingPunct="1">
        <a:spcBef>
          <a:spcPct val="0"/>
        </a:spcBef>
        <a:spcAft>
          <a:spcPct val="0"/>
        </a:spcAft>
        <a:defRPr kumimoji="1">
          <a:solidFill>
            <a:schemeClr val="tx1"/>
          </a:solidFill>
          <a:latin typeface="ＭＳ Ｐゴシック" charset="-128"/>
          <a:ea typeface="ＭＳ Ｐゴシック" charset="-128"/>
        </a:defRPr>
      </a:lvl4pPr>
      <a:lvl5pPr marL="174625" indent="-174625" algn="l" rtl="0" eaLnBrk="1" fontAlgn="base" hangingPunct="1">
        <a:spcBef>
          <a:spcPct val="0"/>
        </a:spcBef>
        <a:spcAft>
          <a:spcPct val="0"/>
        </a:spcAft>
        <a:defRPr kumimoji="1">
          <a:solidFill>
            <a:schemeClr val="tx1"/>
          </a:solidFill>
          <a:latin typeface="ＭＳ Ｐゴシック" charset="-128"/>
          <a:ea typeface="ＭＳ Ｐゴシック" charset="-128"/>
        </a:defRPr>
      </a:lvl5pPr>
      <a:lvl6pPr marL="631825" indent="-174625" algn="l" rtl="0" eaLnBrk="1" fontAlgn="base" hangingPunct="1">
        <a:spcBef>
          <a:spcPct val="0"/>
        </a:spcBef>
        <a:spcAft>
          <a:spcPct val="0"/>
        </a:spcAft>
        <a:defRPr kumimoji="1">
          <a:solidFill>
            <a:schemeClr val="tx1"/>
          </a:solidFill>
          <a:latin typeface="ＭＳ Ｐゴシック" charset="-128"/>
          <a:ea typeface="ＭＳ Ｐゴシック" charset="-128"/>
        </a:defRPr>
      </a:lvl6pPr>
      <a:lvl7pPr marL="1089025" indent="-174625" algn="l" rtl="0" eaLnBrk="1" fontAlgn="base" hangingPunct="1">
        <a:spcBef>
          <a:spcPct val="0"/>
        </a:spcBef>
        <a:spcAft>
          <a:spcPct val="0"/>
        </a:spcAft>
        <a:defRPr kumimoji="1">
          <a:solidFill>
            <a:schemeClr val="tx1"/>
          </a:solidFill>
          <a:latin typeface="ＭＳ Ｐゴシック" charset="-128"/>
          <a:ea typeface="ＭＳ Ｐゴシック" charset="-128"/>
        </a:defRPr>
      </a:lvl7pPr>
      <a:lvl8pPr marL="1546225" indent="-174625" algn="l" rtl="0" eaLnBrk="1" fontAlgn="base" hangingPunct="1">
        <a:spcBef>
          <a:spcPct val="0"/>
        </a:spcBef>
        <a:spcAft>
          <a:spcPct val="0"/>
        </a:spcAft>
        <a:defRPr kumimoji="1">
          <a:solidFill>
            <a:schemeClr val="tx1"/>
          </a:solidFill>
          <a:latin typeface="ＭＳ Ｐゴシック" charset="-128"/>
          <a:ea typeface="ＭＳ Ｐゴシック" charset="-128"/>
        </a:defRPr>
      </a:lvl8pPr>
      <a:lvl9pPr marL="2003425" indent="-174625" algn="l" rtl="0" eaLnBrk="1" fontAlgn="base" hangingPunct="1">
        <a:spcBef>
          <a:spcPct val="0"/>
        </a:spcBef>
        <a:spcAft>
          <a:spcPct val="0"/>
        </a:spcAft>
        <a:defRPr kumimoji="1">
          <a:solidFill>
            <a:schemeClr val="tx1"/>
          </a:solidFill>
          <a:latin typeface="ＭＳ Ｐゴシック" charset="-128"/>
          <a:ea typeface="ＭＳ Ｐゴシック" charset="-128"/>
        </a:defRPr>
      </a:lvl9pPr>
    </p:titleStyle>
    <p:bodyStyle>
      <a:lvl1pPr marL="193675" indent="-193675" algn="l" rtl="0" eaLnBrk="1" fontAlgn="base" hangingPunct="1">
        <a:spcBef>
          <a:spcPct val="20000"/>
        </a:spcBef>
        <a:spcAft>
          <a:spcPct val="0"/>
        </a:spcAft>
        <a:buClr>
          <a:srgbClr val="777777"/>
        </a:buClr>
        <a:buFont typeface="Wingdings" pitchFamily="2" charset="2"/>
        <a:buChar char="n"/>
        <a:defRPr kumimoji="1" sz="1200">
          <a:solidFill>
            <a:schemeClr val="tx1"/>
          </a:solidFill>
          <a:latin typeface="Meiryo UI" panose="020B0604030504040204" pitchFamily="50" charset="-128"/>
          <a:ea typeface="Meiryo UI" panose="020B0604030504040204" pitchFamily="50" charset="-128"/>
          <a:cs typeface="+mn-cs"/>
        </a:defRPr>
      </a:lvl1pPr>
      <a:lvl2pPr marL="566738" indent="-182563" algn="l" rtl="0" eaLnBrk="1" fontAlgn="base" hangingPunct="1">
        <a:spcBef>
          <a:spcPct val="20000"/>
        </a:spcBef>
        <a:spcAft>
          <a:spcPct val="0"/>
        </a:spcAft>
        <a:buClr>
          <a:srgbClr val="777777"/>
        </a:buClr>
        <a:buFont typeface="Wingdings" pitchFamily="2" charset="2"/>
        <a:buChar char="n"/>
        <a:defRPr kumimoji="1" sz="1000">
          <a:solidFill>
            <a:schemeClr val="tx1"/>
          </a:solidFill>
          <a:latin typeface="Meiryo UI" panose="020B0604030504040204" pitchFamily="50" charset="-128"/>
          <a:ea typeface="Meiryo UI" panose="020B0604030504040204" pitchFamily="50" charset="-128"/>
        </a:defRPr>
      </a:lvl2pPr>
      <a:lvl3pPr marL="950913" indent="-193675" algn="l" rtl="0" eaLnBrk="1" fontAlgn="base" hangingPunct="1">
        <a:spcBef>
          <a:spcPct val="20000"/>
        </a:spcBef>
        <a:spcAft>
          <a:spcPct val="0"/>
        </a:spcAft>
        <a:buClr>
          <a:srgbClr val="777777"/>
        </a:buClr>
        <a:buFont typeface="Wingdings" pitchFamily="2" charset="2"/>
        <a:buChar char="n"/>
        <a:defRPr kumimoji="1" sz="900">
          <a:solidFill>
            <a:schemeClr val="tx1"/>
          </a:solidFill>
          <a:latin typeface="Meiryo UI" panose="020B0604030504040204" pitchFamily="50" charset="-128"/>
          <a:ea typeface="Meiryo UI" panose="020B0604030504040204" pitchFamily="50" charset="-128"/>
        </a:defRPr>
      </a:lvl3pPr>
      <a:lvl4pPr marL="1333500" indent="-192088"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eiryo UI" panose="020B0604030504040204" pitchFamily="50" charset="-128"/>
          <a:ea typeface="Meiryo UI" panose="020B0604030504040204" pitchFamily="50" charset="-128"/>
        </a:defRPr>
      </a:lvl4pPr>
      <a:lvl5pPr marL="17113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eiryo UI" panose="020B0604030504040204" pitchFamily="50" charset="-128"/>
          <a:ea typeface="Meiryo UI" panose="020B0604030504040204" pitchFamily="50" charset="-128"/>
        </a:defRPr>
      </a:lvl5pPr>
      <a:lvl6pPr marL="21685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6pPr>
      <a:lvl7pPr marL="26257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7pPr>
      <a:lvl8pPr marL="30829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8pPr>
      <a:lvl9pPr marL="35401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ctrTitle"/>
          </p:nvPr>
        </p:nvSpPr>
        <p:spPr>
          <a:xfrm>
            <a:off x="279219" y="2717006"/>
            <a:ext cx="9353731" cy="1423988"/>
          </a:xfrm>
        </p:spPr>
        <p:txBody>
          <a:bodyPr/>
          <a:lstStyle/>
          <a:p>
            <a:r>
              <a:rPr lang="ja-JP" altLang="en-US" dirty="0"/>
              <a:t>　　　　　　　　　　　台帳出力マニュアル</a:t>
            </a:r>
            <a:endParaRPr lang="ja-JP" altLang="ja-JP" dirty="0"/>
          </a:p>
        </p:txBody>
      </p:sp>
      <p:sp>
        <p:nvSpPr>
          <p:cNvPr id="507907" name="Rectangle 3"/>
          <p:cNvSpPr>
            <a:spLocks noGrp="1" noChangeArrowheads="1"/>
          </p:cNvSpPr>
          <p:nvPr>
            <p:ph type="subTitle" idx="1"/>
          </p:nvPr>
        </p:nvSpPr>
        <p:spPr/>
        <p:txBody>
          <a:bodyPr/>
          <a:lstStyle/>
          <a:p>
            <a:r>
              <a:rPr lang="ja-JP" altLang="en-US" dirty="0"/>
              <a:t>株式会社アクティブ アンド カンパニー</a:t>
            </a:r>
            <a:endParaRPr lang="en-US" altLang="ja-JP" dirty="0"/>
          </a:p>
          <a:p>
            <a:r>
              <a:rPr lang="ja-JP" altLang="en-US" dirty="0"/>
              <a:t>サイレコサポートセンター</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96" y="3207117"/>
            <a:ext cx="2065806" cy="4437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１．定義の登録（従業員情報）</a:t>
            </a:r>
            <a:br>
              <a:rPr kumimoji="1" lang="en-US" altLang="ja-JP" dirty="0"/>
            </a:br>
            <a:r>
              <a:rPr lang="ja-JP" altLang="en-US" dirty="0"/>
              <a:t>①新規作成（３．テンプレートファイル）</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「テンプレートファイル」を作成して添付します。</a:t>
            </a:r>
            <a:endParaRPr lang="en-US" altLang="ja-JP" sz="1200" dirty="0"/>
          </a:p>
          <a:p>
            <a:r>
              <a:rPr lang="ja-JP" altLang="en-US" sz="1200" dirty="0"/>
              <a:t>「テンプレートファイル」は貴社が現状ご利用されている文書を一部編集して作成いただくことが可能です。</a:t>
            </a:r>
          </a:p>
        </p:txBody>
      </p:sp>
      <p:sp>
        <p:nvSpPr>
          <p:cNvPr id="7" name="正方形/長方形 6"/>
          <p:cNvSpPr/>
          <p:nvPr/>
        </p:nvSpPr>
        <p:spPr bwMode="auto">
          <a:xfrm>
            <a:off x="632520" y="3212976"/>
            <a:ext cx="204380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３．テンプレートファイル</a:t>
            </a:r>
          </a:p>
        </p:txBody>
      </p:sp>
      <p:sp>
        <p:nvSpPr>
          <p:cNvPr id="9" name="正方形/長方形 8"/>
          <p:cNvSpPr/>
          <p:nvPr/>
        </p:nvSpPr>
        <p:spPr bwMode="auto">
          <a:xfrm>
            <a:off x="2717832" y="3212976"/>
            <a:ext cx="655564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rPr>
              <a:t>出力する</a:t>
            </a:r>
            <a:r>
              <a:rPr lang="ja-JP" altLang="ja-JP" sz="1200" dirty="0">
                <a:latin typeface="+mn-ea"/>
                <a:ea typeface="+mn-ea"/>
              </a:rPr>
              <a:t>テンプレートファイルの種別（</a:t>
            </a:r>
            <a:r>
              <a:rPr lang="en-US" altLang="ja-JP" sz="1200" dirty="0">
                <a:latin typeface="+mn-ea"/>
                <a:ea typeface="+mn-ea"/>
              </a:rPr>
              <a:t>Excel</a:t>
            </a:r>
            <a:r>
              <a:rPr lang="ja-JP" altLang="en-US" sz="1200" dirty="0">
                <a:latin typeface="+mn-ea"/>
                <a:ea typeface="+mn-ea"/>
              </a:rPr>
              <a:t>または</a:t>
            </a:r>
            <a:r>
              <a:rPr lang="en-US" altLang="ja-JP" sz="1200" dirty="0">
                <a:latin typeface="+mn-ea"/>
                <a:ea typeface="+mn-ea"/>
              </a:rPr>
              <a:t>Word</a:t>
            </a:r>
            <a:r>
              <a:rPr lang="ja-JP" altLang="ja-JP" sz="1200" dirty="0">
                <a:latin typeface="+mn-ea"/>
                <a:ea typeface="+mn-ea"/>
              </a:rPr>
              <a:t>）を選択します。</a:t>
            </a:r>
          </a:p>
          <a:p>
            <a:r>
              <a:rPr lang="en-US" altLang="ja-JP" sz="1200" dirty="0">
                <a:latin typeface="+mn-ea"/>
                <a:ea typeface="+mn-ea"/>
              </a:rPr>
              <a:t>Excel</a:t>
            </a:r>
            <a:r>
              <a:rPr lang="ja-JP" altLang="ja-JP" sz="1200" dirty="0">
                <a:latin typeface="+mn-ea"/>
                <a:ea typeface="+mn-ea"/>
              </a:rPr>
              <a:t>を選択した場合には、シート名欄に</a:t>
            </a:r>
            <a:r>
              <a:rPr lang="en-US" altLang="ja-JP" sz="1200" dirty="0">
                <a:latin typeface="+mn-ea"/>
                <a:ea typeface="+mn-ea"/>
              </a:rPr>
              <a:t>Excel</a:t>
            </a:r>
            <a:r>
              <a:rPr lang="ja-JP" altLang="ja-JP" sz="1200" dirty="0">
                <a:latin typeface="+mn-ea"/>
                <a:ea typeface="+mn-ea"/>
              </a:rPr>
              <a:t>ファイル内のシート名を入力します。</a:t>
            </a:r>
          </a:p>
        </p:txBody>
      </p:sp>
      <p:pic>
        <p:nvPicPr>
          <p:cNvPr id="10" name="図 9">
            <a:extLst>
              <a:ext uri="{FF2B5EF4-FFF2-40B4-BE49-F238E27FC236}">
                <a16:creationId xmlns:a16="http://schemas.microsoft.com/office/drawing/2014/main" id="{3CE09FCD-959D-68FB-B464-5889CD36E1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5525" y="1556792"/>
            <a:ext cx="7925810" cy="1202585"/>
          </a:xfrm>
          <a:prstGeom prst="rect">
            <a:avLst/>
          </a:prstGeom>
          <a:ln>
            <a:solidFill>
              <a:schemeClr val="tx1"/>
            </a:solidFill>
          </a:ln>
        </p:spPr>
      </p:pic>
    </p:spTree>
    <p:extLst>
      <p:ext uri="{BB962C8B-B14F-4D97-AF65-F5344CB8AC3E}">
        <p14:creationId xmlns:p14="http://schemas.microsoft.com/office/powerpoint/2010/main" val="277743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１．定義の登録（従業員情報）</a:t>
            </a:r>
            <a:br>
              <a:rPr kumimoji="1" lang="en-US" altLang="ja-JP" dirty="0"/>
            </a:br>
            <a:r>
              <a:rPr lang="ja-JP" altLang="en-US" dirty="0"/>
              <a:t>①新規作成（３．テンプレートファイル）</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「テンプレートファイル」を作成して添付します。</a:t>
            </a:r>
            <a:endParaRPr lang="en-US" altLang="ja-JP" sz="1200" dirty="0"/>
          </a:p>
          <a:p>
            <a:r>
              <a:rPr lang="ja-JP" altLang="en-US" sz="1200" dirty="0"/>
              <a:t>「</a:t>
            </a:r>
            <a:r>
              <a:rPr lang="en-US" altLang="ja-JP" sz="1200" dirty="0"/>
              <a:t>Word</a:t>
            </a:r>
            <a:r>
              <a:rPr lang="ja-JP" altLang="en-US" sz="1200" dirty="0"/>
              <a:t>形式」か「</a:t>
            </a:r>
            <a:r>
              <a:rPr lang="en-US" altLang="ja-JP" sz="1200" dirty="0"/>
              <a:t>Excel</a:t>
            </a:r>
            <a:r>
              <a:rPr lang="ja-JP" altLang="en-US" sz="1200" dirty="0"/>
              <a:t>形式」でテンプレートファイルの作成方法が異なります。</a:t>
            </a:r>
          </a:p>
        </p:txBody>
      </p:sp>
      <p:pic>
        <p:nvPicPr>
          <p:cNvPr id="5" name="図 4"/>
          <p:cNvPicPr>
            <a:picLocks noChangeAspect="1"/>
          </p:cNvPicPr>
          <p:nvPr/>
        </p:nvPicPr>
        <p:blipFill>
          <a:blip r:embed="rId2"/>
          <a:stretch>
            <a:fillRect/>
          </a:stretch>
        </p:blipFill>
        <p:spPr>
          <a:xfrm>
            <a:off x="273050" y="1988840"/>
            <a:ext cx="4616270" cy="3456384"/>
          </a:xfrm>
          <a:prstGeom prst="rect">
            <a:avLst/>
          </a:prstGeom>
          <a:ln>
            <a:solidFill>
              <a:schemeClr val="tx1"/>
            </a:solidFill>
          </a:ln>
        </p:spPr>
      </p:pic>
      <p:sp>
        <p:nvSpPr>
          <p:cNvPr id="10" name="正方形/長方形 9"/>
          <p:cNvSpPr/>
          <p:nvPr/>
        </p:nvSpPr>
        <p:spPr bwMode="auto">
          <a:xfrm>
            <a:off x="273050" y="1273960"/>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en-US" altLang="ja-JP" b="1" dirty="0">
                <a:latin typeface="Meiryo UI" panose="020B0604030504040204" pitchFamily="50" charset="-128"/>
                <a:ea typeface="Meiryo UI" panose="020B0604030504040204" pitchFamily="50" charset="-128"/>
              </a:rPr>
              <a:t>Word</a:t>
            </a:r>
            <a:r>
              <a:rPr lang="ja-JP" altLang="en-US" b="1" dirty="0">
                <a:latin typeface="Meiryo UI" panose="020B0604030504040204" pitchFamily="50" charset="-128"/>
                <a:ea typeface="Meiryo UI" panose="020B0604030504040204" pitchFamily="50" charset="-128"/>
              </a:rPr>
              <a:t>形式の場合</a:t>
            </a:r>
          </a:p>
        </p:txBody>
      </p:sp>
      <p:sp>
        <p:nvSpPr>
          <p:cNvPr id="11" name="正方形/長方形 10"/>
          <p:cNvSpPr/>
          <p:nvPr/>
        </p:nvSpPr>
        <p:spPr bwMode="auto">
          <a:xfrm>
            <a:off x="5016680" y="1273959"/>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en-US" altLang="ja-JP" b="1">
                <a:latin typeface="Meiryo UI" panose="020B0604030504040204" pitchFamily="50" charset="-128"/>
                <a:ea typeface="Meiryo UI" panose="020B0604030504040204" pitchFamily="50" charset="-128"/>
              </a:rPr>
              <a:t>Excel</a:t>
            </a:r>
            <a:r>
              <a:rPr lang="ja-JP" altLang="en-US" b="1">
                <a:latin typeface="Meiryo UI" panose="020B0604030504040204" pitchFamily="50" charset="-128"/>
                <a:ea typeface="Meiryo UI" panose="020B0604030504040204" pitchFamily="50" charset="-128"/>
              </a:rPr>
              <a:t>形式の場合</a:t>
            </a:r>
            <a:endParaRPr lang="ja-JP" altLang="en-US" b="1" dirty="0">
              <a:latin typeface="Meiryo UI" panose="020B0604030504040204" pitchFamily="50" charset="-128"/>
              <a:ea typeface="Meiryo UI" panose="020B0604030504040204" pitchFamily="50" charset="-128"/>
            </a:endParaRPr>
          </a:p>
        </p:txBody>
      </p:sp>
      <p:sp>
        <p:nvSpPr>
          <p:cNvPr id="12" name="正方形/長方形 11"/>
          <p:cNvSpPr/>
          <p:nvPr/>
        </p:nvSpPr>
        <p:spPr bwMode="auto">
          <a:xfrm>
            <a:off x="5016680" y="1988840"/>
            <a:ext cx="4616270" cy="345638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en-US" altLang="ja-JP" dirty="0">
                <a:latin typeface="+mn-ea"/>
                <a:ea typeface="+mn-ea"/>
              </a:rPr>
              <a:t>Word</a:t>
            </a:r>
            <a:r>
              <a:rPr lang="ja-JP" altLang="ja-JP" dirty="0">
                <a:latin typeface="+mn-ea"/>
                <a:ea typeface="+mn-ea"/>
              </a:rPr>
              <a:t>形式のように定義情報を埋め込む必要はありません。</a:t>
            </a:r>
            <a:endParaRPr lang="en-US" altLang="ja-JP" dirty="0">
              <a:latin typeface="+mn-ea"/>
              <a:ea typeface="+mn-ea"/>
            </a:endParaRPr>
          </a:p>
          <a:p>
            <a:endParaRPr lang="en-US" altLang="ja-JP" dirty="0">
              <a:latin typeface="+mn-ea"/>
              <a:ea typeface="+mn-ea"/>
            </a:endParaRPr>
          </a:p>
          <a:p>
            <a:r>
              <a:rPr lang="en-US" altLang="ja-JP" dirty="0">
                <a:latin typeface="+mn-ea"/>
                <a:ea typeface="+mn-ea"/>
              </a:rPr>
              <a:t>1</a:t>
            </a:r>
            <a:r>
              <a:rPr lang="ja-JP" altLang="en-US" dirty="0">
                <a:latin typeface="+mn-ea"/>
                <a:ea typeface="+mn-ea"/>
              </a:rPr>
              <a:t>項目に対して</a:t>
            </a:r>
            <a:r>
              <a:rPr lang="en-US" altLang="ja-JP" dirty="0">
                <a:latin typeface="+mn-ea"/>
                <a:ea typeface="+mn-ea"/>
              </a:rPr>
              <a:t>1</a:t>
            </a:r>
            <a:r>
              <a:rPr lang="ja-JP" altLang="en-US" dirty="0">
                <a:latin typeface="+mn-ea"/>
                <a:ea typeface="+mn-ea"/>
              </a:rPr>
              <a:t>セルが連携します。</a:t>
            </a:r>
            <a:endParaRPr lang="en-US" altLang="ja-JP" dirty="0">
              <a:latin typeface="+mn-ea"/>
              <a:ea typeface="+mn-ea"/>
            </a:endParaRPr>
          </a:p>
          <a:p>
            <a:r>
              <a:rPr lang="ja-JP" altLang="en-US" dirty="0">
                <a:latin typeface="+mn-ea"/>
                <a:ea typeface="+mn-ea"/>
              </a:rPr>
              <a:t>そのため必要に応じて、セルを分けておく必要があります。</a:t>
            </a:r>
            <a:endParaRPr lang="en-US" altLang="ja-JP" dirty="0">
              <a:latin typeface="+mn-ea"/>
              <a:ea typeface="+mn-ea"/>
            </a:endParaRPr>
          </a:p>
          <a:p>
            <a:endParaRPr lang="en-US" altLang="ja-JP" dirty="0">
              <a:latin typeface="+mn-ea"/>
              <a:ea typeface="+mn-ea"/>
            </a:endParaRPr>
          </a:p>
          <a:p>
            <a:r>
              <a:rPr lang="ja-JP" altLang="en-US" dirty="0">
                <a:latin typeface="+mn-ea"/>
                <a:ea typeface="+mn-ea"/>
              </a:rPr>
              <a:t>（例）</a:t>
            </a:r>
            <a:endParaRPr lang="en-US" altLang="ja-JP" dirty="0">
              <a:latin typeface="+mn-ea"/>
              <a:ea typeface="+mn-ea"/>
            </a:endParaRPr>
          </a:p>
          <a:p>
            <a:r>
              <a:rPr lang="ja-JP" altLang="en-US" dirty="0">
                <a:latin typeface="+mn-ea"/>
                <a:ea typeface="+mn-ea"/>
              </a:rPr>
              <a:t>サイレコの従業員氏名は「氏名（姓）」と「氏名（名）」で</a:t>
            </a:r>
            <a:endParaRPr lang="en-US" altLang="ja-JP" dirty="0">
              <a:latin typeface="+mn-ea"/>
              <a:ea typeface="+mn-ea"/>
            </a:endParaRPr>
          </a:p>
          <a:p>
            <a:r>
              <a:rPr lang="ja-JP" altLang="en-US" dirty="0">
                <a:latin typeface="+mn-ea"/>
                <a:ea typeface="+mn-ea"/>
              </a:rPr>
              <a:t>項目が分かれています。</a:t>
            </a:r>
            <a:endParaRPr lang="en-US" altLang="ja-JP" dirty="0">
              <a:latin typeface="+mn-ea"/>
              <a:ea typeface="+mn-ea"/>
            </a:endParaRPr>
          </a:p>
          <a:p>
            <a:r>
              <a:rPr lang="ja-JP" altLang="en-US" dirty="0">
                <a:latin typeface="+mn-ea"/>
                <a:ea typeface="+mn-ea"/>
              </a:rPr>
              <a:t>そのため連携用のセルを２つ用意する必要があります。</a:t>
            </a:r>
            <a:endParaRPr lang="ja-JP" altLang="ja-JP" dirty="0">
              <a:latin typeface="+mn-ea"/>
              <a:ea typeface="+mn-ea"/>
            </a:endParaRP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506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sz="1200" dirty="0"/>
              <a:t>連携項目を選択し、定義ファイルを作成して添付します。</a:t>
            </a: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rcRect/>
          <a:stretch/>
        </p:blipFill>
        <p:spPr>
          <a:xfrm>
            <a:off x="992560" y="1060086"/>
            <a:ext cx="6368511" cy="4188731"/>
          </a:xfrm>
          <a:prstGeom prst="rect">
            <a:avLst/>
          </a:prstGeom>
          <a:ln>
            <a:solidFill>
              <a:schemeClr val="tx1"/>
            </a:solidFill>
          </a:ln>
        </p:spPr>
      </p:pic>
      <p:sp>
        <p:nvSpPr>
          <p:cNvPr id="27" name="四角形吹き出し 13">
            <a:extLst>
              <a:ext uri="{FF2B5EF4-FFF2-40B4-BE49-F238E27FC236}">
                <a16:creationId xmlns:a16="http://schemas.microsoft.com/office/drawing/2014/main" id="{6F4B9165-1926-F875-8F36-A736A76F919C}"/>
              </a:ext>
            </a:extLst>
          </p:cNvPr>
          <p:cNvSpPr/>
          <p:nvPr/>
        </p:nvSpPr>
        <p:spPr bwMode="auto">
          <a:xfrm>
            <a:off x="7072469" y="810010"/>
            <a:ext cx="2442526" cy="3555569"/>
          </a:xfrm>
          <a:prstGeom prst="wedgeRectCallout">
            <a:avLst>
              <a:gd name="adj1" fmla="val -76442"/>
              <a:gd name="adj2" fmla="val -35638"/>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dirty="0">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dirty="0">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dirty="0">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dirty="0">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dirty="0">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dirty="0">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dirty="0">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dirty="0">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１．定義の登録（従業員情報）</a:t>
            </a:r>
            <a:br>
              <a:rPr lang="en-US" altLang="ja-JP" dirty="0"/>
            </a:br>
            <a:r>
              <a:rPr lang="ja-JP" altLang="en-US" dirty="0"/>
              <a:t>①新規作成（４．連携項目の選択／５．定義ファイル）</a:t>
            </a:r>
            <a:endParaRPr kumimoji="1" lang="ja-JP" altLang="en-US" dirty="0"/>
          </a:p>
        </p:txBody>
      </p:sp>
      <p:sp>
        <p:nvSpPr>
          <p:cNvPr id="5" name="正方形/長方形 4"/>
          <p:cNvSpPr/>
          <p:nvPr/>
        </p:nvSpPr>
        <p:spPr bwMode="auto">
          <a:xfrm>
            <a:off x="273049" y="5376744"/>
            <a:ext cx="2375695"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４．連携項目の選択</a:t>
            </a:r>
          </a:p>
        </p:txBody>
      </p:sp>
      <p:sp>
        <p:nvSpPr>
          <p:cNvPr id="6" name="正方形/長方形 5"/>
          <p:cNvSpPr/>
          <p:nvPr/>
        </p:nvSpPr>
        <p:spPr bwMode="auto">
          <a:xfrm>
            <a:off x="273049" y="5902351"/>
            <a:ext cx="2375695"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５．定義ファイル</a:t>
            </a:r>
          </a:p>
        </p:txBody>
      </p:sp>
      <p:sp>
        <p:nvSpPr>
          <p:cNvPr id="7" name="正方形/長方形 6"/>
          <p:cNvSpPr/>
          <p:nvPr/>
        </p:nvSpPr>
        <p:spPr bwMode="auto">
          <a:xfrm>
            <a:off x="2717832" y="5376744"/>
            <a:ext cx="691511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ja-JP" sz="1200" dirty="0">
                <a:latin typeface="+mn-ea"/>
                <a:ea typeface="+mn-ea"/>
              </a:rPr>
              <a:t>連携可能なサイレコ従業員情報項目が左選択部に表示されますので、連携項目をマウスクリックで選択後、「＞」</a:t>
            </a:r>
          </a:p>
          <a:p>
            <a:r>
              <a:rPr lang="ja-JP" altLang="ja-JP" sz="1200" dirty="0">
                <a:latin typeface="+mn-ea"/>
                <a:ea typeface="+mn-ea"/>
              </a:rPr>
              <a:t>ボタンで右連携項目部に移動させてください。誤って移動してしまった項目は「＜」ボタンで左部に戻してください。</a:t>
            </a:r>
          </a:p>
        </p:txBody>
      </p:sp>
      <p:sp>
        <p:nvSpPr>
          <p:cNvPr id="8" name="正方形/長方形 7"/>
          <p:cNvSpPr/>
          <p:nvPr/>
        </p:nvSpPr>
        <p:spPr bwMode="auto">
          <a:xfrm>
            <a:off x="2717832" y="5902351"/>
            <a:ext cx="691511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「定義ファイルのダウンロード」からファイルをダウンロードして、必要情報を入力し、添付してください。</a:t>
            </a:r>
            <a:endParaRPr lang="en-US" altLang="ja-JP" sz="1200" dirty="0">
              <a:latin typeface="Meiryo UI" panose="020B0604030504040204" pitchFamily="50" charset="-128"/>
              <a:ea typeface="Meiryo UI" panose="020B0604030504040204" pitchFamily="50" charset="-128"/>
            </a:endParaRPr>
          </a:p>
        </p:txBody>
      </p:sp>
      <p:sp>
        <p:nvSpPr>
          <p:cNvPr id="10" name="フローチャート: 代替処理 9"/>
          <p:cNvSpPr/>
          <p:nvPr/>
        </p:nvSpPr>
        <p:spPr bwMode="auto">
          <a:xfrm>
            <a:off x="4305647" y="1520933"/>
            <a:ext cx="575345" cy="792088"/>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フローチャート: 代替処理 10"/>
          <p:cNvSpPr/>
          <p:nvPr/>
        </p:nvSpPr>
        <p:spPr bwMode="auto">
          <a:xfrm>
            <a:off x="6321152" y="4365579"/>
            <a:ext cx="504056" cy="429981"/>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フローチャート: 代替処理 11"/>
          <p:cNvSpPr/>
          <p:nvPr/>
        </p:nvSpPr>
        <p:spPr bwMode="auto">
          <a:xfrm>
            <a:off x="2526618" y="4898513"/>
            <a:ext cx="594375" cy="283152"/>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3" name="四角形吹き出し 12"/>
          <p:cNvSpPr/>
          <p:nvPr/>
        </p:nvSpPr>
        <p:spPr bwMode="auto">
          <a:xfrm>
            <a:off x="391005" y="1515787"/>
            <a:ext cx="2016224" cy="612648"/>
          </a:xfrm>
          <a:prstGeom prst="wedgeRectCallout">
            <a:avLst>
              <a:gd name="adj1" fmla="val 141216"/>
              <a:gd name="adj2" fmla="val -8259"/>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①連携項目を選択して移動</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四角形吹き出し 13"/>
          <p:cNvSpPr/>
          <p:nvPr/>
        </p:nvSpPr>
        <p:spPr bwMode="auto">
          <a:xfrm>
            <a:off x="7316044" y="4685328"/>
            <a:ext cx="2016224" cy="612648"/>
          </a:xfrm>
          <a:prstGeom prst="wedgeRectCallout">
            <a:avLst>
              <a:gd name="adj1" fmla="val -69824"/>
              <a:gd name="adj2" fmla="val -43512"/>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②定義ファイルをダウンロード</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5" name="四角形吹き出し 14"/>
          <p:cNvSpPr/>
          <p:nvPr/>
        </p:nvSpPr>
        <p:spPr bwMode="auto">
          <a:xfrm>
            <a:off x="365716" y="3967921"/>
            <a:ext cx="2016224" cy="612648"/>
          </a:xfrm>
          <a:prstGeom prst="wedgeRectCallout">
            <a:avLst>
              <a:gd name="adj1" fmla="val 54677"/>
              <a:gd name="adj2" fmla="val 102627"/>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③定義ファイルを添付</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フローチャート: 代替処理 3">
            <a:extLst>
              <a:ext uri="{FF2B5EF4-FFF2-40B4-BE49-F238E27FC236}">
                <a16:creationId xmlns:a16="http://schemas.microsoft.com/office/drawing/2014/main" id="{90AAC8B1-C71C-99E6-5052-480A6C12B8DA}"/>
              </a:ext>
            </a:extLst>
          </p:cNvPr>
          <p:cNvSpPr/>
          <p:nvPr/>
        </p:nvSpPr>
        <p:spPr bwMode="auto">
          <a:xfrm>
            <a:off x="4305647" y="3093433"/>
            <a:ext cx="575345" cy="792088"/>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5B27DE51-A4FD-BCA7-ABEE-988A3BE0341B}"/>
              </a:ext>
            </a:extLst>
          </p:cNvPr>
          <p:cNvSpPr/>
          <p:nvPr/>
        </p:nvSpPr>
        <p:spPr bwMode="auto">
          <a:xfrm>
            <a:off x="5020431" y="1214609"/>
            <a:ext cx="1228713" cy="222640"/>
          </a:xfrm>
          <a:prstGeom prst="roundRect">
            <a:avLst/>
          </a:prstGeom>
          <a:noFill/>
          <a:ln w="28575"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E7BFCFC0-0693-3AC0-20C8-F3C1155392DF}"/>
              </a:ext>
            </a:extLst>
          </p:cNvPr>
          <p:cNvSpPr/>
          <p:nvPr/>
        </p:nvSpPr>
        <p:spPr bwMode="auto">
          <a:xfrm>
            <a:off x="5020431" y="2630111"/>
            <a:ext cx="1062961" cy="222640"/>
          </a:xfrm>
          <a:prstGeom prst="roundRect">
            <a:avLst/>
          </a:prstGeom>
          <a:noFill/>
          <a:ln w="28575"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5865FB2D-F101-49F4-C333-FDDB2FCAC0F6}"/>
              </a:ext>
            </a:extLst>
          </p:cNvPr>
          <p:cNvPicPr>
            <a:picLocks noChangeAspect="1"/>
          </p:cNvPicPr>
          <p:nvPr/>
        </p:nvPicPr>
        <p:blipFill rotWithShape="1">
          <a:blip r:embed="rId3"/>
          <a:srcRect l="4887" r="7056"/>
          <a:stretch/>
        </p:blipFill>
        <p:spPr>
          <a:xfrm>
            <a:off x="7252148" y="1452387"/>
            <a:ext cx="2107429" cy="917723"/>
          </a:xfrm>
          <a:prstGeom prst="rect">
            <a:avLst/>
          </a:prstGeom>
          <a:ln>
            <a:solidFill>
              <a:schemeClr val="tx1"/>
            </a:solidFill>
          </a:ln>
        </p:spPr>
      </p:pic>
      <p:sp>
        <p:nvSpPr>
          <p:cNvPr id="20" name="正方形/長方形 19">
            <a:extLst>
              <a:ext uri="{FF2B5EF4-FFF2-40B4-BE49-F238E27FC236}">
                <a16:creationId xmlns:a16="http://schemas.microsoft.com/office/drawing/2014/main" id="{A052490E-D66B-7FAC-386C-E45876E271F9}"/>
              </a:ext>
            </a:extLst>
          </p:cNvPr>
          <p:cNvSpPr/>
          <p:nvPr/>
        </p:nvSpPr>
        <p:spPr bwMode="auto">
          <a:xfrm>
            <a:off x="7232761" y="2564949"/>
            <a:ext cx="2116748"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（例）項目の値のみ</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出力する場合</a:t>
            </a:r>
          </a:p>
        </p:txBody>
      </p:sp>
      <p:sp>
        <p:nvSpPr>
          <p:cNvPr id="22" name="正方形/長方形 21">
            <a:extLst>
              <a:ext uri="{FF2B5EF4-FFF2-40B4-BE49-F238E27FC236}">
                <a16:creationId xmlns:a16="http://schemas.microsoft.com/office/drawing/2014/main" id="{F26BAC33-AA2E-6E26-8181-CF5C41CC3599}"/>
              </a:ext>
            </a:extLst>
          </p:cNvPr>
          <p:cNvSpPr/>
          <p:nvPr/>
        </p:nvSpPr>
        <p:spPr bwMode="auto">
          <a:xfrm>
            <a:off x="7238221" y="906258"/>
            <a:ext cx="2116748"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（例）基準日と項目の値を</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出力する場合</a:t>
            </a:r>
          </a:p>
        </p:txBody>
      </p:sp>
      <p:pic>
        <p:nvPicPr>
          <p:cNvPr id="26" name="図 25">
            <a:extLst>
              <a:ext uri="{FF2B5EF4-FFF2-40B4-BE49-F238E27FC236}">
                <a16:creationId xmlns:a16="http://schemas.microsoft.com/office/drawing/2014/main" id="{25E21BD6-EA18-8E39-82A7-A9EC9BD7F9FA}"/>
              </a:ext>
            </a:extLst>
          </p:cNvPr>
          <p:cNvPicPr>
            <a:picLocks noChangeAspect="1"/>
          </p:cNvPicPr>
          <p:nvPr/>
        </p:nvPicPr>
        <p:blipFill>
          <a:blip r:embed="rId4"/>
          <a:stretch>
            <a:fillRect/>
          </a:stretch>
        </p:blipFill>
        <p:spPr>
          <a:xfrm>
            <a:off x="7246688" y="3118332"/>
            <a:ext cx="2102821" cy="1070186"/>
          </a:xfrm>
          <a:prstGeom prst="rect">
            <a:avLst/>
          </a:prstGeom>
          <a:ln>
            <a:solidFill>
              <a:schemeClr val="tx1"/>
            </a:solidFill>
          </a:ln>
        </p:spPr>
      </p:pic>
      <p:sp>
        <p:nvSpPr>
          <p:cNvPr id="28" name="四角形吹き出し 12">
            <a:extLst>
              <a:ext uri="{FF2B5EF4-FFF2-40B4-BE49-F238E27FC236}">
                <a16:creationId xmlns:a16="http://schemas.microsoft.com/office/drawing/2014/main" id="{34CE43CE-8206-A876-C0C2-ED36D1D95CA8}"/>
              </a:ext>
            </a:extLst>
          </p:cNvPr>
          <p:cNvSpPr/>
          <p:nvPr/>
        </p:nvSpPr>
        <p:spPr bwMode="auto">
          <a:xfrm>
            <a:off x="365716" y="1515787"/>
            <a:ext cx="2041512" cy="612648"/>
          </a:xfrm>
          <a:prstGeom prst="wedgeRectCallout">
            <a:avLst>
              <a:gd name="adj1" fmla="val 136060"/>
              <a:gd name="adj2" fmla="val 258754"/>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①連携項目を選択して移動</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349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１．定義の登録（従業員情報）</a:t>
            </a:r>
            <a:br>
              <a:rPr lang="en-US" altLang="ja-JP" dirty="0"/>
            </a:br>
            <a:r>
              <a:rPr lang="ja-JP" altLang="en-US" dirty="0"/>
              <a:t>①新規作成（４．連携項目の選択／５．定義ファイル）</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1200" dirty="0"/>
              <a:t>定義ファイルは以下の様に入力します。</a:t>
            </a:r>
          </a:p>
        </p:txBody>
      </p:sp>
      <p:sp>
        <p:nvSpPr>
          <p:cNvPr id="16" name="正方形/長方形 15"/>
          <p:cNvSpPr/>
          <p:nvPr/>
        </p:nvSpPr>
        <p:spPr bwMode="auto">
          <a:xfrm>
            <a:off x="273050" y="1041593"/>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テンプレートファイルが</a:t>
            </a:r>
            <a:r>
              <a:rPr lang="en-US" altLang="ja-JP" b="1" dirty="0">
                <a:latin typeface="Meiryo UI" panose="020B0604030504040204" pitchFamily="50" charset="-128"/>
                <a:ea typeface="Meiryo UI" panose="020B0604030504040204" pitchFamily="50" charset="-128"/>
              </a:rPr>
              <a:t>Word</a:t>
            </a:r>
            <a:r>
              <a:rPr lang="ja-JP" altLang="en-US" b="1" dirty="0">
                <a:latin typeface="Meiryo UI" panose="020B0604030504040204" pitchFamily="50" charset="-128"/>
                <a:ea typeface="Meiryo UI" panose="020B0604030504040204" pitchFamily="50" charset="-128"/>
              </a:rPr>
              <a:t>形式で、</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基準日を基にした最新の履歴のみの場合の場合</a:t>
            </a:r>
          </a:p>
        </p:txBody>
      </p:sp>
      <p:sp>
        <p:nvSpPr>
          <p:cNvPr id="17" name="正方形/長方形 16"/>
          <p:cNvSpPr/>
          <p:nvPr/>
        </p:nvSpPr>
        <p:spPr bwMode="auto">
          <a:xfrm>
            <a:off x="5013027" y="1041593"/>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テンプレートファイルが</a:t>
            </a:r>
            <a:r>
              <a:rPr lang="en-US" altLang="ja-JP" b="1" dirty="0">
                <a:latin typeface="Meiryo UI" panose="020B0604030504040204" pitchFamily="50" charset="-128"/>
                <a:ea typeface="Meiryo UI" panose="020B0604030504040204" pitchFamily="50" charset="-128"/>
              </a:rPr>
              <a:t>Word</a:t>
            </a:r>
            <a:r>
              <a:rPr lang="ja-JP" altLang="en-US" b="1" dirty="0">
                <a:latin typeface="Meiryo UI" panose="020B0604030504040204" pitchFamily="50" charset="-128"/>
                <a:ea typeface="Meiryo UI" panose="020B0604030504040204" pitchFamily="50" charset="-128"/>
              </a:rPr>
              <a:t>形式で、</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期間内の全履歴の場合の場合</a:t>
            </a:r>
          </a:p>
        </p:txBody>
      </p:sp>
      <p:pic>
        <p:nvPicPr>
          <p:cNvPr id="4" name="図 3"/>
          <p:cNvPicPr>
            <a:picLocks noChangeAspect="1"/>
          </p:cNvPicPr>
          <p:nvPr/>
        </p:nvPicPr>
        <p:blipFill rotWithShape="1">
          <a:blip r:embed="rId2"/>
          <a:srcRect b="19487"/>
          <a:stretch/>
        </p:blipFill>
        <p:spPr>
          <a:xfrm>
            <a:off x="282784" y="1611278"/>
            <a:ext cx="4616270" cy="1378652"/>
          </a:xfrm>
          <a:prstGeom prst="rect">
            <a:avLst/>
          </a:prstGeom>
          <a:ln>
            <a:solidFill>
              <a:schemeClr val="tx1"/>
            </a:solidFill>
          </a:ln>
        </p:spPr>
      </p:pic>
      <p:sp>
        <p:nvSpPr>
          <p:cNvPr id="18" name="フローチャート: 代替処理 17"/>
          <p:cNvSpPr/>
          <p:nvPr/>
        </p:nvSpPr>
        <p:spPr bwMode="auto">
          <a:xfrm>
            <a:off x="3882614" y="1611277"/>
            <a:ext cx="1006706" cy="1378652"/>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2" name="正方形/長方形 21"/>
          <p:cNvSpPr/>
          <p:nvPr/>
        </p:nvSpPr>
        <p:spPr bwMode="auto">
          <a:xfrm>
            <a:off x="269398" y="3126604"/>
            <a:ext cx="1511439"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種別</a:t>
            </a:r>
          </a:p>
        </p:txBody>
      </p:sp>
      <p:sp>
        <p:nvSpPr>
          <p:cNvPr id="23" name="正方形/長方形 22"/>
          <p:cNvSpPr/>
          <p:nvPr/>
        </p:nvSpPr>
        <p:spPr bwMode="auto">
          <a:xfrm>
            <a:off x="269398" y="3652211"/>
            <a:ext cx="1511439"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タブ名</a:t>
            </a:r>
          </a:p>
        </p:txBody>
      </p:sp>
      <p:sp>
        <p:nvSpPr>
          <p:cNvPr id="24" name="正方形/長方形 23"/>
          <p:cNvSpPr/>
          <p:nvPr/>
        </p:nvSpPr>
        <p:spPr bwMode="auto">
          <a:xfrm>
            <a:off x="1856656" y="3126604"/>
            <a:ext cx="7751717"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rPr>
              <a:t>変更不要（「従業員情報」と入力）</a:t>
            </a:r>
            <a:endParaRPr lang="ja-JP" altLang="ja-JP" sz="1200" dirty="0">
              <a:latin typeface="+mn-ea"/>
              <a:ea typeface="+mn-ea"/>
            </a:endParaRPr>
          </a:p>
        </p:txBody>
      </p:sp>
      <p:sp>
        <p:nvSpPr>
          <p:cNvPr id="25" name="正方形/長方形 24"/>
          <p:cNvSpPr/>
          <p:nvPr/>
        </p:nvSpPr>
        <p:spPr bwMode="auto">
          <a:xfrm>
            <a:off x="1856656" y="3652211"/>
            <a:ext cx="7751717"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変更不要</a:t>
            </a:r>
            <a:r>
              <a:rPr lang="ja-JP" altLang="en-US" sz="1200" dirty="0">
                <a:latin typeface="+mn-ea"/>
                <a:ea typeface="+mn-ea"/>
                <a:cs typeface="Arial Unicode MS" panose="020B0604020202020204" pitchFamily="50" charset="-128"/>
              </a:rPr>
              <a:t>（該当するタブを入力）</a:t>
            </a:r>
            <a:endPar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6" name="正方形/長方形 25"/>
          <p:cNvSpPr/>
          <p:nvPr/>
        </p:nvSpPr>
        <p:spPr bwMode="auto">
          <a:xfrm>
            <a:off x="273209" y="4175704"/>
            <a:ext cx="1511439"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項目名</a:t>
            </a:r>
          </a:p>
        </p:txBody>
      </p:sp>
      <p:sp>
        <p:nvSpPr>
          <p:cNvPr id="27" name="正方形/長方形 26"/>
          <p:cNvSpPr/>
          <p:nvPr/>
        </p:nvSpPr>
        <p:spPr bwMode="auto">
          <a:xfrm>
            <a:off x="273209" y="4701311"/>
            <a:ext cx="1511439"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対応変数名</a:t>
            </a:r>
          </a:p>
        </p:txBody>
      </p:sp>
      <p:sp>
        <p:nvSpPr>
          <p:cNvPr id="31" name="正方形/長方形 30"/>
          <p:cNvSpPr/>
          <p:nvPr/>
        </p:nvSpPr>
        <p:spPr bwMode="auto">
          <a:xfrm>
            <a:off x="1856656" y="4175704"/>
            <a:ext cx="7751717"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rPr>
              <a:t>変更不要（該当する項目を入力）</a:t>
            </a:r>
            <a:endParaRPr lang="ja-JP" altLang="ja-JP" sz="1200" dirty="0">
              <a:latin typeface="+mn-ea"/>
              <a:ea typeface="+mn-ea"/>
            </a:endParaRPr>
          </a:p>
        </p:txBody>
      </p:sp>
      <p:sp>
        <p:nvSpPr>
          <p:cNvPr id="32" name="正方形/長方形 31"/>
          <p:cNvSpPr/>
          <p:nvPr/>
        </p:nvSpPr>
        <p:spPr bwMode="auto">
          <a:xfrm>
            <a:off x="1856656" y="4701311"/>
            <a:ext cx="7751717"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cs typeface="Arial Unicode MS" panose="020B0604020202020204" pitchFamily="50" charset="-128"/>
              </a:rPr>
              <a:t>テンプレートファイルで定義した</a:t>
            </a:r>
            <a:r>
              <a:rPr lang="en-US" altLang="ja-JP" sz="1200" dirty="0">
                <a:latin typeface="+mn-ea"/>
                <a:ea typeface="+mn-ea"/>
                <a:cs typeface="Arial Unicode MS" panose="020B0604020202020204" pitchFamily="50" charset="-128"/>
              </a:rPr>
              <a:t>{}</a:t>
            </a:r>
            <a:r>
              <a:rPr lang="ja-JP" altLang="en-US" sz="1200" dirty="0">
                <a:latin typeface="+mn-ea"/>
                <a:ea typeface="+mn-ea"/>
                <a:cs typeface="Arial Unicode MS" panose="020B0604020202020204" pitchFamily="50" charset="-128"/>
              </a:rPr>
              <a:t>内の定義名を入力</a:t>
            </a:r>
            <a:endParaRPr lang="en-US" altLang="ja-JP" sz="1200" dirty="0">
              <a:latin typeface="+mn-ea"/>
              <a:ea typeface="+mn-ea"/>
              <a:cs typeface="Arial Unicode MS" panose="020B0604020202020204" pitchFamily="50" charset="-128"/>
            </a:endParaRPr>
          </a:p>
        </p:txBody>
      </p:sp>
      <p:pic>
        <p:nvPicPr>
          <p:cNvPr id="6" name="図 5">
            <a:extLst>
              <a:ext uri="{FF2B5EF4-FFF2-40B4-BE49-F238E27FC236}">
                <a16:creationId xmlns:a16="http://schemas.microsoft.com/office/drawing/2014/main" id="{9D5D69E4-102B-94D2-B844-00793BE2E095}"/>
              </a:ext>
            </a:extLst>
          </p:cNvPr>
          <p:cNvPicPr>
            <a:picLocks noChangeAspect="1"/>
          </p:cNvPicPr>
          <p:nvPr/>
        </p:nvPicPr>
        <p:blipFill>
          <a:blip r:embed="rId3"/>
          <a:stretch>
            <a:fillRect/>
          </a:stretch>
        </p:blipFill>
        <p:spPr>
          <a:xfrm>
            <a:off x="5016682" y="1608612"/>
            <a:ext cx="4591691" cy="1381318"/>
          </a:xfrm>
          <a:prstGeom prst="rect">
            <a:avLst/>
          </a:prstGeom>
          <a:ln>
            <a:solidFill>
              <a:schemeClr val="tx1"/>
            </a:solidFill>
          </a:ln>
        </p:spPr>
      </p:pic>
      <p:sp>
        <p:nvSpPr>
          <p:cNvPr id="21" name="フローチャート: 代替処理 20"/>
          <p:cNvSpPr/>
          <p:nvPr/>
        </p:nvSpPr>
        <p:spPr bwMode="auto">
          <a:xfrm>
            <a:off x="7689304" y="1604154"/>
            <a:ext cx="1943646" cy="1385776"/>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2A9123F-7871-189A-6351-67BCA70B6D99}"/>
              </a:ext>
            </a:extLst>
          </p:cNvPr>
          <p:cNvSpPr/>
          <p:nvPr/>
        </p:nvSpPr>
        <p:spPr bwMode="auto">
          <a:xfrm>
            <a:off x="273209" y="5222419"/>
            <a:ext cx="1511439"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最大出力履歴数</a:t>
            </a:r>
          </a:p>
        </p:txBody>
      </p:sp>
      <p:sp>
        <p:nvSpPr>
          <p:cNvPr id="8" name="正方形/長方形 7">
            <a:extLst>
              <a:ext uri="{FF2B5EF4-FFF2-40B4-BE49-F238E27FC236}">
                <a16:creationId xmlns:a16="http://schemas.microsoft.com/office/drawing/2014/main" id="{DADBFBA1-A8E0-4283-4046-C0D57712D34F}"/>
              </a:ext>
            </a:extLst>
          </p:cNvPr>
          <p:cNvSpPr/>
          <p:nvPr/>
        </p:nvSpPr>
        <p:spPr bwMode="auto">
          <a:xfrm>
            <a:off x="1856656" y="5222419"/>
            <a:ext cx="7751717"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cs typeface="Arial Unicode MS" panose="020B0604020202020204" pitchFamily="50" charset="-128"/>
              </a:rPr>
              <a:t>出力する履歴数の最大値を入力（半角数字）</a:t>
            </a:r>
            <a:endParaRPr lang="en-US" altLang="ja-JP" sz="1200" dirty="0">
              <a:latin typeface="+mn-ea"/>
              <a:ea typeface="+mn-ea"/>
              <a:cs typeface="Arial Unicode MS" panose="020B0604020202020204" pitchFamily="50" charset="-128"/>
            </a:endParaRPr>
          </a:p>
        </p:txBody>
      </p:sp>
    </p:spTree>
    <p:extLst>
      <p:ext uri="{BB962C8B-B14F-4D97-AF65-F5344CB8AC3E}">
        <p14:creationId xmlns:p14="http://schemas.microsoft.com/office/powerpoint/2010/main" val="76982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B1FD9A1-BF0D-643C-04E4-084101A14DEA}"/>
              </a:ext>
            </a:extLst>
          </p:cNvPr>
          <p:cNvPicPr>
            <a:picLocks noChangeAspect="1"/>
          </p:cNvPicPr>
          <p:nvPr/>
        </p:nvPicPr>
        <p:blipFill>
          <a:blip r:embed="rId2"/>
          <a:stretch>
            <a:fillRect/>
          </a:stretch>
        </p:blipFill>
        <p:spPr>
          <a:xfrm>
            <a:off x="5029738" y="1611277"/>
            <a:ext cx="4592856" cy="1218227"/>
          </a:xfrm>
          <a:prstGeom prst="rect">
            <a:avLst/>
          </a:prstGeom>
          <a:ln>
            <a:solidFill>
              <a:schemeClr val="tx1"/>
            </a:solidFill>
          </a:ln>
        </p:spPr>
      </p:pic>
      <p:pic>
        <p:nvPicPr>
          <p:cNvPr id="5" name="図 4">
            <a:extLst>
              <a:ext uri="{FF2B5EF4-FFF2-40B4-BE49-F238E27FC236}">
                <a16:creationId xmlns:a16="http://schemas.microsoft.com/office/drawing/2014/main" id="{3CD628E8-4E87-57D0-B548-AEDA47A375BF}"/>
              </a:ext>
            </a:extLst>
          </p:cNvPr>
          <p:cNvPicPr>
            <a:picLocks noChangeAspect="1"/>
          </p:cNvPicPr>
          <p:nvPr/>
        </p:nvPicPr>
        <p:blipFill rotWithShape="1">
          <a:blip r:embed="rId3"/>
          <a:srcRect b="25315"/>
          <a:stretch/>
        </p:blipFill>
        <p:spPr>
          <a:xfrm>
            <a:off x="283406" y="1612314"/>
            <a:ext cx="4616270" cy="1217190"/>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１．定義の登録（従業員情報）</a:t>
            </a:r>
            <a:br>
              <a:rPr lang="en-US" altLang="ja-JP" dirty="0"/>
            </a:br>
            <a:r>
              <a:rPr lang="ja-JP" altLang="en-US" dirty="0"/>
              <a:t>①新規作成（４．連携項目の選択／５．定義ファイル）</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1200" dirty="0"/>
              <a:t>定義ファイルは以下の様に入力します。</a:t>
            </a:r>
          </a:p>
        </p:txBody>
      </p:sp>
      <p:sp>
        <p:nvSpPr>
          <p:cNvPr id="16" name="正方形/長方形 15"/>
          <p:cNvSpPr/>
          <p:nvPr/>
        </p:nvSpPr>
        <p:spPr bwMode="auto">
          <a:xfrm>
            <a:off x="273050" y="1041593"/>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テンプレートファイルが</a:t>
            </a:r>
            <a:r>
              <a:rPr lang="en-US" altLang="ja-JP" b="1" dirty="0">
                <a:latin typeface="Meiryo UI" panose="020B0604030504040204" pitchFamily="50" charset="-128"/>
                <a:ea typeface="Meiryo UI" panose="020B0604030504040204" pitchFamily="50" charset="-128"/>
              </a:rPr>
              <a:t>Excel</a:t>
            </a:r>
            <a:r>
              <a:rPr lang="ja-JP" altLang="en-US" b="1" dirty="0">
                <a:latin typeface="Meiryo UI" panose="020B0604030504040204" pitchFamily="50" charset="-128"/>
                <a:ea typeface="Meiryo UI" panose="020B0604030504040204" pitchFamily="50" charset="-128"/>
              </a:rPr>
              <a:t>形式で、</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基準日を基にした最新の履歴のみの場合</a:t>
            </a:r>
          </a:p>
        </p:txBody>
      </p:sp>
      <p:sp>
        <p:nvSpPr>
          <p:cNvPr id="17" name="正方形/長方形 16"/>
          <p:cNvSpPr/>
          <p:nvPr/>
        </p:nvSpPr>
        <p:spPr bwMode="auto">
          <a:xfrm>
            <a:off x="5013027" y="1041593"/>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テンプレートファイルが</a:t>
            </a:r>
            <a:r>
              <a:rPr lang="en-US" altLang="ja-JP" b="1" dirty="0">
                <a:latin typeface="Meiryo UI" panose="020B0604030504040204" pitchFamily="50" charset="-128"/>
                <a:ea typeface="Meiryo UI" panose="020B0604030504040204" pitchFamily="50" charset="-128"/>
              </a:rPr>
              <a:t>Excel</a:t>
            </a:r>
            <a:r>
              <a:rPr lang="ja-JP" altLang="en-US" b="1" dirty="0">
                <a:latin typeface="Meiryo UI" panose="020B0604030504040204" pitchFamily="50" charset="-128"/>
                <a:ea typeface="Meiryo UI" panose="020B0604030504040204" pitchFamily="50" charset="-128"/>
              </a:rPr>
              <a:t>形式で、</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期間内の全履歴の場合</a:t>
            </a:r>
          </a:p>
        </p:txBody>
      </p:sp>
      <p:sp>
        <p:nvSpPr>
          <p:cNvPr id="18" name="フローチャート: 代替処理 17"/>
          <p:cNvSpPr/>
          <p:nvPr/>
        </p:nvSpPr>
        <p:spPr bwMode="auto">
          <a:xfrm>
            <a:off x="3800872" y="1611277"/>
            <a:ext cx="1088448" cy="122521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2" name="正方形/長方形 21"/>
          <p:cNvSpPr/>
          <p:nvPr/>
        </p:nvSpPr>
        <p:spPr bwMode="auto">
          <a:xfrm>
            <a:off x="280155" y="2887670"/>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種別</a:t>
            </a:r>
          </a:p>
        </p:txBody>
      </p:sp>
      <p:sp>
        <p:nvSpPr>
          <p:cNvPr id="23" name="正方形/長方形 22"/>
          <p:cNvSpPr/>
          <p:nvPr/>
        </p:nvSpPr>
        <p:spPr bwMode="auto">
          <a:xfrm>
            <a:off x="280154" y="3397501"/>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タブ名</a:t>
            </a:r>
          </a:p>
        </p:txBody>
      </p:sp>
      <p:sp>
        <p:nvSpPr>
          <p:cNvPr id="24" name="正方形/長方形 23"/>
          <p:cNvSpPr/>
          <p:nvPr/>
        </p:nvSpPr>
        <p:spPr bwMode="auto">
          <a:xfrm>
            <a:off x="2155445" y="2887670"/>
            <a:ext cx="7452927"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rPr>
              <a:t>変更不要（「従業員情報」と入力）</a:t>
            </a:r>
            <a:endParaRPr lang="ja-JP" altLang="ja-JP" sz="1200" dirty="0">
              <a:latin typeface="+mn-ea"/>
              <a:ea typeface="+mn-ea"/>
            </a:endParaRPr>
          </a:p>
        </p:txBody>
      </p:sp>
      <p:sp>
        <p:nvSpPr>
          <p:cNvPr id="25" name="正方形/長方形 24"/>
          <p:cNvSpPr/>
          <p:nvPr/>
        </p:nvSpPr>
        <p:spPr bwMode="auto">
          <a:xfrm>
            <a:off x="2155445" y="3397501"/>
            <a:ext cx="7452928"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変更不要</a:t>
            </a:r>
            <a:r>
              <a:rPr lang="ja-JP" altLang="en-US" sz="1200" dirty="0">
                <a:latin typeface="+mn-ea"/>
                <a:ea typeface="+mn-ea"/>
                <a:cs typeface="Arial Unicode MS" panose="020B0604020202020204" pitchFamily="50" charset="-128"/>
              </a:rPr>
              <a:t>（該当するタブを入力）</a:t>
            </a:r>
            <a:endPar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6" name="正方形/長方形 25"/>
          <p:cNvSpPr/>
          <p:nvPr/>
        </p:nvSpPr>
        <p:spPr bwMode="auto">
          <a:xfrm>
            <a:off x="273208" y="3900569"/>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項目名</a:t>
            </a:r>
          </a:p>
        </p:txBody>
      </p:sp>
      <p:sp>
        <p:nvSpPr>
          <p:cNvPr id="27" name="正方形/長方形 26"/>
          <p:cNvSpPr/>
          <p:nvPr/>
        </p:nvSpPr>
        <p:spPr bwMode="auto">
          <a:xfrm>
            <a:off x="273208" y="4401582"/>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対応セル番地</a:t>
            </a:r>
          </a:p>
        </p:txBody>
      </p:sp>
      <p:sp>
        <p:nvSpPr>
          <p:cNvPr id="31" name="正方形/長方形 30"/>
          <p:cNvSpPr/>
          <p:nvPr/>
        </p:nvSpPr>
        <p:spPr bwMode="auto">
          <a:xfrm>
            <a:off x="2144687" y="3900569"/>
            <a:ext cx="7463685"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rPr>
              <a:t>変更不要（該当する項目を入力）</a:t>
            </a:r>
            <a:endParaRPr lang="ja-JP" altLang="ja-JP" sz="1200" dirty="0">
              <a:latin typeface="+mn-ea"/>
              <a:ea typeface="+mn-ea"/>
            </a:endParaRPr>
          </a:p>
        </p:txBody>
      </p:sp>
      <p:sp>
        <p:nvSpPr>
          <p:cNvPr id="32" name="正方形/長方形 31"/>
          <p:cNvSpPr/>
          <p:nvPr/>
        </p:nvSpPr>
        <p:spPr bwMode="auto">
          <a:xfrm>
            <a:off x="2144687" y="4401582"/>
            <a:ext cx="7463685"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cs typeface="Arial Unicode MS" panose="020B0604020202020204" pitchFamily="50" charset="-128"/>
              </a:rPr>
              <a:t>データ転記するセル位置を入力</a:t>
            </a:r>
            <a:endParaRPr lang="en-US" altLang="ja-JP" sz="1200" dirty="0">
              <a:latin typeface="+mn-ea"/>
              <a:ea typeface="+mn-ea"/>
              <a:cs typeface="Arial Unicode MS" panose="020B0604020202020204" pitchFamily="50" charset="-128"/>
            </a:endParaRPr>
          </a:p>
        </p:txBody>
      </p:sp>
      <p:sp>
        <p:nvSpPr>
          <p:cNvPr id="21" name="フローチャート: 代替処理 20"/>
          <p:cNvSpPr/>
          <p:nvPr/>
        </p:nvSpPr>
        <p:spPr bwMode="auto">
          <a:xfrm>
            <a:off x="7041231" y="1611276"/>
            <a:ext cx="2567141" cy="1218227"/>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2A9123F-7871-189A-6351-67BCA70B6D99}"/>
              </a:ext>
            </a:extLst>
          </p:cNvPr>
          <p:cNvSpPr/>
          <p:nvPr/>
        </p:nvSpPr>
        <p:spPr bwMode="auto">
          <a:xfrm>
            <a:off x="273208" y="4915831"/>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対応セル番地開始位置</a:t>
            </a:r>
            <a:endParaRPr lang="en-US" altLang="ja-JP"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ADBFBA1-A8E0-4283-4046-C0D57712D34F}"/>
              </a:ext>
            </a:extLst>
          </p:cNvPr>
          <p:cNvSpPr/>
          <p:nvPr/>
        </p:nvSpPr>
        <p:spPr bwMode="auto">
          <a:xfrm>
            <a:off x="2144687" y="4915831"/>
            <a:ext cx="7463685"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cs typeface="Arial Unicode MS" panose="020B0604020202020204" pitchFamily="50" charset="-128"/>
              </a:rPr>
              <a:t>データ転記し始めるセル位置を入力</a:t>
            </a:r>
            <a:endParaRPr lang="en-US" altLang="ja-JP" sz="1200" dirty="0">
              <a:latin typeface="+mn-ea"/>
              <a:ea typeface="+mn-ea"/>
              <a:cs typeface="Arial Unicode MS" panose="020B0604020202020204" pitchFamily="50" charset="-128"/>
            </a:endParaRPr>
          </a:p>
        </p:txBody>
      </p:sp>
      <p:sp>
        <p:nvSpPr>
          <p:cNvPr id="11" name="正方形/長方形 10">
            <a:extLst>
              <a:ext uri="{FF2B5EF4-FFF2-40B4-BE49-F238E27FC236}">
                <a16:creationId xmlns:a16="http://schemas.microsoft.com/office/drawing/2014/main" id="{83587004-0702-3B0F-2540-06C83CAB9A77}"/>
              </a:ext>
            </a:extLst>
          </p:cNvPr>
          <p:cNvSpPr/>
          <p:nvPr/>
        </p:nvSpPr>
        <p:spPr bwMode="auto">
          <a:xfrm>
            <a:off x="273208" y="5428911"/>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最大出力履歴数</a:t>
            </a:r>
            <a:endParaRPr lang="en-US" altLang="ja-JP" b="1"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F4CC5855-E1C6-D49F-4C2D-18963CA62E6A}"/>
              </a:ext>
            </a:extLst>
          </p:cNvPr>
          <p:cNvSpPr/>
          <p:nvPr/>
        </p:nvSpPr>
        <p:spPr bwMode="auto">
          <a:xfrm>
            <a:off x="2144687" y="5428911"/>
            <a:ext cx="7463685"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cs typeface="Arial Unicode MS" panose="020B0604020202020204" pitchFamily="50" charset="-128"/>
              </a:rPr>
              <a:t>出力する履歴数の最大値を入力（半角数字）</a:t>
            </a:r>
            <a:endParaRPr lang="en-US" altLang="ja-JP" sz="1200" dirty="0">
              <a:latin typeface="+mn-ea"/>
              <a:ea typeface="+mn-ea"/>
              <a:cs typeface="Arial Unicode MS" panose="020B0604020202020204" pitchFamily="50" charset="-128"/>
            </a:endParaRPr>
          </a:p>
        </p:txBody>
      </p:sp>
      <p:sp>
        <p:nvSpPr>
          <p:cNvPr id="13" name="正方形/長方形 12">
            <a:extLst>
              <a:ext uri="{FF2B5EF4-FFF2-40B4-BE49-F238E27FC236}">
                <a16:creationId xmlns:a16="http://schemas.microsoft.com/office/drawing/2014/main" id="{74E6DBF7-244A-A98B-8641-986D42C7C024}"/>
              </a:ext>
            </a:extLst>
          </p:cNvPr>
          <p:cNvSpPr/>
          <p:nvPr/>
        </p:nvSpPr>
        <p:spPr bwMode="auto">
          <a:xfrm>
            <a:off x="273208" y="5937731"/>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出力方向</a:t>
            </a:r>
            <a:endParaRPr lang="en-US" altLang="ja-JP"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5CCA89D6-9B4D-1B77-915C-3601153F47C7}"/>
              </a:ext>
            </a:extLst>
          </p:cNvPr>
          <p:cNvSpPr/>
          <p:nvPr/>
        </p:nvSpPr>
        <p:spPr bwMode="auto">
          <a:xfrm>
            <a:off x="2144687" y="5937731"/>
            <a:ext cx="7463685"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cs typeface="Arial Unicode MS" panose="020B0604020202020204" pitchFamily="50" charset="-128"/>
              </a:rPr>
              <a:t>履歴を出力する方向を入力（縦</a:t>
            </a:r>
            <a:r>
              <a:rPr lang="en-US" altLang="ja-JP" sz="1200" dirty="0">
                <a:latin typeface="+mn-ea"/>
                <a:ea typeface="+mn-ea"/>
                <a:cs typeface="Arial Unicode MS" panose="020B0604020202020204" pitchFamily="50" charset="-128"/>
              </a:rPr>
              <a:t>or</a:t>
            </a:r>
            <a:r>
              <a:rPr lang="ja-JP" altLang="en-US" sz="1200" dirty="0">
                <a:latin typeface="+mn-ea"/>
                <a:ea typeface="+mn-ea"/>
                <a:cs typeface="Arial Unicode MS" panose="020B0604020202020204" pitchFamily="50" charset="-128"/>
              </a:rPr>
              <a:t>横）</a:t>
            </a:r>
            <a:endParaRPr lang="en-US" altLang="ja-JP" sz="1200" dirty="0">
              <a:latin typeface="+mn-ea"/>
              <a:ea typeface="+mn-ea"/>
              <a:cs typeface="Arial Unicode MS" panose="020B0604020202020204" pitchFamily="50" charset="-128"/>
            </a:endParaRPr>
          </a:p>
        </p:txBody>
      </p:sp>
    </p:spTree>
    <p:extLst>
      <p:ext uri="{BB962C8B-B14F-4D97-AF65-F5344CB8AC3E}">
        <p14:creationId xmlns:p14="http://schemas.microsoft.com/office/powerpoint/2010/main" val="3449318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１．定義の登録（従業員情報）</a:t>
            </a:r>
            <a:br>
              <a:rPr lang="en-US" altLang="ja-JP" dirty="0"/>
            </a:br>
            <a:r>
              <a:rPr lang="ja-JP" altLang="en-US" dirty="0"/>
              <a:t>①新規作成（６．備考／７．表示順序）</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1200" dirty="0"/>
              <a:t>各項目を設定します。</a:t>
            </a:r>
          </a:p>
        </p:txBody>
      </p:sp>
      <p:sp>
        <p:nvSpPr>
          <p:cNvPr id="29" name="正方形/長方形 28"/>
          <p:cNvSpPr/>
          <p:nvPr/>
        </p:nvSpPr>
        <p:spPr bwMode="auto">
          <a:xfrm>
            <a:off x="275919" y="4737308"/>
            <a:ext cx="2375695"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７．備考</a:t>
            </a:r>
          </a:p>
        </p:txBody>
      </p:sp>
      <p:sp>
        <p:nvSpPr>
          <p:cNvPr id="41" name="正方形/長方形 40"/>
          <p:cNvSpPr/>
          <p:nvPr/>
        </p:nvSpPr>
        <p:spPr bwMode="auto">
          <a:xfrm>
            <a:off x="2720702" y="4737308"/>
            <a:ext cx="691511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メモなどがあれば入力</a:t>
            </a:r>
            <a:endParaRPr lang="en-US" altLang="ja-JP" sz="1200" dirty="0">
              <a:latin typeface="Meiryo UI" panose="020B0604030504040204" pitchFamily="50" charset="-128"/>
              <a:ea typeface="Meiryo UI" panose="020B0604030504040204" pitchFamily="50" charset="-128"/>
            </a:endParaRPr>
          </a:p>
        </p:txBody>
      </p:sp>
      <p:sp>
        <p:nvSpPr>
          <p:cNvPr id="42" name="正方形/長方形 41"/>
          <p:cNvSpPr/>
          <p:nvPr/>
        </p:nvSpPr>
        <p:spPr bwMode="auto">
          <a:xfrm>
            <a:off x="275919" y="5262915"/>
            <a:ext cx="2375695"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８．表示順序</a:t>
            </a:r>
          </a:p>
        </p:txBody>
      </p:sp>
      <p:sp>
        <p:nvSpPr>
          <p:cNvPr id="43" name="正方形/長方形 42"/>
          <p:cNvSpPr/>
          <p:nvPr/>
        </p:nvSpPr>
        <p:spPr bwMode="auto">
          <a:xfrm>
            <a:off x="2720702" y="5262915"/>
            <a:ext cx="691511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一覧での表示順序を入力（半角数字）</a:t>
            </a:r>
            <a:endParaRPr lang="en-US" altLang="ja-JP" sz="12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365B485-0AEA-776D-03E5-E24E03C1CF6B}"/>
              </a:ext>
            </a:extLst>
          </p:cNvPr>
          <p:cNvPicPr>
            <a:picLocks noChangeAspect="1"/>
          </p:cNvPicPr>
          <p:nvPr/>
        </p:nvPicPr>
        <p:blipFill>
          <a:blip r:embed="rId2"/>
          <a:stretch>
            <a:fillRect/>
          </a:stretch>
        </p:blipFill>
        <p:spPr>
          <a:xfrm>
            <a:off x="966231" y="1116108"/>
            <a:ext cx="7973538" cy="3515216"/>
          </a:xfrm>
          <a:prstGeom prst="rect">
            <a:avLst/>
          </a:prstGeom>
          <a:ln>
            <a:solidFill>
              <a:schemeClr val="tx1"/>
            </a:solidFill>
          </a:ln>
        </p:spPr>
      </p:pic>
    </p:spTree>
    <p:extLst>
      <p:ext uri="{BB962C8B-B14F-4D97-AF65-F5344CB8AC3E}">
        <p14:creationId xmlns:p14="http://schemas.microsoft.com/office/powerpoint/2010/main" val="21577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DBBE0FF-FFA2-2A61-08F5-DF40A73361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0288" y="1340768"/>
            <a:ext cx="7409317" cy="4896544"/>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１．定義の登録（従業員情報）</a:t>
            </a:r>
            <a:br>
              <a:rPr lang="en-US" altLang="ja-JP" dirty="0"/>
            </a:br>
            <a:r>
              <a:rPr lang="ja-JP" altLang="en-US" dirty="0"/>
              <a:t>②編集</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既存の定義を編集する際に使用します。</a:t>
            </a:r>
            <a:endParaRPr lang="en-US" altLang="ja-JP" sz="1200" dirty="0"/>
          </a:p>
          <a:p>
            <a:r>
              <a:rPr lang="ja-JP" altLang="en-US" sz="1200" dirty="0"/>
              <a:t>　　　にカーソルを合わせ［編集］をクリックします。</a:t>
            </a:r>
          </a:p>
        </p:txBody>
      </p:sp>
      <p:sp>
        <p:nvSpPr>
          <p:cNvPr id="9" name="フローチャート: 代替処理 8"/>
          <p:cNvSpPr/>
          <p:nvPr/>
        </p:nvSpPr>
        <p:spPr bwMode="auto">
          <a:xfrm>
            <a:off x="3045072" y="3212976"/>
            <a:ext cx="648072" cy="279648"/>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08" y="982978"/>
            <a:ext cx="288032" cy="283531"/>
          </a:xfrm>
          <a:prstGeom prst="rect">
            <a:avLst/>
          </a:prstGeom>
        </p:spPr>
      </p:pic>
    </p:spTree>
    <p:extLst>
      <p:ext uri="{BB962C8B-B14F-4D97-AF65-F5344CB8AC3E}">
        <p14:creationId xmlns:p14="http://schemas.microsoft.com/office/powerpoint/2010/main" val="2976101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１．定義の登録（従業員情報）</a:t>
            </a:r>
            <a:br>
              <a:rPr lang="en-US" altLang="ja-JP" dirty="0"/>
            </a:br>
            <a:r>
              <a:rPr lang="ja-JP" altLang="en-US" dirty="0"/>
              <a:t>③削除</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既存の定義を削除する際に使用します。</a:t>
            </a:r>
            <a:endParaRPr lang="en-US" altLang="ja-JP" sz="1200" dirty="0"/>
          </a:p>
          <a:p>
            <a:r>
              <a:rPr lang="ja-JP" altLang="en-US" sz="1200" dirty="0"/>
              <a:t>削除したい定義に✓をいれ、削除をクリックします。</a:t>
            </a:r>
            <a:endParaRPr lang="en-US" altLang="ja-JP" sz="1200" dirty="0"/>
          </a:p>
          <a:p>
            <a:r>
              <a:rPr lang="ja-JP" altLang="en-US" sz="1200" dirty="0"/>
              <a:t>「削除してよろしいですか？」の画面が表示されるので、［</a:t>
            </a:r>
            <a:r>
              <a:rPr lang="en-US" altLang="ja-JP" sz="1200" dirty="0"/>
              <a:t>Yes</a:t>
            </a:r>
            <a:r>
              <a:rPr lang="ja-JP" altLang="en-US" sz="1200" dirty="0"/>
              <a:t>］をクリックします。</a:t>
            </a:r>
          </a:p>
        </p:txBody>
      </p:sp>
      <p:sp>
        <p:nvSpPr>
          <p:cNvPr id="8" name="正方形/長方形 7"/>
          <p:cNvSpPr/>
          <p:nvPr/>
        </p:nvSpPr>
        <p:spPr bwMode="auto">
          <a:xfrm>
            <a:off x="2000672" y="3990890"/>
            <a:ext cx="6624736" cy="11521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rcRect/>
          <a:stretch/>
        </p:blipFill>
        <p:spPr>
          <a:xfrm>
            <a:off x="1082570" y="1542054"/>
            <a:ext cx="7308812" cy="4451076"/>
          </a:xfrm>
          <a:prstGeom prst="rect">
            <a:avLst/>
          </a:prstGeom>
          <a:ln>
            <a:solidFill>
              <a:schemeClr val="tx1"/>
            </a:solidFill>
          </a:ln>
        </p:spPr>
      </p:pic>
      <p:sp>
        <p:nvSpPr>
          <p:cNvPr id="11" name="フローチャート: 代替処理 10"/>
          <p:cNvSpPr/>
          <p:nvPr/>
        </p:nvSpPr>
        <p:spPr bwMode="auto">
          <a:xfrm>
            <a:off x="3656260" y="2023356"/>
            <a:ext cx="972678" cy="357064"/>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フローチャート: 代替処理 11"/>
          <p:cNvSpPr/>
          <p:nvPr/>
        </p:nvSpPr>
        <p:spPr bwMode="auto">
          <a:xfrm>
            <a:off x="2504728" y="3269358"/>
            <a:ext cx="216024" cy="313862"/>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3440832" y="3641776"/>
            <a:ext cx="6192118" cy="2662931"/>
          </a:xfrm>
          <a:prstGeom prst="rect">
            <a:avLst/>
          </a:prstGeom>
          <a:ln>
            <a:solidFill>
              <a:schemeClr val="tx1"/>
            </a:solidFill>
          </a:ln>
        </p:spPr>
      </p:pic>
      <p:sp>
        <p:nvSpPr>
          <p:cNvPr id="13" name="左カーブ矢印 12"/>
          <p:cNvSpPr/>
          <p:nvPr/>
        </p:nvSpPr>
        <p:spPr bwMode="auto">
          <a:xfrm rot="18041305">
            <a:off x="6176072" y="1369619"/>
            <a:ext cx="1238681" cy="2879888"/>
          </a:xfrm>
          <a:prstGeom prst="curvedLeft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a:endParaRPr lang="ja-JP" altLang="en-US" sz="1292"/>
          </a:p>
        </p:txBody>
      </p:sp>
      <p:sp>
        <p:nvSpPr>
          <p:cNvPr id="14" name="フローチャート: 代替処理 13"/>
          <p:cNvSpPr/>
          <p:nvPr/>
        </p:nvSpPr>
        <p:spPr bwMode="auto">
          <a:xfrm>
            <a:off x="4736976" y="5143018"/>
            <a:ext cx="1800200" cy="633897"/>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1043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3136994"/>
            <a:ext cx="6840189" cy="487362"/>
          </a:xfrm>
        </p:spPr>
        <p:txBody>
          <a:bodyPr/>
          <a:lstStyle/>
          <a:p>
            <a:r>
              <a:rPr lang="ja-JP" altLang="en-US" dirty="0"/>
              <a:t>２．定義の登録（施策情報）</a:t>
            </a:r>
            <a:endParaRPr kumimoji="1" lang="ja-JP" altLang="en-US" dirty="0"/>
          </a:p>
        </p:txBody>
      </p:sp>
      <p:sp>
        <p:nvSpPr>
          <p:cNvPr id="4" name="Rectangle 77"/>
          <p:cNvSpPr>
            <a:spLocks noChangeArrowheads="1"/>
          </p:cNvSpPr>
          <p:nvPr/>
        </p:nvSpPr>
        <p:spPr bwMode="auto">
          <a:xfrm rot="-21600000">
            <a:off x="273050" y="3629961"/>
            <a:ext cx="8503200" cy="71440"/>
          </a:xfrm>
          <a:prstGeom prst="rect">
            <a:avLst/>
          </a:prstGeom>
          <a:gradFill rotWithShape="1">
            <a:gsLst>
              <a:gs pos="0">
                <a:srgbClr val="FF9900"/>
              </a:gs>
              <a:gs pos="100000">
                <a:srgbClr val="FF9900">
                  <a:gamma/>
                  <a:tint val="0"/>
                  <a:invGamma/>
                </a:srgbClr>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sp>
        <p:nvSpPr>
          <p:cNvPr id="12" name="Rectangle 77"/>
          <p:cNvSpPr>
            <a:spLocks noChangeArrowheads="1"/>
          </p:cNvSpPr>
          <p:nvPr/>
        </p:nvSpPr>
        <p:spPr bwMode="auto">
          <a:xfrm rot="-21600000">
            <a:off x="273052" y="609599"/>
            <a:ext cx="8503200" cy="71440"/>
          </a:xfrm>
          <a:prstGeom prst="rect">
            <a:avLst/>
          </a:prstGeom>
          <a:gradFill rotWithShape="1">
            <a:gsLst>
              <a:gs pos="0">
                <a:srgbClr val="FF9900"/>
              </a:gs>
              <a:gs pos="100000">
                <a:srgbClr val="FF9900">
                  <a:gamma/>
                  <a:tint val="0"/>
                  <a:invGamma/>
                </a:srgbClr>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sz="1350"/>
          </a:p>
        </p:txBody>
      </p:sp>
    </p:spTree>
    <p:extLst>
      <p:ext uri="{BB962C8B-B14F-4D97-AF65-F5344CB8AC3E}">
        <p14:creationId xmlns:p14="http://schemas.microsoft.com/office/powerpoint/2010/main" val="174918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E4C8672-B197-B302-0E66-5AFF1D7B95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43" y="1451845"/>
            <a:ext cx="7299713" cy="4752306"/>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２．</a:t>
            </a:r>
            <a:r>
              <a:rPr kumimoji="1" lang="ja-JP" altLang="en-US" dirty="0"/>
              <a:t>定義の登録</a:t>
            </a:r>
            <a:r>
              <a:rPr lang="ja-JP" altLang="en-US" dirty="0"/>
              <a:t>（施策情報）</a:t>
            </a:r>
            <a:endParaRPr kumimoji="1" lang="ja-JP" altLang="en-US" dirty="0"/>
          </a:p>
        </p:txBody>
      </p:sp>
      <p:sp>
        <p:nvSpPr>
          <p:cNvPr id="3" name="コンテンツ プレースホルダー 2"/>
          <p:cNvSpPr>
            <a:spLocks noGrp="1"/>
          </p:cNvSpPr>
          <p:nvPr>
            <p:ph idx="1"/>
          </p:nvPr>
        </p:nvSpPr>
        <p:spPr/>
        <p:txBody>
          <a:bodyPr/>
          <a:lstStyle/>
          <a:p>
            <a:r>
              <a:rPr lang="en-US" altLang="ja-JP" sz="1200" dirty="0"/>
              <a:t>[</a:t>
            </a:r>
            <a:r>
              <a:rPr lang="ja-JP" altLang="en-US" sz="1200" dirty="0"/>
              <a:t>施策情報＞台帳出力＞定義の登録</a:t>
            </a:r>
            <a:r>
              <a:rPr lang="en-US" altLang="ja-JP" sz="1200" dirty="0"/>
              <a:t>]</a:t>
            </a:r>
            <a:r>
              <a:rPr lang="ja-JP" altLang="en-US" sz="1200" dirty="0"/>
              <a:t> で操作します。</a:t>
            </a:r>
            <a:endParaRPr kumimoji="1" lang="en-US" altLang="ja-JP" sz="1200" dirty="0"/>
          </a:p>
          <a:p>
            <a:r>
              <a:rPr kumimoji="1" lang="ja-JP" altLang="en-US" sz="1200" dirty="0"/>
              <a:t>作成する台帳とサイレコ</a:t>
            </a:r>
            <a:r>
              <a:rPr lang="ja-JP" altLang="en-US" sz="1200" dirty="0"/>
              <a:t>に登録された情報</a:t>
            </a:r>
            <a:r>
              <a:rPr kumimoji="1" lang="ja-JP" altLang="en-US" sz="1200" dirty="0"/>
              <a:t>を紐づける定義を作成します。</a:t>
            </a:r>
            <a:endParaRPr kumimoji="1" lang="en-US" altLang="ja-JP" sz="1200" dirty="0"/>
          </a:p>
        </p:txBody>
      </p:sp>
      <p:sp>
        <p:nvSpPr>
          <p:cNvPr id="11" name="フローチャート: 代替処理 10"/>
          <p:cNvSpPr/>
          <p:nvPr/>
        </p:nvSpPr>
        <p:spPr bwMode="auto">
          <a:xfrm>
            <a:off x="1301320" y="2106110"/>
            <a:ext cx="1187685" cy="372051"/>
          </a:xfrm>
          <a:prstGeom prst="flowChartAlternateProcess">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フローチャート: 代替処理 8"/>
          <p:cNvSpPr/>
          <p:nvPr/>
        </p:nvSpPr>
        <p:spPr bwMode="auto">
          <a:xfrm>
            <a:off x="1303143" y="3757574"/>
            <a:ext cx="1200166" cy="236378"/>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フローチャート: 代替処理 3">
            <a:extLst>
              <a:ext uri="{FF2B5EF4-FFF2-40B4-BE49-F238E27FC236}">
                <a16:creationId xmlns:a16="http://schemas.microsoft.com/office/drawing/2014/main" id="{9407A315-4D7D-D6EE-DCC5-EB90A60077C2}"/>
              </a:ext>
            </a:extLst>
          </p:cNvPr>
          <p:cNvSpPr/>
          <p:nvPr/>
        </p:nvSpPr>
        <p:spPr bwMode="auto">
          <a:xfrm>
            <a:off x="1303143" y="3504478"/>
            <a:ext cx="1200166" cy="236378"/>
          </a:xfrm>
          <a:prstGeom prst="flowChartAlternateProcess">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639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4081206327"/>
              </p:ext>
            </p:extLst>
          </p:nvPr>
        </p:nvGraphicFramePr>
        <p:xfrm>
          <a:off x="1352600" y="1268760"/>
          <a:ext cx="7200800" cy="4320480"/>
        </p:xfrm>
        <a:graphic>
          <a:graphicData uri="http://schemas.openxmlformats.org/drawingml/2006/table">
            <a:tbl>
              <a:tblPr firstRow="1" bandRow="1">
                <a:tableStyleId>{16D9F66E-5EB9-4882-86FB-DCBF35E3C3E4}</a:tableStyleId>
              </a:tblPr>
              <a:tblGrid>
                <a:gridCol w="6015990">
                  <a:extLst>
                    <a:ext uri="{9D8B030D-6E8A-4147-A177-3AD203B41FA5}">
                      <a16:colId xmlns:a16="http://schemas.microsoft.com/office/drawing/2014/main" val="20000"/>
                    </a:ext>
                  </a:extLst>
                </a:gridCol>
                <a:gridCol w="1184810">
                  <a:extLst>
                    <a:ext uri="{9D8B030D-6E8A-4147-A177-3AD203B41FA5}">
                      <a16:colId xmlns:a16="http://schemas.microsoft.com/office/drawing/2014/main" val="20001"/>
                    </a:ext>
                  </a:extLst>
                </a:gridCol>
              </a:tblGrid>
              <a:tr h="4320480">
                <a:tc>
                  <a:txBody>
                    <a:bodyPr/>
                    <a:lstStyle/>
                    <a:p>
                      <a:pPr>
                        <a:lnSpc>
                          <a:spcPct val="200000"/>
                        </a:lnSpc>
                      </a:pPr>
                      <a:r>
                        <a:rPr lang="ja-JP" altLang="en-US" sz="1600" b="0" dirty="0"/>
                        <a:t>▼導入編</a:t>
                      </a:r>
                      <a:endParaRPr lang="en-US" altLang="ja-JP" sz="1600" b="0" dirty="0"/>
                    </a:p>
                    <a:p>
                      <a:pPr>
                        <a:lnSpc>
                          <a:spcPct val="200000"/>
                        </a:lnSpc>
                      </a:pPr>
                      <a:r>
                        <a:rPr lang="ja-JP" altLang="en-US" sz="1600" b="0" dirty="0"/>
                        <a:t>１．定義の登録（従業員情報）</a:t>
                      </a:r>
                      <a:endParaRPr lang="en-US" altLang="ja-JP" sz="1600" b="0" dirty="0"/>
                    </a:p>
                    <a:p>
                      <a:pPr>
                        <a:lnSpc>
                          <a:spcPct val="200000"/>
                        </a:lnSpc>
                      </a:pPr>
                      <a:r>
                        <a:rPr lang="ja-JP" altLang="en-US" sz="1600" b="0" dirty="0"/>
                        <a:t>２．定義の登録（施策情報）</a:t>
                      </a:r>
                      <a:endParaRPr lang="en-US" altLang="ja-JP" sz="1600" b="0" dirty="0"/>
                    </a:p>
                    <a:p>
                      <a:pPr>
                        <a:lnSpc>
                          <a:spcPct val="200000"/>
                        </a:lnSpc>
                      </a:pPr>
                      <a:endParaRPr lang="en-US" altLang="ja-JP" sz="1600" b="0" dirty="0"/>
                    </a:p>
                    <a:p>
                      <a:pPr>
                        <a:lnSpc>
                          <a:spcPct val="200000"/>
                        </a:lnSpc>
                      </a:pPr>
                      <a:r>
                        <a:rPr lang="ja-JP" altLang="en-US" sz="1600" b="0" dirty="0"/>
                        <a:t>▼運用編</a:t>
                      </a:r>
                      <a:endParaRPr lang="en-US" altLang="ja-JP" sz="1600" b="0" dirty="0"/>
                    </a:p>
                    <a:p>
                      <a:pPr>
                        <a:lnSpc>
                          <a:spcPct val="200000"/>
                        </a:lnSpc>
                      </a:pPr>
                      <a:r>
                        <a:rPr lang="zh-TW" altLang="en-US" sz="1600" b="0" dirty="0"/>
                        <a:t>３．出力（従業員情報）</a:t>
                      </a:r>
                      <a:endParaRPr lang="en-US" altLang="zh-TW" sz="1600" b="0" dirty="0"/>
                    </a:p>
                    <a:p>
                      <a:pPr>
                        <a:lnSpc>
                          <a:spcPct val="200000"/>
                        </a:lnSpc>
                      </a:pPr>
                      <a:r>
                        <a:rPr lang="ja-JP" altLang="en-US" sz="1600" b="0" dirty="0"/>
                        <a:t>４</a:t>
                      </a:r>
                      <a:r>
                        <a:rPr lang="zh-TW" altLang="en-US" sz="1600" b="0" dirty="0"/>
                        <a:t>．出力（</a:t>
                      </a:r>
                      <a:r>
                        <a:rPr lang="ja-JP" altLang="en-US" sz="1600" b="0" dirty="0"/>
                        <a:t>施策</a:t>
                      </a:r>
                      <a:r>
                        <a:rPr lang="zh-TW" altLang="en-US" sz="1600" b="0" dirty="0"/>
                        <a:t>情報）</a:t>
                      </a:r>
                      <a:endParaRPr lang="ja-JP" alt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0"/>
                        </a:lnSpc>
                      </a:pPr>
                      <a:r>
                        <a:rPr lang="en-US" altLang="ja-JP" sz="1600" b="0" dirty="0">
                          <a:hlinkClick r:id="rId2" action="ppaction://hlinksldjump"/>
                        </a:rPr>
                        <a:t>P3</a:t>
                      </a:r>
                      <a:endParaRPr lang="en-US" altLang="ja-JP" sz="1600" b="0" dirty="0"/>
                    </a:p>
                    <a:p>
                      <a:pPr algn="r">
                        <a:lnSpc>
                          <a:spcPct val="200000"/>
                        </a:lnSpc>
                      </a:pPr>
                      <a:r>
                        <a:rPr lang="en-US" altLang="ja-JP" sz="1600" b="0" dirty="0">
                          <a:hlinkClick r:id="rId3" action="ppaction://hlinksldjump"/>
                        </a:rPr>
                        <a:t>P4</a:t>
                      </a:r>
                      <a:endParaRPr lang="en-US" altLang="ja-JP" sz="1600" b="0" dirty="0"/>
                    </a:p>
                    <a:p>
                      <a:pPr algn="r">
                        <a:lnSpc>
                          <a:spcPct val="200000"/>
                        </a:lnSpc>
                      </a:pPr>
                      <a:r>
                        <a:rPr lang="en-US" altLang="ja-JP" sz="1600" b="0" dirty="0">
                          <a:hlinkClick r:id="rId4" action="ppaction://hlinksldjump"/>
                        </a:rPr>
                        <a:t>P18</a:t>
                      </a:r>
                      <a:endParaRPr lang="en-US" altLang="ja-JP" sz="1600" b="0" dirty="0"/>
                    </a:p>
                    <a:p>
                      <a:pPr algn="r">
                        <a:lnSpc>
                          <a:spcPct val="200000"/>
                        </a:lnSpc>
                      </a:pPr>
                      <a:endParaRPr lang="en-US" altLang="ja-JP" sz="1600" b="0" dirty="0"/>
                    </a:p>
                    <a:p>
                      <a:pPr algn="r">
                        <a:lnSpc>
                          <a:spcPct val="200000"/>
                        </a:lnSpc>
                      </a:pPr>
                      <a:r>
                        <a:rPr lang="en-US" altLang="ja-JP" sz="1600" b="0" dirty="0">
                          <a:hlinkClick r:id="rId5" action="ppaction://hlinksldjump"/>
                        </a:rPr>
                        <a:t>P32</a:t>
                      </a:r>
                      <a:endParaRPr lang="en-US" altLang="ja-JP" sz="1600" b="0" dirty="0"/>
                    </a:p>
                    <a:p>
                      <a:pPr algn="r">
                        <a:lnSpc>
                          <a:spcPct val="200000"/>
                        </a:lnSpc>
                      </a:pPr>
                      <a:r>
                        <a:rPr lang="en-US" altLang="ja-JP" sz="1600" b="0" dirty="0">
                          <a:hlinkClick r:id="rId6" action="ppaction://hlinksldjump"/>
                        </a:rPr>
                        <a:t>P33</a:t>
                      </a:r>
                      <a:endParaRPr lang="en-US" altLang="ja-JP" sz="1600" b="0" dirty="0"/>
                    </a:p>
                    <a:p>
                      <a:pPr algn="r">
                        <a:lnSpc>
                          <a:spcPct val="200000"/>
                        </a:lnSpc>
                      </a:pPr>
                      <a:r>
                        <a:rPr lang="en-US" altLang="ja-JP" sz="1600" b="0" dirty="0">
                          <a:hlinkClick r:id="rId7" action="ppaction://hlinksldjump"/>
                        </a:rPr>
                        <a:t>P38</a:t>
                      </a:r>
                      <a:endParaRPr lang="en-US" altLang="ja-JP"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17136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A1E9BF9-7807-A2B1-35A3-950F7F5C10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42" y="1326594"/>
            <a:ext cx="7299713" cy="4752306"/>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２．</a:t>
            </a:r>
            <a:r>
              <a:rPr kumimoji="1" lang="ja-JP" altLang="en-US" dirty="0"/>
              <a:t>定義の登録</a:t>
            </a:r>
            <a:r>
              <a:rPr lang="ja-JP" altLang="en-US" dirty="0"/>
              <a:t>（施策情報）</a:t>
            </a:r>
            <a:br>
              <a:rPr kumimoji="1" lang="en-US" altLang="ja-JP" dirty="0"/>
            </a:br>
            <a:r>
              <a:rPr lang="ja-JP" altLang="en-US" dirty="0"/>
              <a:t>①新規作成</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［新規作成］をクリックします。</a:t>
            </a:r>
          </a:p>
        </p:txBody>
      </p:sp>
      <p:sp>
        <p:nvSpPr>
          <p:cNvPr id="9" name="フローチャート: 代替処理 8"/>
          <p:cNvSpPr/>
          <p:nvPr/>
        </p:nvSpPr>
        <p:spPr bwMode="auto">
          <a:xfrm>
            <a:off x="2792760" y="1844824"/>
            <a:ext cx="1080120" cy="360040"/>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3861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187A79C-32DC-B391-1555-634BF0D0989E}"/>
              </a:ext>
            </a:extLst>
          </p:cNvPr>
          <p:cNvPicPr>
            <a:picLocks noChangeAspect="1"/>
          </p:cNvPicPr>
          <p:nvPr/>
        </p:nvPicPr>
        <p:blipFill>
          <a:blip r:embed="rId2"/>
          <a:stretch>
            <a:fillRect/>
          </a:stretch>
        </p:blipFill>
        <p:spPr>
          <a:xfrm>
            <a:off x="1476371" y="1052735"/>
            <a:ext cx="6953257" cy="5348065"/>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２．</a:t>
            </a:r>
            <a:r>
              <a:rPr kumimoji="1" lang="ja-JP" altLang="en-US" dirty="0"/>
              <a:t>定義の登録</a:t>
            </a:r>
            <a:r>
              <a:rPr lang="ja-JP" altLang="en-US" dirty="0"/>
              <a:t>（施策情報）</a:t>
            </a:r>
            <a:br>
              <a:rPr kumimoji="1" lang="en-US" altLang="ja-JP" dirty="0"/>
            </a:br>
            <a:r>
              <a:rPr lang="ja-JP" altLang="en-US" dirty="0"/>
              <a:t>①新規作成</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各項目を設定します。（</a:t>
            </a:r>
            <a:r>
              <a:rPr lang="en-US" altLang="ja-JP" sz="1200" dirty="0"/>
              <a:t>※</a:t>
            </a:r>
            <a:r>
              <a:rPr lang="ja-JP" altLang="en-US" sz="1200" dirty="0"/>
              <a:t>詳細後述）</a:t>
            </a:r>
          </a:p>
        </p:txBody>
      </p:sp>
    </p:spTree>
    <p:extLst>
      <p:ext uri="{BB962C8B-B14F-4D97-AF65-F5344CB8AC3E}">
        <p14:creationId xmlns:p14="http://schemas.microsoft.com/office/powerpoint/2010/main" val="150113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a:t>
            </a:r>
            <a:r>
              <a:rPr kumimoji="1" lang="ja-JP" altLang="en-US" dirty="0"/>
              <a:t>定義の登録</a:t>
            </a:r>
            <a:r>
              <a:rPr lang="ja-JP" altLang="en-US" dirty="0"/>
              <a:t>（施策情報）</a:t>
            </a:r>
            <a:br>
              <a:rPr kumimoji="1" lang="en-US" altLang="ja-JP" dirty="0"/>
            </a:br>
            <a:r>
              <a:rPr lang="ja-JP" altLang="en-US" dirty="0"/>
              <a:t>①新規作成</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各項目を設定します。（</a:t>
            </a:r>
            <a:r>
              <a:rPr lang="en-US" altLang="ja-JP" sz="1200" dirty="0"/>
              <a:t>※</a:t>
            </a:r>
            <a:r>
              <a:rPr lang="ja-JP" altLang="en-US" sz="1200" dirty="0"/>
              <a:t>詳細後述）</a:t>
            </a:r>
          </a:p>
        </p:txBody>
      </p:sp>
      <p:sp>
        <p:nvSpPr>
          <p:cNvPr id="8" name="正方形/長方形 7"/>
          <p:cNvSpPr/>
          <p:nvPr/>
        </p:nvSpPr>
        <p:spPr bwMode="auto">
          <a:xfrm>
            <a:off x="2000672" y="3990890"/>
            <a:ext cx="6624736" cy="11521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rcRect/>
          <a:stretch/>
        </p:blipFill>
        <p:spPr>
          <a:xfrm>
            <a:off x="776536" y="1792172"/>
            <a:ext cx="8362191" cy="3993735"/>
          </a:xfrm>
          <a:prstGeom prst="rect">
            <a:avLst/>
          </a:prstGeom>
          <a:ln>
            <a:solidFill>
              <a:schemeClr val="tx1"/>
            </a:solidFill>
          </a:ln>
        </p:spPr>
      </p:pic>
      <p:sp>
        <p:nvSpPr>
          <p:cNvPr id="12" name="四角形吹き出し 11"/>
          <p:cNvSpPr/>
          <p:nvPr/>
        </p:nvSpPr>
        <p:spPr bwMode="auto">
          <a:xfrm>
            <a:off x="6352238" y="4013960"/>
            <a:ext cx="2520282" cy="465358"/>
          </a:xfrm>
          <a:prstGeom prst="wedgeRectCallout">
            <a:avLst>
              <a:gd name="adj1" fmla="val -36095"/>
              <a:gd name="adj2" fmla="val -94735"/>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dirty="0">
                <a:latin typeface="Meiryo UI" panose="020B0604030504040204" pitchFamily="50" charset="-128"/>
                <a:ea typeface="Meiryo UI" panose="020B0604030504040204" pitchFamily="50" charset="-128"/>
              </a:rPr>
              <a:t>255</a:t>
            </a:r>
            <a:r>
              <a:rPr lang="ja-JP" altLang="en-US" dirty="0">
                <a:latin typeface="Meiryo UI" panose="020B0604030504040204" pitchFamily="50" charset="-128"/>
                <a:ea typeface="Meiryo UI" panose="020B0604030504040204" pitchFamily="50" charset="-128"/>
              </a:rPr>
              <a:t>文字以内</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6658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a:t>
            </a:r>
            <a:r>
              <a:rPr kumimoji="1" lang="ja-JP" altLang="en-US" dirty="0"/>
              <a:t>定義の登録</a:t>
            </a:r>
            <a:r>
              <a:rPr lang="ja-JP" altLang="en-US" dirty="0"/>
              <a:t>（施策情報）</a:t>
            </a:r>
            <a:br>
              <a:rPr kumimoji="1" lang="en-US" altLang="ja-JP" dirty="0"/>
            </a:br>
            <a:r>
              <a:rPr lang="ja-JP" altLang="en-US" dirty="0"/>
              <a:t>①新規作成（１．台帳名／２．履歴の選択）</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「台帳名」と「履歴の選択」を入力します。</a:t>
            </a:r>
          </a:p>
        </p:txBody>
      </p:sp>
      <p:sp>
        <p:nvSpPr>
          <p:cNvPr id="9" name="正方形/長方形 8"/>
          <p:cNvSpPr/>
          <p:nvPr/>
        </p:nvSpPr>
        <p:spPr bwMode="auto">
          <a:xfrm>
            <a:off x="635440" y="2880331"/>
            <a:ext cx="204380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１．台帳名</a:t>
            </a:r>
          </a:p>
        </p:txBody>
      </p:sp>
      <p:sp>
        <p:nvSpPr>
          <p:cNvPr id="12" name="正方形/長方形 11"/>
          <p:cNvSpPr/>
          <p:nvPr/>
        </p:nvSpPr>
        <p:spPr bwMode="auto">
          <a:xfrm>
            <a:off x="635440" y="3405938"/>
            <a:ext cx="204380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２．履歴の選択</a:t>
            </a:r>
          </a:p>
        </p:txBody>
      </p:sp>
      <p:sp>
        <p:nvSpPr>
          <p:cNvPr id="13" name="正方形/長方形 12"/>
          <p:cNvSpPr/>
          <p:nvPr/>
        </p:nvSpPr>
        <p:spPr bwMode="auto">
          <a:xfrm>
            <a:off x="2720752" y="2880331"/>
            <a:ext cx="655564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名称を入力</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p:cNvSpPr/>
          <p:nvPr/>
        </p:nvSpPr>
        <p:spPr bwMode="auto">
          <a:xfrm>
            <a:off x="2720752" y="3405938"/>
            <a:ext cx="655564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「最新の履歴のみ」、「履歴番号を指定する」、「期間（作成日）を指定する」から選択する</a:t>
            </a:r>
            <a:endParaRPr lang="en-US" altLang="ja-JP" sz="12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AD4F9BAA-E039-C6B2-3350-2EB012F2112A}"/>
              </a:ext>
            </a:extLst>
          </p:cNvPr>
          <p:cNvPicPr>
            <a:picLocks noChangeAspect="1"/>
          </p:cNvPicPr>
          <p:nvPr/>
        </p:nvPicPr>
        <p:blipFill>
          <a:blip r:embed="rId2"/>
          <a:stretch>
            <a:fillRect/>
          </a:stretch>
        </p:blipFill>
        <p:spPr>
          <a:xfrm>
            <a:off x="632520" y="1255557"/>
            <a:ext cx="5765677" cy="1483016"/>
          </a:xfrm>
          <a:prstGeom prst="rect">
            <a:avLst/>
          </a:prstGeom>
          <a:ln>
            <a:solidFill>
              <a:schemeClr val="tx1"/>
            </a:solidFill>
          </a:ln>
        </p:spPr>
      </p:pic>
    </p:spTree>
    <p:extLst>
      <p:ext uri="{BB962C8B-B14F-4D97-AF65-F5344CB8AC3E}">
        <p14:creationId xmlns:p14="http://schemas.microsoft.com/office/powerpoint/2010/main" val="2811570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a:t>
            </a:r>
            <a:r>
              <a:rPr kumimoji="1" lang="ja-JP" altLang="en-US" dirty="0"/>
              <a:t>定義の登録</a:t>
            </a:r>
            <a:r>
              <a:rPr lang="ja-JP" altLang="en-US" dirty="0"/>
              <a:t>（施策情報）</a:t>
            </a:r>
            <a:br>
              <a:rPr kumimoji="1" lang="en-US" altLang="ja-JP" dirty="0"/>
            </a:br>
            <a:r>
              <a:rPr lang="ja-JP" altLang="en-US" dirty="0"/>
              <a:t>①新規作成（３．テンプレートファイル）</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「テンプレートファイル」を作成して添付します。</a:t>
            </a:r>
            <a:endParaRPr lang="en-US" altLang="ja-JP" sz="1200" dirty="0"/>
          </a:p>
          <a:p>
            <a:r>
              <a:rPr lang="ja-JP" altLang="en-US" sz="1200" dirty="0"/>
              <a:t>「テンプレートファイル」は貴社が現状ご利用されている文書を一部編集して作成いただくことが可能です。</a:t>
            </a:r>
          </a:p>
        </p:txBody>
      </p:sp>
      <p:sp>
        <p:nvSpPr>
          <p:cNvPr id="7" name="正方形/長方形 6"/>
          <p:cNvSpPr/>
          <p:nvPr/>
        </p:nvSpPr>
        <p:spPr bwMode="auto">
          <a:xfrm>
            <a:off x="632520" y="3212976"/>
            <a:ext cx="204380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３．テンプレートファイル</a:t>
            </a:r>
          </a:p>
        </p:txBody>
      </p:sp>
      <p:sp>
        <p:nvSpPr>
          <p:cNvPr id="9" name="正方形/長方形 8"/>
          <p:cNvSpPr/>
          <p:nvPr/>
        </p:nvSpPr>
        <p:spPr bwMode="auto">
          <a:xfrm>
            <a:off x="2717832" y="3212976"/>
            <a:ext cx="655564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rPr>
              <a:t>出力す</a:t>
            </a:r>
            <a:r>
              <a:rPr lang="ja-JP" altLang="ja-JP" sz="1200" dirty="0">
                <a:latin typeface="+mn-ea"/>
                <a:ea typeface="+mn-ea"/>
              </a:rPr>
              <a:t>るテンプレートファイルの種別（</a:t>
            </a:r>
            <a:r>
              <a:rPr lang="en-US" altLang="ja-JP" sz="1200" dirty="0">
                <a:latin typeface="+mn-ea"/>
                <a:ea typeface="+mn-ea"/>
              </a:rPr>
              <a:t>Excel</a:t>
            </a:r>
            <a:r>
              <a:rPr lang="ja-JP" altLang="en-US" sz="1200" dirty="0">
                <a:latin typeface="+mn-ea"/>
                <a:ea typeface="+mn-ea"/>
              </a:rPr>
              <a:t>または</a:t>
            </a:r>
            <a:r>
              <a:rPr lang="en-US" altLang="ja-JP" sz="1200" dirty="0">
                <a:latin typeface="+mn-ea"/>
                <a:ea typeface="+mn-ea"/>
              </a:rPr>
              <a:t>Word</a:t>
            </a:r>
            <a:r>
              <a:rPr lang="ja-JP" altLang="ja-JP" sz="1200" dirty="0">
                <a:latin typeface="+mn-ea"/>
                <a:ea typeface="+mn-ea"/>
              </a:rPr>
              <a:t>）を選択します。</a:t>
            </a:r>
          </a:p>
          <a:p>
            <a:r>
              <a:rPr lang="en-US" altLang="ja-JP" sz="1200" dirty="0">
                <a:latin typeface="+mn-ea"/>
                <a:ea typeface="+mn-ea"/>
              </a:rPr>
              <a:t>Excel</a:t>
            </a:r>
            <a:r>
              <a:rPr lang="ja-JP" altLang="ja-JP" sz="1200" dirty="0">
                <a:latin typeface="+mn-ea"/>
                <a:ea typeface="+mn-ea"/>
              </a:rPr>
              <a:t>を選択した場合には、シート名欄に</a:t>
            </a:r>
            <a:r>
              <a:rPr lang="en-US" altLang="ja-JP" sz="1200" dirty="0">
                <a:latin typeface="+mn-ea"/>
                <a:ea typeface="+mn-ea"/>
              </a:rPr>
              <a:t>Excel</a:t>
            </a:r>
            <a:r>
              <a:rPr lang="ja-JP" altLang="ja-JP" sz="1200" dirty="0">
                <a:latin typeface="+mn-ea"/>
                <a:ea typeface="+mn-ea"/>
              </a:rPr>
              <a:t>ファイル内のシート名を入力します。</a:t>
            </a:r>
          </a:p>
        </p:txBody>
      </p:sp>
      <p:pic>
        <p:nvPicPr>
          <p:cNvPr id="10" name="図 9">
            <a:extLst>
              <a:ext uri="{FF2B5EF4-FFF2-40B4-BE49-F238E27FC236}">
                <a16:creationId xmlns:a16="http://schemas.microsoft.com/office/drawing/2014/main" id="{3CE09FCD-959D-68FB-B464-5889CD36E1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2520" y="1556792"/>
            <a:ext cx="7925810" cy="1202585"/>
          </a:xfrm>
          <a:prstGeom prst="rect">
            <a:avLst/>
          </a:prstGeom>
          <a:ln>
            <a:solidFill>
              <a:schemeClr val="tx1"/>
            </a:solidFill>
          </a:ln>
        </p:spPr>
      </p:pic>
    </p:spTree>
    <p:extLst>
      <p:ext uri="{BB962C8B-B14F-4D97-AF65-F5344CB8AC3E}">
        <p14:creationId xmlns:p14="http://schemas.microsoft.com/office/powerpoint/2010/main" val="1463590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a:t>
            </a:r>
            <a:r>
              <a:rPr kumimoji="1" lang="ja-JP" altLang="en-US" dirty="0"/>
              <a:t>定義の登録</a:t>
            </a:r>
            <a:r>
              <a:rPr lang="ja-JP" altLang="en-US" dirty="0"/>
              <a:t>（施策情報）</a:t>
            </a:r>
            <a:br>
              <a:rPr kumimoji="1" lang="en-US" altLang="ja-JP" dirty="0"/>
            </a:br>
            <a:r>
              <a:rPr lang="ja-JP" altLang="en-US" dirty="0"/>
              <a:t>①新規作成（３．テンプレートファイル）</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「テンプレートファイル」を作成して添付します。</a:t>
            </a:r>
            <a:endParaRPr lang="en-US" altLang="ja-JP" sz="1200" dirty="0"/>
          </a:p>
          <a:p>
            <a:r>
              <a:rPr lang="ja-JP" altLang="en-US" sz="1200" dirty="0"/>
              <a:t>「</a:t>
            </a:r>
            <a:r>
              <a:rPr lang="en-US" altLang="ja-JP" sz="1200" dirty="0"/>
              <a:t>Word</a:t>
            </a:r>
            <a:r>
              <a:rPr lang="ja-JP" altLang="en-US" sz="1200" dirty="0"/>
              <a:t>形式」か「</a:t>
            </a:r>
            <a:r>
              <a:rPr lang="en-US" altLang="ja-JP" sz="1200" dirty="0"/>
              <a:t>Excel</a:t>
            </a:r>
            <a:r>
              <a:rPr lang="ja-JP" altLang="en-US" sz="1200" dirty="0"/>
              <a:t>形式」でテンプレートファイルの作成方法が異なります。</a:t>
            </a:r>
          </a:p>
        </p:txBody>
      </p:sp>
      <p:pic>
        <p:nvPicPr>
          <p:cNvPr id="5" name="図 4"/>
          <p:cNvPicPr>
            <a:picLocks noChangeAspect="1"/>
          </p:cNvPicPr>
          <p:nvPr/>
        </p:nvPicPr>
        <p:blipFill>
          <a:blip r:embed="rId2"/>
          <a:stretch>
            <a:fillRect/>
          </a:stretch>
        </p:blipFill>
        <p:spPr>
          <a:xfrm>
            <a:off x="273050" y="1988840"/>
            <a:ext cx="4616270" cy="3456384"/>
          </a:xfrm>
          <a:prstGeom prst="rect">
            <a:avLst/>
          </a:prstGeom>
          <a:ln>
            <a:solidFill>
              <a:schemeClr val="tx1"/>
            </a:solidFill>
          </a:ln>
        </p:spPr>
      </p:pic>
      <p:sp>
        <p:nvSpPr>
          <p:cNvPr id="10" name="正方形/長方形 9"/>
          <p:cNvSpPr/>
          <p:nvPr/>
        </p:nvSpPr>
        <p:spPr bwMode="auto">
          <a:xfrm>
            <a:off x="273050" y="1273960"/>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en-US" altLang="ja-JP" b="1" dirty="0">
                <a:latin typeface="Meiryo UI" panose="020B0604030504040204" pitchFamily="50" charset="-128"/>
                <a:ea typeface="Meiryo UI" panose="020B0604030504040204" pitchFamily="50" charset="-128"/>
              </a:rPr>
              <a:t>Word</a:t>
            </a:r>
            <a:r>
              <a:rPr lang="ja-JP" altLang="en-US" b="1" dirty="0">
                <a:latin typeface="Meiryo UI" panose="020B0604030504040204" pitchFamily="50" charset="-128"/>
                <a:ea typeface="Meiryo UI" panose="020B0604030504040204" pitchFamily="50" charset="-128"/>
              </a:rPr>
              <a:t>形式の場合</a:t>
            </a:r>
          </a:p>
        </p:txBody>
      </p:sp>
      <p:sp>
        <p:nvSpPr>
          <p:cNvPr id="11" name="正方形/長方形 10"/>
          <p:cNvSpPr/>
          <p:nvPr/>
        </p:nvSpPr>
        <p:spPr bwMode="auto">
          <a:xfrm>
            <a:off x="5016680" y="1273959"/>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en-US" altLang="ja-JP" b="1">
                <a:latin typeface="Meiryo UI" panose="020B0604030504040204" pitchFamily="50" charset="-128"/>
                <a:ea typeface="Meiryo UI" panose="020B0604030504040204" pitchFamily="50" charset="-128"/>
              </a:rPr>
              <a:t>Excel</a:t>
            </a:r>
            <a:r>
              <a:rPr lang="ja-JP" altLang="en-US" b="1">
                <a:latin typeface="Meiryo UI" panose="020B0604030504040204" pitchFamily="50" charset="-128"/>
                <a:ea typeface="Meiryo UI" panose="020B0604030504040204" pitchFamily="50" charset="-128"/>
              </a:rPr>
              <a:t>形式の場合</a:t>
            </a:r>
            <a:endParaRPr lang="ja-JP" altLang="en-US" b="1" dirty="0">
              <a:latin typeface="Meiryo UI" panose="020B0604030504040204" pitchFamily="50" charset="-128"/>
              <a:ea typeface="Meiryo UI" panose="020B0604030504040204" pitchFamily="50" charset="-128"/>
            </a:endParaRPr>
          </a:p>
        </p:txBody>
      </p:sp>
      <p:sp>
        <p:nvSpPr>
          <p:cNvPr id="12" name="正方形/長方形 11"/>
          <p:cNvSpPr/>
          <p:nvPr/>
        </p:nvSpPr>
        <p:spPr bwMode="auto">
          <a:xfrm>
            <a:off x="5016680" y="1988840"/>
            <a:ext cx="4616270" cy="345638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en-US" altLang="ja-JP" dirty="0">
                <a:latin typeface="+mn-ea"/>
                <a:ea typeface="+mn-ea"/>
              </a:rPr>
              <a:t>Word</a:t>
            </a:r>
            <a:r>
              <a:rPr lang="ja-JP" altLang="ja-JP" dirty="0">
                <a:latin typeface="+mn-ea"/>
                <a:ea typeface="+mn-ea"/>
              </a:rPr>
              <a:t>形式のように定義情報を埋め込む必要はありません。</a:t>
            </a:r>
            <a:endParaRPr lang="en-US" altLang="ja-JP" dirty="0">
              <a:latin typeface="+mn-ea"/>
              <a:ea typeface="+mn-ea"/>
            </a:endParaRPr>
          </a:p>
          <a:p>
            <a:endParaRPr lang="en-US" altLang="ja-JP" dirty="0">
              <a:latin typeface="+mn-ea"/>
              <a:ea typeface="+mn-ea"/>
            </a:endParaRPr>
          </a:p>
          <a:p>
            <a:r>
              <a:rPr lang="en-US" altLang="ja-JP" dirty="0">
                <a:latin typeface="+mn-ea"/>
                <a:ea typeface="+mn-ea"/>
              </a:rPr>
              <a:t>1</a:t>
            </a:r>
            <a:r>
              <a:rPr lang="ja-JP" altLang="en-US" dirty="0">
                <a:latin typeface="+mn-ea"/>
                <a:ea typeface="+mn-ea"/>
              </a:rPr>
              <a:t>項目に対して</a:t>
            </a:r>
            <a:r>
              <a:rPr lang="en-US" altLang="ja-JP" dirty="0">
                <a:latin typeface="+mn-ea"/>
                <a:ea typeface="+mn-ea"/>
              </a:rPr>
              <a:t>1</a:t>
            </a:r>
            <a:r>
              <a:rPr lang="ja-JP" altLang="en-US" dirty="0">
                <a:latin typeface="+mn-ea"/>
                <a:ea typeface="+mn-ea"/>
              </a:rPr>
              <a:t>セルが連携します。</a:t>
            </a:r>
            <a:endParaRPr lang="en-US" altLang="ja-JP" dirty="0">
              <a:latin typeface="+mn-ea"/>
              <a:ea typeface="+mn-ea"/>
            </a:endParaRPr>
          </a:p>
          <a:p>
            <a:r>
              <a:rPr lang="ja-JP" altLang="en-US" dirty="0">
                <a:latin typeface="+mn-ea"/>
                <a:ea typeface="+mn-ea"/>
              </a:rPr>
              <a:t>そのため必要に応じて、セルを分けておく必要があります。</a:t>
            </a:r>
            <a:endParaRPr lang="en-US" altLang="ja-JP" dirty="0">
              <a:latin typeface="+mn-ea"/>
              <a:ea typeface="+mn-ea"/>
            </a:endParaRPr>
          </a:p>
          <a:p>
            <a:endParaRPr lang="en-US" altLang="ja-JP" dirty="0">
              <a:latin typeface="+mn-ea"/>
              <a:ea typeface="+mn-ea"/>
            </a:endParaRPr>
          </a:p>
          <a:p>
            <a:r>
              <a:rPr lang="ja-JP" altLang="en-US" dirty="0">
                <a:latin typeface="+mn-ea"/>
                <a:ea typeface="+mn-ea"/>
              </a:rPr>
              <a:t>（例）</a:t>
            </a:r>
            <a:endParaRPr lang="en-US" altLang="ja-JP" dirty="0">
              <a:latin typeface="+mn-ea"/>
              <a:ea typeface="+mn-ea"/>
            </a:endParaRPr>
          </a:p>
          <a:p>
            <a:r>
              <a:rPr lang="ja-JP" altLang="en-US" dirty="0">
                <a:latin typeface="+mn-ea"/>
                <a:ea typeface="+mn-ea"/>
              </a:rPr>
              <a:t>サイレコの従業員氏名は「氏名（姓）」と「氏名（名）」で</a:t>
            </a:r>
            <a:endParaRPr lang="en-US" altLang="ja-JP" dirty="0">
              <a:latin typeface="+mn-ea"/>
              <a:ea typeface="+mn-ea"/>
            </a:endParaRPr>
          </a:p>
          <a:p>
            <a:r>
              <a:rPr lang="ja-JP" altLang="en-US" dirty="0">
                <a:latin typeface="+mn-ea"/>
                <a:ea typeface="+mn-ea"/>
              </a:rPr>
              <a:t>項目が分かれています。</a:t>
            </a:r>
            <a:endParaRPr lang="en-US" altLang="ja-JP" dirty="0">
              <a:latin typeface="+mn-ea"/>
              <a:ea typeface="+mn-ea"/>
            </a:endParaRPr>
          </a:p>
          <a:p>
            <a:r>
              <a:rPr lang="ja-JP" altLang="en-US" dirty="0">
                <a:latin typeface="+mn-ea"/>
                <a:ea typeface="+mn-ea"/>
              </a:rPr>
              <a:t>そのため連携用のセルを２つ用意する必要があります。</a:t>
            </a:r>
            <a:endParaRPr lang="ja-JP" altLang="ja-JP" dirty="0">
              <a:latin typeface="+mn-ea"/>
              <a:ea typeface="+mn-ea"/>
            </a:endParaRP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47768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054B899B-BD66-0B50-FA32-42A1C21F6F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7363" y="1076694"/>
            <a:ext cx="7254602" cy="3638945"/>
          </a:xfrm>
          <a:prstGeom prst="rect">
            <a:avLst/>
          </a:prstGeom>
          <a:ln>
            <a:solidFill>
              <a:schemeClr val="tx1"/>
            </a:solidFill>
          </a:ln>
        </p:spPr>
      </p:pic>
      <p:sp>
        <p:nvSpPr>
          <p:cNvPr id="3" name="コンテンツ プレースホルダー 2"/>
          <p:cNvSpPr>
            <a:spLocks noGrp="1"/>
          </p:cNvSpPr>
          <p:nvPr>
            <p:ph idx="1"/>
          </p:nvPr>
        </p:nvSpPr>
        <p:spPr/>
        <p:txBody>
          <a:bodyPr/>
          <a:lstStyle/>
          <a:p>
            <a:r>
              <a:rPr kumimoji="1" lang="ja-JP" altLang="en-US" sz="1200" dirty="0"/>
              <a:t>連携項目を選択し、定義ファイルを作成して添付します。</a:t>
            </a:r>
          </a:p>
        </p:txBody>
      </p:sp>
      <p:sp>
        <p:nvSpPr>
          <p:cNvPr id="2" name="タイトル 1"/>
          <p:cNvSpPr>
            <a:spLocks noGrp="1"/>
          </p:cNvSpPr>
          <p:nvPr>
            <p:ph type="title"/>
          </p:nvPr>
        </p:nvSpPr>
        <p:spPr>
          <a:xfrm>
            <a:off x="273050" y="122238"/>
            <a:ext cx="7704286" cy="487362"/>
          </a:xfrm>
        </p:spPr>
        <p:txBody>
          <a:bodyPr/>
          <a:lstStyle/>
          <a:p>
            <a:r>
              <a:rPr lang="ja-JP" altLang="en-US" dirty="0"/>
              <a:t>２．定義の登録（施策情報）</a:t>
            </a:r>
            <a:br>
              <a:rPr lang="en-US" altLang="ja-JP" dirty="0"/>
            </a:br>
            <a:r>
              <a:rPr lang="ja-JP" altLang="en-US" dirty="0"/>
              <a:t>①新規作成（４．施策の選択／５．連携項目の選択／６．定義ファイル）</a:t>
            </a:r>
            <a:endParaRPr kumimoji="1" lang="ja-JP" altLang="en-US" dirty="0"/>
          </a:p>
        </p:txBody>
      </p:sp>
      <p:sp>
        <p:nvSpPr>
          <p:cNvPr id="5" name="正方形/長方形 4"/>
          <p:cNvSpPr/>
          <p:nvPr/>
        </p:nvSpPr>
        <p:spPr bwMode="auto">
          <a:xfrm>
            <a:off x="273049" y="5396216"/>
            <a:ext cx="2375695"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５．出力項目の選択</a:t>
            </a:r>
          </a:p>
        </p:txBody>
      </p:sp>
      <p:sp>
        <p:nvSpPr>
          <p:cNvPr id="6" name="正方形/長方形 5"/>
          <p:cNvSpPr/>
          <p:nvPr/>
        </p:nvSpPr>
        <p:spPr bwMode="auto">
          <a:xfrm>
            <a:off x="273049" y="5921823"/>
            <a:ext cx="2375695"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６．定義ファイル</a:t>
            </a:r>
          </a:p>
        </p:txBody>
      </p:sp>
      <p:sp>
        <p:nvSpPr>
          <p:cNvPr id="7" name="正方形/長方形 6"/>
          <p:cNvSpPr/>
          <p:nvPr/>
        </p:nvSpPr>
        <p:spPr bwMode="auto">
          <a:xfrm>
            <a:off x="2717832" y="5396216"/>
            <a:ext cx="691511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ja-JP" sz="1200" dirty="0">
                <a:latin typeface="+mn-ea"/>
                <a:ea typeface="+mn-ea"/>
              </a:rPr>
              <a:t>連携可能なサイレコ</a:t>
            </a:r>
            <a:r>
              <a:rPr lang="ja-JP" altLang="en-US" sz="1200" dirty="0">
                <a:latin typeface="+mn-ea"/>
                <a:ea typeface="+mn-ea"/>
              </a:rPr>
              <a:t>施策情報</a:t>
            </a:r>
            <a:r>
              <a:rPr lang="ja-JP" altLang="ja-JP" sz="1200" dirty="0">
                <a:latin typeface="+mn-ea"/>
                <a:ea typeface="+mn-ea"/>
              </a:rPr>
              <a:t>項目が左選択部に表示されますので、連携項目をマウスクリックで選択後、「＞」</a:t>
            </a:r>
          </a:p>
          <a:p>
            <a:r>
              <a:rPr lang="ja-JP" altLang="ja-JP" sz="1200" dirty="0">
                <a:latin typeface="+mn-ea"/>
                <a:ea typeface="+mn-ea"/>
              </a:rPr>
              <a:t>ボタンで右連携項目部に移動させてください。誤って移動してしまった項目は「＜」ボタンで左部に戻してください。</a:t>
            </a:r>
          </a:p>
        </p:txBody>
      </p:sp>
      <p:sp>
        <p:nvSpPr>
          <p:cNvPr id="8" name="正方形/長方形 7"/>
          <p:cNvSpPr/>
          <p:nvPr/>
        </p:nvSpPr>
        <p:spPr bwMode="auto">
          <a:xfrm>
            <a:off x="2717832" y="5921823"/>
            <a:ext cx="691511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「定義ファイルのダウンロード」からファイルをダウンロードして、必要情報を入力し、添付してください。</a:t>
            </a:r>
            <a:endParaRPr lang="en-US" altLang="ja-JP" sz="1200" dirty="0">
              <a:latin typeface="Meiryo UI" panose="020B0604030504040204" pitchFamily="50" charset="-128"/>
              <a:ea typeface="Meiryo UI" panose="020B0604030504040204" pitchFamily="50" charset="-128"/>
            </a:endParaRPr>
          </a:p>
        </p:txBody>
      </p:sp>
      <p:sp>
        <p:nvSpPr>
          <p:cNvPr id="10" name="フローチャート: 代替処理 9"/>
          <p:cNvSpPr/>
          <p:nvPr/>
        </p:nvSpPr>
        <p:spPr bwMode="auto">
          <a:xfrm>
            <a:off x="4379679" y="2154156"/>
            <a:ext cx="720080" cy="961080"/>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フローチャート: 代替処理 10"/>
          <p:cNvSpPr/>
          <p:nvPr/>
        </p:nvSpPr>
        <p:spPr bwMode="auto">
          <a:xfrm>
            <a:off x="6821729" y="3538428"/>
            <a:ext cx="579543" cy="368424"/>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フローチャート: 代替処理 11"/>
          <p:cNvSpPr/>
          <p:nvPr/>
        </p:nvSpPr>
        <p:spPr bwMode="auto">
          <a:xfrm>
            <a:off x="2200530" y="4137294"/>
            <a:ext cx="801244" cy="338619"/>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四角形吹き出し 13"/>
          <p:cNvSpPr/>
          <p:nvPr/>
        </p:nvSpPr>
        <p:spPr bwMode="auto">
          <a:xfrm>
            <a:off x="7522413" y="4000279"/>
            <a:ext cx="2016224" cy="612648"/>
          </a:xfrm>
          <a:prstGeom prst="wedgeRectCallout">
            <a:avLst>
              <a:gd name="adj1" fmla="val -52765"/>
              <a:gd name="adj2" fmla="val -84591"/>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③定義ファイルをダウンロード</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5" name="四角形吹き出し 14"/>
          <p:cNvSpPr/>
          <p:nvPr/>
        </p:nvSpPr>
        <p:spPr bwMode="auto">
          <a:xfrm>
            <a:off x="563369" y="3193723"/>
            <a:ext cx="2016224" cy="612648"/>
          </a:xfrm>
          <a:prstGeom prst="wedgeRectCallout">
            <a:avLst>
              <a:gd name="adj1" fmla="val 51348"/>
              <a:gd name="adj2" fmla="val 95780"/>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④定義ファイルを添付</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8" name="四角形吹き出し 12">
            <a:extLst>
              <a:ext uri="{FF2B5EF4-FFF2-40B4-BE49-F238E27FC236}">
                <a16:creationId xmlns:a16="http://schemas.microsoft.com/office/drawing/2014/main" id="{34CE43CE-8206-A876-C0C2-ED36D1D95CA8}"/>
              </a:ext>
            </a:extLst>
          </p:cNvPr>
          <p:cNvSpPr/>
          <p:nvPr/>
        </p:nvSpPr>
        <p:spPr bwMode="auto">
          <a:xfrm>
            <a:off x="3331285" y="3676728"/>
            <a:ext cx="2041512" cy="612648"/>
          </a:xfrm>
          <a:prstGeom prst="wedgeRectCallout">
            <a:avLst>
              <a:gd name="adj1" fmla="val -2831"/>
              <a:gd name="adj2" fmla="val -143821"/>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②連携項目を選択して移動</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21E739FD-FAB4-491B-E4EA-C5049013C3E3}"/>
              </a:ext>
            </a:extLst>
          </p:cNvPr>
          <p:cNvSpPr/>
          <p:nvPr/>
        </p:nvSpPr>
        <p:spPr bwMode="auto">
          <a:xfrm>
            <a:off x="273049" y="4868040"/>
            <a:ext cx="2375695"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４．施策の選択</a:t>
            </a:r>
          </a:p>
        </p:txBody>
      </p:sp>
      <p:sp>
        <p:nvSpPr>
          <p:cNvPr id="29" name="正方形/長方形 28">
            <a:extLst>
              <a:ext uri="{FF2B5EF4-FFF2-40B4-BE49-F238E27FC236}">
                <a16:creationId xmlns:a16="http://schemas.microsoft.com/office/drawing/2014/main" id="{A1A81779-2BB9-4C6E-C49B-36C42036D152}"/>
              </a:ext>
            </a:extLst>
          </p:cNvPr>
          <p:cNvSpPr/>
          <p:nvPr/>
        </p:nvSpPr>
        <p:spPr bwMode="auto">
          <a:xfrm>
            <a:off x="2717832" y="4868040"/>
            <a:ext cx="691511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ja-JP" sz="1200" dirty="0">
                <a:latin typeface="+mn-ea"/>
                <a:ea typeface="+mn-ea"/>
              </a:rPr>
              <a:t>連携可能なサイレコ</a:t>
            </a:r>
            <a:r>
              <a:rPr lang="ja-JP" altLang="en-US" sz="1200" dirty="0">
                <a:latin typeface="+mn-ea"/>
                <a:ea typeface="+mn-ea"/>
              </a:rPr>
              <a:t>施策</a:t>
            </a:r>
            <a:r>
              <a:rPr lang="ja-JP" altLang="ja-JP" sz="1200" dirty="0">
                <a:latin typeface="+mn-ea"/>
                <a:ea typeface="+mn-ea"/>
              </a:rPr>
              <a:t>情報</a:t>
            </a:r>
            <a:r>
              <a:rPr lang="ja-JP" altLang="en-US" sz="1200" dirty="0">
                <a:latin typeface="+mn-ea"/>
                <a:ea typeface="+mn-ea"/>
              </a:rPr>
              <a:t>が表</a:t>
            </a:r>
            <a:r>
              <a:rPr lang="ja-JP" altLang="ja-JP" sz="1200" dirty="0">
                <a:latin typeface="+mn-ea"/>
                <a:ea typeface="+mn-ea"/>
              </a:rPr>
              <a:t>示されますので、</a:t>
            </a:r>
            <a:r>
              <a:rPr lang="ja-JP" altLang="en-US" sz="1200" dirty="0">
                <a:latin typeface="+mn-ea"/>
                <a:ea typeface="+mn-ea"/>
              </a:rPr>
              <a:t>施策名を選択してください。</a:t>
            </a:r>
            <a:endParaRPr lang="ja-JP" altLang="ja-JP" sz="1200" dirty="0">
              <a:latin typeface="+mn-ea"/>
              <a:ea typeface="+mn-ea"/>
            </a:endParaRPr>
          </a:p>
        </p:txBody>
      </p:sp>
      <p:sp>
        <p:nvSpPr>
          <p:cNvPr id="30" name="四角形吹き出し 13">
            <a:extLst>
              <a:ext uri="{FF2B5EF4-FFF2-40B4-BE49-F238E27FC236}">
                <a16:creationId xmlns:a16="http://schemas.microsoft.com/office/drawing/2014/main" id="{2B3470C0-B51C-ACB6-F840-873E5C5B422F}"/>
              </a:ext>
            </a:extLst>
          </p:cNvPr>
          <p:cNvSpPr/>
          <p:nvPr/>
        </p:nvSpPr>
        <p:spPr bwMode="auto">
          <a:xfrm>
            <a:off x="5506189" y="1145856"/>
            <a:ext cx="2016224" cy="612648"/>
          </a:xfrm>
          <a:prstGeom prst="wedgeRectCallout">
            <a:avLst>
              <a:gd name="adj1" fmla="val -107803"/>
              <a:gd name="adj2" fmla="val -4908"/>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①施策名を選択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フローチャート: 代替処理 3">
            <a:extLst>
              <a:ext uri="{FF2B5EF4-FFF2-40B4-BE49-F238E27FC236}">
                <a16:creationId xmlns:a16="http://schemas.microsoft.com/office/drawing/2014/main" id="{C903F9DF-DA4D-97DD-89A7-17143703C547}"/>
              </a:ext>
            </a:extLst>
          </p:cNvPr>
          <p:cNvSpPr/>
          <p:nvPr/>
        </p:nvSpPr>
        <p:spPr bwMode="auto">
          <a:xfrm>
            <a:off x="2183762" y="1196752"/>
            <a:ext cx="2119118" cy="418108"/>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1976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２．定義の登録（施策情報）</a:t>
            </a:r>
            <a:br>
              <a:rPr lang="en-US" altLang="ja-JP" dirty="0"/>
            </a:br>
            <a:r>
              <a:rPr lang="ja-JP" altLang="en-US" dirty="0"/>
              <a:t>①新規作成（５．連携項目の選択／６．定義ファイル）</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1200" dirty="0"/>
              <a:t>定義ファイルは以下の様に入力します。</a:t>
            </a:r>
          </a:p>
        </p:txBody>
      </p:sp>
      <p:sp>
        <p:nvSpPr>
          <p:cNvPr id="16" name="正方形/長方形 15"/>
          <p:cNvSpPr/>
          <p:nvPr/>
        </p:nvSpPr>
        <p:spPr bwMode="auto">
          <a:xfrm>
            <a:off x="273050" y="1041593"/>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テンプレートファイルが</a:t>
            </a:r>
            <a:r>
              <a:rPr lang="en-US" altLang="ja-JP" b="1" dirty="0">
                <a:latin typeface="Meiryo UI" panose="020B0604030504040204" pitchFamily="50" charset="-128"/>
                <a:ea typeface="Meiryo UI" panose="020B0604030504040204" pitchFamily="50" charset="-128"/>
              </a:rPr>
              <a:t>Word</a:t>
            </a:r>
            <a:r>
              <a:rPr lang="ja-JP" altLang="en-US" b="1" dirty="0">
                <a:latin typeface="Meiryo UI" panose="020B0604030504040204" pitchFamily="50" charset="-128"/>
                <a:ea typeface="Meiryo UI" panose="020B0604030504040204" pitchFamily="50" charset="-128"/>
              </a:rPr>
              <a:t>形式で、</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最新の履歴のみの場合の場合</a:t>
            </a:r>
          </a:p>
        </p:txBody>
      </p:sp>
      <p:sp>
        <p:nvSpPr>
          <p:cNvPr id="17" name="正方形/長方形 16"/>
          <p:cNvSpPr/>
          <p:nvPr/>
        </p:nvSpPr>
        <p:spPr bwMode="auto">
          <a:xfrm>
            <a:off x="5013027" y="1041593"/>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テンプレートファイルが</a:t>
            </a:r>
            <a:r>
              <a:rPr lang="en-US" altLang="ja-JP" b="1" dirty="0">
                <a:latin typeface="Meiryo UI" panose="020B0604030504040204" pitchFamily="50" charset="-128"/>
                <a:ea typeface="Meiryo UI" panose="020B0604030504040204" pitchFamily="50" charset="-128"/>
              </a:rPr>
              <a:t>Word</a:t>
            </a:r>
            <a:r>
              <a:rPr lang="ja-JP" altLang="en-US" b="1" dirty="0">
                <a:latin typeface="Meiryo UI" panose="020B0604030504040204" pitchFamily="50" charset="-128"/>
                <a:ea typeface="Meiryo UI" panose="020B0604030504040204" pitchFamily="50" charset="-128"/>
              </a:rPr>
              <a:t>形式で、</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期間内の全履歴の場合の場合</a:t>
            </a: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t="988" b="988"/>
          <a:stretch/>
        </p:blipFill>
        <p:spPr>
          <a:xfrm>
            <a:off x="282784" y="1611278"/>
            <a:ext cx="4616270" cy="1378652"/>
          </a:xfrm>
          <a:prstGeom prst="rect">
            <a:avLst/>
          </a:prstGeom>
          <a:ln>
            <a:solidFill>
              <a:schemeClr val="tx1"/>
            </a:solidFill>
          </a:ln>
        </p:spPr>
      </p:pic>
      <p:sp>
        <p:nvSpPr>
          <p:cNvPr id="18" name="フローチャート: 代替処理 17"/>
          <p:cNvSpPr/>
          <p:nvPr/>
        </p:nvSpPr>
        <p:spPr bwMode="auto">
          <a:xfrm>
            <a:off x="3584848" y="1611277"/>
            <a:ext cx="1304472" cy="1378652"/>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2" name="正方形/長方形 21"/>
          <p:cNvSpPr/>
          <p:nvPr/>
        </p:nvSpPr>
        <p:spPr bwMode="auto">
          <a:xfrm>
            <a:off x="269398" y="3126604"/>
            <a:ext cx="1511439"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種別</a:t>
            </a:r>
          </a:p>
        </p:txBody>
      </p:sp>
      <p:sp>
        <p:nvSpPr>
          <p:cNvPr id="23" name="正方形/長方形 22"/>
          <p:cNvSpPr/>
          <p:nvPr/>
        </p:nvSpPr>
        <p:spPr bwMode="auto">
          <a:xfrm>
            <a:off x="269398" y="3652211"/>
            <a:ext cx="1511439"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タブ名</a:t>
            </a:r>
          </a:p>
        </p:txBody>
      </p:sp>
      <p:sp>
        <p:nvSpPr>
          <p:cNvPr id="24" name="正方形/長方形 23"/>
          <p:cNvSpPr/>
          <p:nvPr/>
        </p:nvSpPr>
        <p:spPr bwMode="auto">
          <a:xfrm>
            <a:off x="1856656" y="3126604"/>
            <a:ext cx="7751717"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rPr>
              <a:t>変更不要（「施策情報」と入力）</a:t>
            </a:r>
            <a:endParaRPr lang="ja-JP" altLang="ja-JP" sz="1200" dirty="0">
              <a:latin typeface="+mn-ea"/>
              <a:ea typeface="+mn-ea"/>
            </a:endParaRPr>
          </a:p>
        </p:txBody>
      </p:sp>
      <p:sp>
        <p:nvSpPr>
          <p:cNvPr id="25" name="正方形/長方形 24"/>
          <p:cNvSpPr/>
          <p:nvPr/>
        </p:nvSpPr>
        <p:spPr bwMode="auto">
          <a:xfrm>
            <a:off x="1856656" y="3652211"/>
            <a:ext cx="7751717"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変更不要</a:t>
            </a:r>
            <a:r>
              <a:rPr lang="ja-JP" altLang="en-US" sz="1200" dirty="0">
                <a:latin typeface="+mn-ea"/>
                <a:ea typeface="+mn-ea"/>
                <a:cs typeface="Arial Unicode MS" panose="020B0604020202020204" pitchFamily="50" charset="-128"/>
              </a:rPr>
              <a:t>（該当するタブを入力）</a:t>
            </a:r>
            <a:endPar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6" name="正方形/長方形 25"/>
          <p:cNvSpPr/>
          <p:nvPr/>
        </p:nvSpPr>
        <p:spPr bwMode="auto">
          <a:xfrm>
            <a:off x="273209" y="4175704"/>
            <a:ext cx="1511439"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項目名</a:t>
            </a:r>
          </a:p>
        </p:txBody>
      </p:sp>
      <p:sp>
        <p:nvSpPr>
          <p:cNvPr id="27" name="正方形/長方形 26"/>
          <p:cNvSpPr/>
          <p:nvPr/>
        </p:nvSpPr>
        <p:spPr bwMode="auto">
          <a:xfrm>
            <a:off x="273209" y="4701311"/>
            <a:ext cx="1511439"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対応変数名</a:t>
            </a:r>
          </a:p>
        </p:txBody>
      </p:sp>
      <p:sp>
        <p:nvSpPr>
          <p:cNvPr id="31" name="正方形/長方形 30"/>
          <p:cNvSpPr/>
          <p:nvPr/>
        </p:nvSpPr>
        <p:spPr bwMode="auto">
          <a:xfrm>
            <a:off x="1856656" y="4175704"/>
            <a:ext cx="7751717"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rPr>
              <a:t>変更不要（該当する項目を入力）</a:t>
            </a:r>
            <a:endParaRPr lang="ja-JP" altLang="ja-JP" sz="1200" dirty="0">
              <a:latin typeface="+mn-ea"/>
              <a:ea typeface="+mn-ea"/>
            </a:endParaRPr>
          </a:p>
        </p:txBody>
      </p:sp>
      <p:sp>
        <p:nvSpPr>
          <p:cNvPr id="32" name="正方形/長方形 31"/>
          <p:cNvSpPr/>
          <p:nvPr/>
        </p:nvSpPr>
        <p:spPr bwMode="auto">
          <a:xfrm>
            <a:off x="1856656" y="4701311"/>
            <a:ext cx="7751717"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cs typeface="Arial Unicode MS" panose="020B0604020202020204" pitchFamily="50" charset="-128"/>
              </a:rPr>
              <a:t>テンプレートファイルで定義した</a:t>
            </a:r>
            <a:r>
              <a:rPr lang="en-US" altLang="ja-JP" sz="1200" dirty="0">
                <a:latin typeface="+mn-ea"/>
                <a:ea typeface="+mn-ea"/>
                <a:cs typeface="Arial Unicode MS" panose="020B0604020202020204" pitchFamily="50" charset="-128"/>
              </a:rPr>
              <a:t>{}</a:t>
            </a:r>
            <a:r>
              <a:rPr lang="ja-JP" altLang="en-US" sz="1200" dirty="0">
                <a:latin typeface="+mn-ea"/>
                <a:ea typeface="+mn-ea"/>
                <a:cs typeface="Arial Unicode MS" panose="020B0604020202020204" pitchFamily="50" charset="-128"/>
              </a:rPr>
              <a:t>内の定義名を入力</a:t>
            </a:r>
            <a:endParaRPr lang="en-US" altLang="ja-JP" sz="1200" dirty="0">
              <a:latin typeface="+mn-ea"/>
              <a:ea typeface="+mn-ea"/>
              <a:cs typeface="Arial Unicode MS" panose="020B0604020202020204" pitchFamily="50" charset="-128"/>
            </a:endParaRPr>
          </a:p>
        </p:txBody>
      </p:sp>
      <p:pic>
        <p:nvPicPr>
          <p:cNvPr id="6" name="図 5">
            <a:extLst>
              <a:ext uri="{FF2B5EF4-FFF2-40B4-BE49-F238E27FC236}">
                <a16:creationId xmlns:a16="http://schemas.microsoft.com/office/drawing/2014/main" id="{9D5D69E4-102B-94D2-B844-00793BE2E0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16682" y="1610613"/>
            <a:ext cx="4591691" cy="1351485"/>
          </a:xfrm>
          <a:prstGeom prst="rect">
            <a:avLst/>
          </a:prstGeom>
          <a:ln>
            <a:solidFill>
              <a:schemeClr val="tx1"/>
            </a:solidFill>
          </a:ln>
        </p:spPr>
      </p:pic>
      <p:sp>
        <p:nvSpPr>
          <p:cNvPr id="21" name="フローチャート: 代替処理 20"/>
          <p:cNvSpPr/>
          <p:nvPr/>
        </p:nvSpPr>
        <p:spPr bwMode="auto">
          <a:xfrm>
            <a:off x="7473280" y="1610613"/>
            <a:ext cx="2159670" cy="135148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2A9123F-7871-189A-6351-67BCA70B6D99}"/>
              </a:ext>
            </a:extLst>
          </p:cNvPr>
          <p:cNvSpPr/>
          <p:nvPr/>
        </p:nvSpPr>
        <p:spPr bwMode="auto">
          <a:xfrm>
            <a:off x="273209" y="5222419"/>
            <a:ext cx="1511439"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最大出力履歴数</a:t>
            </a:r>
          </a:p>
        </p:txBody>
      </p:sp>
      <p:sp>
        <p:nvSpPr>
          <p:cNvPr id="8" name="正方形/長方形 7">
            <a:extLst>
              <a:ext uri="{FF2B5EF4-FFF2-40B4-BE49-F238E27FC236}">
                <a16:creationId xmlns:a16="http://schemas.microsoft.com/office/drawing/2014/main" id="{DADBFBA1-A8E0-4283-4046-C0D57712D34F}"/>
              </a:ext>
            </a:extLst>
          </p:cNvPr>
          <p:cNvSpPr/>
          <p:nvPr/>
        </p:nvSpPr>
        <p:spPr bwMode="auto">
          <a:xfrm>
            <a:off x="1856656" y="5222419"/>
            <a:ext cx="7751717"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cs typeface="Arial Unicode MS" panose="020B0604020202020204" pitchFamily="50" charset="-128"/>
              </a:rPr>
              <a:t>出力する履歴数の最大値を入力（半角数字）</a:t>
            </a:r>
            <a:endParaRPr lang="en-US" altLang="ja-JP" sz="1200" dirty="0">
              <a:latin typeface="+mn-ea"/>
              <a:ea typeface="+mn-ea"/>
              <a:cs typeface="Arial Unicode MS" panose="020B0604020202020204" pitchFamily="50" charset="-128"/>
            </a:endParaRPr>
          </a:p>
        </p:txBody>
      </p:sp>
    </p:spTree>
    <p:extLst>
      <p:ext uri="{BB962C8B-B14F-4D97-AF65-F5344CB8AC3E}">
        <p14:creationId xmlns:p14="http://schemas.microsoft.com/office/powerpoint/2010/main" val="153543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B1FD9A1-BF0D-643C-04E4-084101A14DEA}"/>
              </a:ext>
            </a:extLst>
          </p:cNvPr>
          <p:cNvPicPr>
            <a:picLocks noChangeAspect="1"/>
          </p:cNvPicPr>
          <p:nvPr/>
        </p:nvPicPr>
        <p:blipFill rotWithShape="1">
          <a:blip r:embed="rId2">
            <a:extLst>
              <a:ext uri="{28A0092B-C50C-407E-A947-70E740481C1C}">
                <a14:useLocalDpi xmlns:a14="http://schemas.microsoft.com/office/drawing/2010/main" val="0"/>
              </a:ext>
            </a:extLst>
          </a:blip>
          <a:srcRect b="6126"/>
          <a:stretch/>
        </p:blipFill>
        <p:spPr>
          <a:xfrm>
            <a:off x="5024006" y="1670684"/>
            <a:ext cx="4616270" cy="1095204"/>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２．定義の登録（施策情報）</a:t>
            </a:r>
            <a:br>
              <a:rPr lang="en-US" altLang="ja-JP" dirty="0"/>
            </a:br>
            <a:r>
              <a:rPr lang="ja-JP" altLang="en-US" dirty="0"/>
              <a:t>①新規作成（５．連携項目の選択／６．定義ファイル）</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1200" dirty="0"/>
              <a:t>定義ファイルは以下の様に入力します。</a:t>
            </a:r>
          </a:p>
        </p:txBody>
      </p:sp>
      <p:sp>
        <p:nvSpPr>
          <p:cNvPr id="16" name="正方形/長方形 15"/>
          <p:cNvSpPr/>
          <p:nvPr/>
        </p:nvSpPr>
        <p:spPr bwMode="auto">
          <a:xfrm>
            <a:off x="273050" y="1041593"/>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テンプレートファイルが</a:t>
            </a:r>
            <a:r>
              <a:rPr lang="en-US" altLang="ja-JP" b="1" dirty="0">
                <a:latin typeface="Meiryo UI" panose="020B0604030504040204" pitchFamily="50" charset="-128"/>
                <a:ea typeface="Meiryo UI" panose="020B0604030504040204" pitchFamily="50" charset="-128"/>
              </a:rPr>
              <a:t>Excel</a:t>
            </a:r>
            <a:r>
              <a:rPr lang="ja-JP" altLang="en-US" b="1" dirty="0">
                <a:latin typeface="Meiryo UI" panose="020B0604030504040204" pitchFamily="50" charset="-128"/>
                <a:ea typeface="Meiryo UI" panose="020B0604030504040204" pitchFamily="50" charset="-128"/>
              </a:rPr>
              <a:t>形式で、</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最新の履歴のみの場合</a:t>
            </a:r>
          </a:p>
        </p:txBody>
      </p:sp>
      <p:sp>
        <p:nvSpPr>
          <p:cNvPr id="17" name="正方形/長方形 16"/>
          <p:cNvSpPr/>
          <p:nvPr/>
        </p:nvSpPr>
        <p:spPr bwMode="auto">
          <a:xfrm>
            <a:off x="5013027" y="1041593"/>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テンプレートファイルが</a:t>
            </a:r>
            <a:r>
              <a:rPr lang="en-US" altLang="ja-JP" b="1" dirty="0">
                <a:latin typeface="Meiryo UI" panose="020B0604030504040204" pitchFamily="50" charset="-128"/>
                <a:ea typeface="Meiryo UI" panose="020B0604030504040204" pitchFamily="50" charset="-128"/>
              </a:rPr>
              <a:t>Excel</a:t>
            </a:r>
            <a:r>
              <a:rPr lang="ja-JP" altLang="en-US" b="1" dirty="0">
                <a:latin typeface="Meiryo UI" panose="020B0604030504040204" pitchFamily="50" charset="-128"/>
                <a:ea typeface="Meiryo UI" panose="020B0604030504040204" pitchFamily="50" charset="-128"/>
              </a:rPr>
              <a:t>形式で、</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履歴番号を指定する／期間（作成日）を指定するの場合</a:t>
            </a:r>
          </a:p>
        </p:txBody>
      </p:sp>
      <p:sp>
        <p:nvSpPr>
          <p:cNvPr id="22" name="正方形/長方形 21"/>
          <p:cNvSpPr/>
          <p:nvPr/>
        </p:nvSpPr>
        <p:spPr bwMode="auto">
          <a:xfrm>
            <a:off x="280155" y="2887670"/>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種別</a:t>
            </a:r>
          </a:p>
        </p:txBody>
      </p:sp>
      <p:sp>
        <p:nvSpPr>
          <p:cNvPr id="23" name="正方形/長方形 22"/>
          <p:cNvSpPr/>
          <p:nvPr/>
        </p:nvSpPr>
        <p:spPr bwMode="auto">
          <a:xfrm>
            <a:off x="280154" y="3397501"/>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タブ名</a:t>
            </a:r>
          </a:p>
        </p:txBody>
      </p:sp>
      <p:sp>
        <p:nvSpPr>
          <p:cNvPr id="24" name="正方形/長方形 23"/>
          <p:cNvSpPr/>
          <p:nvPr/>
        </p:nvSpPr>
        <p:spPr bwMode="auto">
          <a:xfrm>
            <a:off x="2155445" y="2887670"/>
            <a:ext cx="7452927"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rPr>
              <a:t>変更不要（「施策情報」と入力）</a:t>
            </a:r>
            <a:endParaRPr lang="ja-JP" altLang="ja-JP" sz="1200" dirty="0">
              <a:latin typeface="+mn-ea"/>
              <a:ea typeface="+mn-ea"/>
            </a:endParaRPr>
          </a:p>
        </p:txBody>
      </p:sp>
      <p:sp>
        <p:nvSpPr>
          <p:cNvPr id="25" name="正方形/長方形 24"/>
          <p:cNvSpPr/>
          <p:nvPr/>
        </p:nvSpPr>
        <p:spPr bwMode="auto">
          <a:xfrm>
            <a:off x="2155445" y="3397501"/>
            <a:ext cx="7452928"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変更不要</a:t>
            </a:r>
            <a:r>
              <a:rPr lang="ja-JP" altLang="en-US" sz="1200" dirty="0">
                <a:latin typeface="+mn-ea"/>
                <a:ea typeface="+mn-ea"/>
                <a:cs typeface="Arial Unicode MS" panose="020B0604020202020204" pitchFamily="50" charset="-128"/>
              </a:rPr>
              <a:t>（該当するタブを入力）</a:t>
            </a:r>
            <a:endPar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6" name="正方形/長方形 25"/>
          <p:cNvSpPr/>
          <p:nvPr/>
        </p:nvSpPr>
        <p:spPr bwMode="auto">
          <a:xfrm>
            <a:off x="273208" y="3900569"/>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項目名</a:t>
            </a:r>
          </a:p>
        </p:txBody>
      </p:sp>
      <p:sp>
        <p:nvSpPr>
          <p:cNvPr id="27" name="正方形/長方形 26"/>
          <p:cNvSpPr/>
          <p:nvPr/>
        </p:nvSpPr>
        <p:spPr bwMode="auto">
          <a:xfrm>
            <a:off x="273208" y="4401582"/>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対応セル番地</a:t>
            </a:r>
          </a:p>
        </p:txBody>
      </p:sp>
      <p:sp>
        <p:nvSpPr>
          <p:cNvPr id="31" name="正方形/長方形 30"/>
          <p:cNvSpPr/>
          <p:nvPr/>
        </p:nvSpPr>
        <p:spPr bwMode="auto">
          <a:xfrm>
            <a:off x="2144687" y="3900569"/>
            <a:ext cx="7463685"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rPr>
              <a:t>変更不要（該当する項目を入力）</a:t>
            </a:r>
            <a:endParaRPr lang="ja-JP" altLang="ja-JP" sz="1200" dirty="0">
              <a:latin typeface="+mn-ea"/>
              <a:ea typeface="+mn-ea"/>
            </a:endParaRPr>
          </a:p>
        </p:txBody>
      </p:sp>
      <p:sp>
        <p:nvSpPr>
          <p:cNvPr id="32" name="正方形/長方形 31"/>
          <p:cNvSpPr/>
          <p:nvPr/>
        </p:nvSpPr>
        <p:spPr bwMode="auto">
          <a:xfrm>
            <a:off x="2144687" y="4401582"/>
            <a:ext cx="7463685"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cs typeface="Arial Unicode MS" panose="020B0604020202020204" pitchFamily="50" charset="-128"/>
              </a:rPr>
              <a:t>データ転記するセル位置を入力</a:t>
            </a:r>
            <a:endParaRPr lang="en-US" altLang="ja-JP" sz="1200" dirty="0">
              <a:latin typeface="+mn-ea"/>
              <a:ea typeface="+mn-ea"/>
              <a:cs typeface="Arial Unicode MS" panose="020B0604020202020204" pitchFamily="50" charset="-128"/>
            </a:endParaRPr>
          </a:p>
        </p:txBody>
      </p:sp>
      <p:sp>
        <p:nvSpPr>
          <p:cNvPr id="21" name="フローチャート: 代替処理 20"/>
          <p:cNvSpPr/>
          <p:nvPr/>
        </p:nvSpPr>
        <p:spPr bwMode="auto">
          <a:xfrm>
            <a:off x="6897216" y="1666796"/>
            <a:ext cx="2711156" cy="1099091"/>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2A9123F-7871-189A-6351-67BCA70B6D99}"/>
              </a:ext>
            </a:extLst>
          </p:cNvPr>
          <p:cNvSpPr/>
          <p:nvPr/>
        </p:nvSpPr>
        <p:spPr bwMode="auto">
          <a:xfrm>
            <a:off x="273208" y="4915831"/>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対応セル番地開始位置</a:t>
            </a:r>
            <a:endParaRPr lang="en-US" altLang="ja-JP"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ADBFBA1-A8E0-4283-4046-C0D57712D34F}"/>
              </a:ext>
            </a:extLst>
          </p:cNvPr>
          <p:cNvSpPr/>
          <p:nvPr/>
        </p:nvSpPr>
        <p:spPr bwMode="auto">
          <a:xfrm>
            <a:off x="2144687" y="4915831"/>
            <a:ext cx="7463685"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cs typeface="Arial Unicode MS" panose="020B0604020202020204" pitchFamily="50" charset="-128"/>
              </a:rPr>
              <a:t>データ転記し始めるセル位置を入力</a:t>
            </a:r>
            <a:endParaRPr lang="en-US" altLang="ja-JP" sz="1200" dirty="0">
              <a:latin typeface="+mn-ea"/>
              <a:ea typeface="+mn-ea"/>
              <a:cs typeface="Arial Unicode MS" panose="020B0604020202020204" pitchFamily="50" charset="-128"/>
            </a:endParaRPr>
          </a:p>
        </p:txBody>
      </p:sp>
      <p:sp>
        <p:nvSpPr>
          <p:cNvPr id="11" name="正方形/長方形 10">
            <a:extLst>
              <a:ext uri="{FF2B5EF4-FFF2-40B4-BE49-F238E27FC236}">
                <a16:creationId xmlns:a16="http://schemas.microsoft.com/office/drawing/2014/main" id="{83587004-0702-3B0F-2540-06C83CAB9A77}"/>
              </a:ext>
            </a:extLst>
          </p:cNvPr>
          <p:cNvSpPr/>
          <p:nvPr/>
        </p:nvSpPr>
        <p:spPr bwMode="auto">
          <a:xfrm>
            <a:off x="273208" y="5428911"/>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最大出力履歴数</a:t>
            </a:r>
            <a:endParaRPr lang="en-US" altLang="ja-JP" b="1"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F4CC5855-E1C6-D49F-4C2D-18963CA62E6A}"/>
              </a:ext>
            </a:extLst>
          </p:cNvPr>
          <p:cNvSpPr/>
          <p:nvPr/>
        </p:nvSpPr>
        <p:spPr bwMode="auto">
          <a:xfrm>
            <a:off x="2144687" y="5428911"/>
            <a:ext cx="7463685"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cs typeface="Arial Unicode MS" panose="020B0604020202020204" pitchFamily="50" charset="-128"/>
              </a:rPr>
              <a:t>出力する履歴数の最大値を入力（半角数字）</a:t>
            </a:r>
            <a:endParaRPr lang="en-US" altLang="ja-JP" sz="1200" dirty="0">
              <a:latin typeface="+mn-ea"/>
              <a:ea typeface="+mn-ea"/>
              <a:cs typeface="Arial Unicode MS" panose="020B0604020202020204" pitchFamily="50" charset="-128"/>
            </a:endParaRPr>
          </a:p>
        </p:txBody>
      </p:sp>
      <p:sp>
        <p:nvSpPr>
          <p:cNvPr id="13" name="正方形/長方形 12">
            <a:extLst>
              <a:ext uri="{FF2B5EF4-FFF2-40B4-BE49-F238E27FC236}">
                <a16:creationId xmlns:a16="http://schemas.microsoft.com/office/drawing/2014/main" id="{74E6DBF7-244A-A98B-8641-986D42C7C024}"/>
              </a:ext>
            </a:extLst>
          </p:cNvPr>
          <p:cNvSpPr/>
          <p:nvPr/>
        </p:nvSpPr>
        <p:spPr bwMode="auto">
          <a:xfrm>
            <a:off x="273208" y="5937731"/>
            <a:ext cx="1803282" cy="463069"/>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出力方向</a:t>
            </a:r>
            <a:endParaRPr lang="en-US" altLang="ja-JP"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5CCA89D6-9B4D-1B77-915C-3601153F47C7}"/>
              </a:ext>
            </a:extLst>
          </p:cNvPr>
          <p:cNvSpPr/>
          <p:nvPr/>
        </p:nvSpPr>
        <p:spPr bwMode="auto">
          <a:xfrm>
            <a:off x="2144687" y="5937731"/>
            <a:ext cx="7463685" cy="46306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n-ea"/>
                <a:ea typeface="+mn-ea"/>
                <a:cs typeface="Arial Unicode MS" panose="020B0604020202020204" pitchFamily="50" charset="-128"/>
              </a:rPr>
              <a:t>履歴を出力する方向を入力（縦</a:t>
            </a:r>
            <a:r>
              <a:rPr lang="en-US" altLang="ja-JP" sz="1200" dirty="0">
                <a:latin typeface="+mn-ea"/>
                <a:ea typeface="+mn-ea"/>
                <a:cs typeface="Arial Unicode MS" panose="020B0604020202020204" pitchFamily="50" charset="-128"/>
              </a:rPr>
              <a:t>or</a:t>
            </a:r>
            <a:r>
              <a:rPr lang="ja-JP" altLang="en-US" sz="1200" dirty="0">
                <a:latin typeface="+mn-ea"/>
                <a:ea typeface="+mn-ea"/>
                <a:cs typeface="Arial Unicode MS" panose="020B0604020202020204" pitchFamily="50" charset="-128"/>
              </a:rPr>
              <a:t>横）</a:t>
            </a:r>
            <a:endParaRPr lang="en-US" altLang="ja-JP" sz="1200" dirty="0">
              <a:latin typeface="+mn-ea"/>
              <a:ea typeface="+mn-ea"/>
              <a:cs typeface="Arial Unicode MS" panose="020B0604020202020204" pitchFamily="50" charset="-128"/>
            </a:endParaRPr>
          </a:p>
        </p:txBody>
      </p:sp>
      <p:pic>
        <p:nvPicPr>
          <p:cNvPr id="6" name="図 5">
            <a:extLst>
              <a:ext uri="{FF2B5EF4-FFF2-40B4-BE49-F238E27FC236}">
                <a16:creationId xmlns:a16="http://schemas.microsoft.com/office/drawing/2014/main" id="{BA683B9A-35C9-7F5F-56F4-3DCBA0633ADA}"/>
              </a:ext>
            </a:extLst>
          </p:cNvPr>
          <p:cNvPicPr>
            <a:picLocks noChangeAspect="1"/>
          </p:cNvPicPr>
          <p:nvPr/>
        </p:nvPicPr>
        <p:blipFill rotWithShape="1">
          <a:blip r:embed="rId3">
            <a:extLst>
              <a:ext uri="{28A0092B-C50C-407E-A947-70E740481C1C}">
                <a14:useLocalDpi xmlns:a14="http://schemas.microsoft.com/office/drawing/2010/main" val="0"/>
              </a:ext>
            </a:extLst>
          </a:blip>
          <a:srcRect l="416" t="3354" r="-416" b="20744"/>
          <a:stretch/>
        </p:blipFill>
        <p:spPr>
          <a:xfrm>
            <a:off x="287702" y="1666796"/>
            <a:ext cx="4616270" cy="1099091"/>
          </a:xfrm>
          <a:prstGeom prst="rect">
            <a:avLst/>
          </a:prstGeom>
          <a:ln>
            <a:solidFill>
              <a:schemeClr val="tx1"/>
            </a:solidFill>
          </a:ln>
        </p:spPr>
      </p:pic>
      <p:sp>
        <p:nvSpPr>
          <p:cNvPr id="18" name="フローチャート: 代替処理 17"/>
          <p:cNvSpPr/>
          <p:nvPr/>
        </p:nvSpPr>
        <p:spPr bwMode="auto">
          <a:xfrm>
            <a:off x="3512840" y="1666796"/>
            <a:ext cx="1376480" cy="1099092"/>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1456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２．定義の登録（施策情報）</a:t>
            </a:r>
            <a:br>
              <a:rPr lang="en-US" altLang="ja-JP" dirty="0"/>
            </a:br>
            <a:r>
              <a:rPr lang="ja-JP" altLang="en-US" dirty="0"/>
              <a:t>①新規作成（７．備考／８．表示順序）</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1200" dirty="0"/>
              <a:t>各項目を設定します。</a:t>
            </a:r>
            <a:endParaRPr kumimoji="1" lang="en-US" altLang="ja-JP" sz="1200" dirty="0"/>
          </a:p>
          <a:p>
            <a:r>
              <a:rPr kumimoji="1" lang="ja-JP" altLang="en-US" sz="1200" dirty="0"/>
              <a:t>完了したら［登録］をクリックします。</a:t>
            </a:r>
          </a:p>
        </p:txBody>
      </p:sp>
      <p:sp>
        <p:nvSpPr>
          <p:cNvPr id="29" name="正方形/長方形 28"/>
          <p:cNvSpPr/>
          <p:nvPr/>
        </p:nvSpPr>
        <p:spPr bwMode="auto">
          <a:xfrm>
            <a:off x="275919" y="4961968"/>
            <a:ext cx="2375695"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７．備考</a:t>
            </a:r>
          </a:p>
        </p:txBody>
      </p:sp>
      <p:sp>
        <p:nvSpPr>
          <p:cNvPr id="41" name="正方形/長方形 40"/>
          <p:cNvSpPr/>
          <p:nvPr/>
        </p:nvSpPr>
        <p:spPr bwMode="auto">
          <a:xfrm>
            <a:off x="2720702" y="4961968"/>
            <a:ext cx="691511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メモなどがあれば入力</a:t>
            </a:r>
            <a:endParaRPr lang="en-US" altLang="ja-JP" sz="1200" dirty="0">
              <a:latin typeface="Meiryo UI" panose="020B0604030504040204" pitchFamily="50" charset="-128"/>
              <a:ea typeface="Meiryo UI" panose="020B0604030504040204" pitchFamily="50" charset="-128"/>
            </a:endParaRPr>
          </a:p>
        </p:txBody>
      </p:sp>
      <p:sp>
        <p:nvSpPr>
          <p:cNvPr id="42" name="正方形/長方形 41"/>
          <p:cNvSpPr/>
          <p:nvPr/>
        </p:nvSpPr>
        <p:spPr bwMode="auto">
          <a:xfrm>
            <a:off x="275919" y="5487575"/>
            <a:ext cx="2375695"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８．表示順序</a:t>
            </a:r>
          </a:p>
        </p:txBody>
      </p:sp>
      <p:sp>
        <p:nvSpPr>
          <p:cNvPr id="43" name="正方形/長方形 42"/>
          <p:cNvSpPr/>
          <p:nvPr/>
        </p:nvSpPr>
        <p:spPr bwMode="auto">
          <a:xfrm>
            <a:off x="2720702" y="5487575"/>
            <a:ext cx="691511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一覧での表示順序を入力（半角数字）</a:t>
            </a:r>
            <a:endParaRPr lang="en-US" altLang="ja-JP" sz="12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365B485-0AEA-776D-03E5-E24E03C1CF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70215" y="1294352"/>
            <a:ext cx="7365569" cy="3515216"/>
          </a:xfrm>
          <a:prstGeom prst="rect">
            <a:avLst/>
          </a:prstGeom>
          <a:ln>
            <a:solidFill>
              <a:schemeClr val="tx1"/>
            </a:solidFill>
          </a:ln>
        </p:spPr>
      </p:pic>
    </p:spTree>
    <p:extLst>
      <p:ext uri="{BB962C8B-B14F-4D97-AF65-F5344CB8AC3E}">
        <p14:creationId xmlns:p14="http://schemas.microsoft.com/office/powerpoint/2010/main" val="142345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導入編</a:t>
            </a:r>
            <a:endParaRPr kumimoji="1" lang="ja-JP" altLang="en-US" dirty="0"/>
          </a:p>
        </p:txBody>
      </p:sp>
    </p:spTree>
    <p:extLst>
      <p:ext uri="{BB962C8B-B14F-4D97-AF65-F5344CB8AC3E}">
        <p14:creationId xmlns:p14="http://schemas.microsoft.com/office/powerpoint/2010/main" val="414271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DBBE0FF-FFA2-2A61-08F5-DF40A73361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8425" y="1335653"/>
            <a:ext cx="7709149" cy="4856764"/>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２．</a:t>
            </a:r>
            <a:r>
              <a:rPr kumimoji="1" lang="ja-JP" altLang="en-US" dirty="0"/>
              <a:t>定義の登録</a:t>
            </a:r>
            <a:r>
              <a:rPr lang="ja-JP" altLang="en-US" dirty="0"/>
              <a:t>（施策情報）</a:t>
            </a:r>
            <a:br>
              <a:rPr lang="en-US" altLang="ja-JP" dirty="0"/>
            </a:br>
            <a:r>
              <a:rPr lang="ja-JP" altLang="en-US" dirty="0"/>
              <a:t>②編集</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既存の定義を編集する際に使用します。</a:t>
            </a:r>
            <a:endParaRPr lang="en-US" altLang="ja-JP" sz="1200" dirty="0"/>
          </a:p>
          <a:p>
            <a:r>
              <a:rPr lang="ja-JP" altLang="en-US" sz="1200" dirty="0"/>
              <a:t>　　にカーソルを合わせ［編集］をクリックします。</a:t>
            </a:r>
          </a:p>
        </p:txBody>
      </p:sp>
      <p:sp>
        <p:nvSpPr>
          <p:cNvPr id="9" name="フローチャート: 代替処理 8"/>
          <p:cNvSpPr/>
          <p:nvPr/>
        </p:nvSpPr>
        <p:spPr bwMode="auto">
          <a:xfrm>
            <a:off x="3296816" y="3356992"/>
            <a:ext cx="648072" cy="252028"/>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75" y="982978"/>
            <a:ext cx="288032" cy="283531"/>
          </a:xfrm>
          <a:prstGeom prst="rect">
            <a:avLst/>
          </a:prstGeom>
        </p:spPr>
      </p:pic>
    </p:spTree>
    <p:extLst>
      <p:ext uri="{BB962C8B-B14F-4D97-AF65-F5344CB8AC3E}">
        <p14:creationId xmlns:p14="http://schemas.microsoft.com/office/powerpoint/2010/main" val="3410337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a:t>
            </a:r>
            <a:r>
              <a:rPr kumimoji="1" lang="ja-JP" altLang="en-US" dirty="0"/>
              <a:t>定義の登録</a:t>
            </a:r>
            <a:r>
              <a:rPr lang="ja-JP" altLang="en-US" dirty="0"/>
              <a:t>（施策情報）</a:t>
            </a:r>
            <a:br>
              <a:rPr lang="en-US" altLang="ja-JP" dirty="0"/>
            </a:br>
            <a:r>
              <a:rPr lang="ja-JP" altLang="en-US" dirty="0"/>
              <a:t>③削除</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既存の定義を削除する際に使用します。</a:t>
            </a:r>
            <a:endParaRPr lang="en-US" altLang="ja-JP" sz="1200" dirty="0"/>
          </a:p>
          <a:p>
            <a:r>
              <a:rPr lang="ja-JP" altLang="en-US" sz="1200" dirty="0"/>
              <a:t>削除したい定義に✓をいれ、削除をクリックします。</a:t>
            </a:r>
            <a:endParaRPr lang="en-US" altLang="ja-JP" sz="1200" dirty="0"/>
          </a:p>
          <a:p>
            <a:r>
              <a:rPr lang="ja-JP" altLang="en-US" sz="1200" dirty="0"/>
              <a:t>「削除してよろしいですか？」の画面が表示されるので、［</a:t>
            </a:r>
            <a:r>
              <a:rPr lang="en-US" altLang="ja-JP" sz="1200" dirty="0"/>
              <a:t>Yes</a:t>
            </a:r>
            <a:r>
              <a:rPr lang="ja-JP" altLang="en-US" sz="1200" dirty="0"/>
              <a:t>］をクリックします。</a:t>
            </a:r>
          </a:p>
        </p:txBody>
      </p:sp>
      <p:sp>
        <p:nvSpPr>
          <p:cNvPr id="8" name="正方形/長方形 7"/>
          <p:cNvSpPr/>
          <p:nvPr/>
        </p:nvSpPr>
        <p:spPr bwMode="auto">
          <a:xfrm>
            <a:off x="2000672" y="3990890"/>
            <a:ext cx="6624736" cy="11521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rcRect/>
          <a:stretch/>
        </p:blipFill>
        <p:spPr>
          <a:xfrm>
            <a:off x="836193" y="1479909"/>
            <a:ext cx="7082055" cy="4616091"/>
          </a:xfrm>
          <a:prstGeom prst="rect">
            <a:avLst/>
          </a:prstGeom>
          <a:ln>
            <a:solidFill>
              <a:schemeClr val="tx1"/>
            </a:solidFill>
          </a:ln>
        </p:spPr>
      </p:pic>
      <p:sp>
        <p:nvSpPr>
          <p:cNvPr id="11" name="フローチャート: 代替処理 10"/>
          <p:cNvSpPr/>
          <p:nvPr/>
        </p:nvSpPr>
        <p:spPr bwMode="auto">
          <a:xfrm>
            <a:off x="3773154" y="2059575"/>
            <a:ext cx="1208132" cy="45086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フローチャート: 代替処理 11"/>
          <p:cNvSpPr/>
          <p:nvPr/>
        </p:nvSpPr>
        <p:spPr bwMode="auto">
          <a:xfrm>
            <a:off x="2504728" y="3503765"/>
            <a:ext cx="233656" cy="364650"/>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3440832" y="3641776"/>
            <a:ext cx="6192118" cy="2662931"/>
          </a:xfrm>
          <a:prstGeom prst="rect">
            <a:avLst/>
          </a:prstGeom>
          <a:ln>
            <a:solidFill>
              <a:schemeClr val="tx1"/>
            </a:solidFill>
          </a:ln>
        </p:spPr>
      </p:pic>
      <p:sp>
        <p:nvSpPr>
          <p:cNvPr id="13" name="左カーブ矢印 12"/>
          <p:cNvSpPr/>
          <p:nvPr/>
        </p:nvSpPr>
        <p:spPr bwMode="auto">
          <a:xfrm rot="18041305">
            <a:off x="6176072" y="1369619"/>
            <a:ext cx="1238681" cy="2879888"/>
          </a:xfrm>
          <a:prstGeom prst="curvedLeft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a:endParaRPr lang="ja-JP" altLang="en-US" sz="1292"/>
          </a:p>
        </p:txBody>
      </p:sp>
      <p:sp>
        <p:nvSpPr>
          <p:cNvPr id="14" name="フローチャート: 代替処理 13"/>
          <p:cNvSpPr/>
          <p:nvPr/>
        </p:nvSpPr>
        <p:spPr bwMode="auto">
          <a:xfrm>
            <a:off x="4736976" y="5143018"/>
            <a:ext cx="1800200" cy="633897"/>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8985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運用編</a:t>
            </a:r>
            <a:endParaRPr kumimoji="1" lang="ja-JP" altLang="en-US" dirty="0"/>
          </a:p>
        </p:txBody>
      </p:sp>
    </p:spTree>
    <p:extLst>
      <p:ext uri="{BB962C8B-B14F-4D97-AF65-F5344CB8AC3E}">
        <p14:creationId xmlns:p14="http://schemas.microsoft.com/office/powerpoint/2010/main" val="607061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3136994"/>
            <a:ext cx="6840189" cy="487362"/>
          </a:xfrm>
        </p:spPr>
        <p:txBody>
          <a:bodyPr/>
          <a:lstStyle/>
          <a:p>
            <a:r>
              <a:rPr kumimoji="1" lang="ja-JP" altLang="en-US" dirty="0"/>
              <a:t>３．</a:t>
            </a:r>
            <a:r>
              <a:rPr lang="ja-JP" altLang="en-US" dirty="0"/>
              <a:t>出力（従業員情報）</a:t>
            </a:r>
            <a:endParaRPr kumimoji="1" lang="ja-JP" altLang="en-US" dirty="0"/>
          </a:p>
        </p:txBody>
      </p:sp>
      <p:sp>
        <p:nvSpPr>
          <p:cNvPr id="4" name="Rectangle 77"/>
          <p:cNvSpPr>
            <a:spLocks noChangeArrowheads="1"/>
          </p:cNvSpPr>
          <p:nvPr/>
        </p:nvSpPr>
        <p:spPr bwMode="auto">
          <a:xfrm rot="-21600000">
            <a:off x="273050" y="3629961"/>
            <a:ext cx="8503200" cy="71440"/>
          </a:xfrm>
          <a:prstGeom prst="rect">
            <a:avLst/>
          </a:prstGeom>
          <a:gradFill rotWithShape="1">
            <a:gsLst>
              <a:gs pos="0">
                <a:srgbClr val="FF9900"/>
              </a:gs>
              <a:gs pos="100000">
                <a:srgbClr val="FF9900">
                  <a:gamma/>
                  <a:tint val="0"/>
                  <a:invGamma/>
                </a:srgbClr>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spTree>
    <p:extLst>
      <p:ext uri="{BB962C8B-B14F-4D97-AF65-F5344CB8AC3E}">
        <p14:creationId xmlns:p14="http://schemas.microsoft.com/office/powerpoint/2010/main" val="4263736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90D83A8-891B-68E1-2D20-5A89845EA8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6164" y="1418652"/>
            <a:ext cx="7873671" cy="4546303"/>
          </a:xfrm>
          <a:prstGeom prst="rect">
            <a:avLst/>
          </a:prstGeom>
          <a:ln>
            <a:solidFill>
              <a:schemeClr val="tx1"/>
            </a:solidFill>
          </a:ln>
        </p:spPr>
      </p:pic>
      <p:sp>
        <p:nvSpPr>
          <p:cNvPr id="2" name="タイトル 1"/>
          <p:cNvSpPr>
            <a:spLocks noGrp="1"/>
          </p:cNvSpPr>
          <p:nvPr>
            <p:ph type="title"/>
          </p:nvPr>
        </p:nvSpPr>
        <p:spPr/>
        <p:txBody>
          <a:bodyPr/>
          <a:lstStyle/>
          <a:p>
            <a:r>
              <a:rPr kumimoji="1" lang="en-US" altLang="ja-JP" dirty="0"/>
              <a:t>3</a:t>
            </a:r>
            <a:r>
              <a:rPr kumimoji="1" lang="ja-JP" altLang="en-US" dirty="0"/>
              <a:t>．</a:t>
            </a:r>
            <a:r>
              <a:rPr lang="ja-JP" altLang="en-US" dirty="0"/>
              <a:t>出力（従業員情報）</a:t>
            </a:r>
            <a:br>
              <a:rPr kumimoji="1" lang="en-US" altLang="ja-JP" dirty="0"/>
            </a:br>
            <a:r>
              <a:rPr lang="ja-JP" altLang="en-US" dirty="0"/>
              <a:t>出力</a:t>
            </a:r>
            <a:r>
              <a:rPr kumimoji="1" lang="ja-JP" altLang="en-US" dirty="0"/>
              <a:t>ファイルの作成</a:t>
            </a:r>
          </a:p>
        </p:txBody>
      </p:sp>
      <p:sp>
        <p:nvSpPr>
          <p:cNvPr id="3" name="コンテンツ プレースホルダー 2"/>
          <p:cNvSpPr>
            <a:spLocks noGrp="1"/>
          </p:cNvSpPr>
          <p:nvPr>
            <p:ph idx="1"/>
          </p:nvPr>
        </p:nvSpPr>
        <p:spPr/>
        <p:txBody>
          <a:bodyPr/>
          <a:lstStyle/>
          <a:p>
            <a:r>
              <a:rPr lang="en-US" altLang="ja-JP" sz="1200" dirty="0"/>
              <a:t>[</a:t>
            </a:r>
            <a:r>
              <a:rPr lang="ja-JP" altLang="en-US" sz="1200" dirty="0"/>
              <a:t>従業員情報＞台帳出力＞出力</a:t>
            </a:r>
            <a:r>
              <a:rPr lang="en-US" altLang="ja-JP" sz="1200" dirty="0"/>
              <a:t>]</a:t>
            </a:r>
            <a:r>
              <a:rPr lang="ja-JP" altLang="en-US" sz="1200" dirty="0"/>
              <a:t>メニューで操作します。</a:t>
            </a:r>
            <a:endParaRPr kumimoji="1" lang="en-US" altLang="ja-JP" sz="1200" dirty="0"/>
          </a:p>
          <a:p>
            <a:endParaRPr kumimoji="1" lang="ja-JP" altLang="en-US" sz="1200" dirty="0"/>
          </a:p>
        </p:txBody>
      </p:sp>
      <p:sp>
        <p:nvSpPr>
          <p:cNvPr id="6" name="フローチャート: 代替処理 5"/>
          <p:cNvSpPr/>
          <p:nvPr/>
        </p:nvSpPr>
        <p:spPr bwMode="auto">
          <a:xfrm>
            <a:off x="1013880" y="1773701"/>
            <a:ext cx="1056372" cy="246999"/>
          </a:xfrm>
          <a:prstGeom prst="flowChartAlternateProcess">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フローチャート: 代替処理 4"/>
          <p:cNvSpPr/>
          <p:nvPr/>
        </p:nvSpPr>
        <p:spPr bwMode="auto">
          <a:xfrm>
            <a:off x="1013880" y="4440821"/>
            <a:ext cx="1056372" cy="197866"/>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フローチャート: 代替処理 3">
            <a:extLst>
              <a:ext uri="{FF2B5EF4-FFF2-40B4-BE49-F238E27FC236}">
                <a16:creationId xmlns:a16="http://schemas.microsoft.com/office/drawing/2014/main" id="{E22C0CBE-35CC-63D5-4E63-5D06ECD3D3F2}"/>
              </a:ext>
            </a:extLst>
          </p:cNvPr>
          <p:cNvSpPr/>
          <p:nvPr/>
        </p:nvSpPr>
        <p:spPr bwMode="auto">
          <a:xfrm>
            <a:off x="1013880" y="4060551"/>
            <a:ext cx="1056372" cy="197866"/>
          </a:xfrm>
          <a:prstGeom prst="flowChartAlternateProcess">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6241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CCD09EB-4145-87EC-CFA5-DC3D1C7C805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0552" y="1412776"/>
            <a:ext cx="7873671" cy="4546303"/>
          </a:xfrm>
          <a:prstGeom prst="rect">
            <a:avLst/>
          </a:prstGeom>
          <a:ln>
            <a:solidFill>
              <a:schemeClr val="tx1"/>
            </a:solidFill>
          </a:ln>
        </p:spPr>
      </p:pic>
      <p:sp>
        <p:nvSpPr>
          <p:cNvPr id="2" name="タイトル 1"/>
          <p:cNvSpPr>
            <a:spLocks noGrp="1"/>
          </p:cNvSpPr>
          <p:nvPr>
            <p:ph type="title"/>
          </p:nvPr>
        </p:nvSpPr>
        <p:spPr/>
        <p:txBody>
          <a:bodyPr/>
          <a:lstStyle/>
          <a:p>
            <a:r>
              <a:rPr kumimoji="1" lang="en-US" altLang="ja-JP" dirty="0"/>
              <a:t>3</a:t>
            </a:r>
            <a:r>
              <a:rPr kumimoji="1" lang="ja-JP" altLang="en-US" dirty="0"/>
              <a:t>．</a:t>
            </a:r>
            <a:r>
              <a:rPr lang="ja-JP" altLang="en-US" dirty="0"/>
              <a:t>出力（従業員情報）</a:t>
            </a:r>
            <a:br>
              <a:rPr kumimoji="1" lang="en-US" altLang="ja-JP" dirty="0"/>
            </a:br>
            <a:r>
              <a:rPr lang="ja-JP" altLang="en-US" dirty="0"/>
              <a:t>出力</a:t>
            </a:r>
            <a:r>
              <a:rPr kumimoji="1" lang="ja-JP" altLang="en-US" dirty="0"/>
              <a:t>ファイルの作成</a:t>
            </a:r>
          </a:p>
        </p:txBody>
      </p:sp>
      <p:sp>
        <p:nvSpPr>
          <p:cNvPr id="3" name="コンテンツ プレースホルダー 2"/>
          <p:cNvSpPr>
            <a:spLocks noGrp="1"/>
          </p:cNvSpPr>
          <p:nvPr>
            <p:ph idx="1"/>
          </p:nvPr>
        </p:nvSpPr>
        <p:spPr/>
        <p:txBody>
          <a:bodyPr/>
          <a:lstStyle/>
          <a:p>
            <a:r>
              <a:rPr lang="ja-JP" altLang="en-US" sz="1200" dirty="0"/>
              <a:t>①～②の操作を行い、ファイルを出力する対象者の選択を行います。</a:t>
            </a:r>
            <a:endParaRPr lang="en-US" altLang="ja-JP" sz="1200" dirty="0"/>
          </a:p>
          <a:p>
            <a:pPr marL="0" indent="0">
              <a:buNone/>
            </a:pPr>
            <a:r>
              <a:rPr lang="ja-JP" altLang="en-US" sz="1200" dirty="0"/>
              <a:t>　　</a:t>
            </a:r>
            <a:r>
              <a:rPr lang="en-US" altLang="ja-JP" sz="1200" dirty="0"/>
              <a:t>※</a:t>
            </a:r>
            <a:r>
              <a:rPr lang="ja-JP" altLang="en-US" sz="1200" dirty="0"/>
              <a:t>同時に出力できる最大人数は</a:t>
            </a:r>
            <a:r>
              <a:rPr lang="en-US" altLang="ja-JP" sz="1200" dirty="0"/>
              <a:t>20</a:t>
            </a:r>
            <a:r>
              <a:rPr lang="ja-JP" altLang="en-US" sz="1200" dirty="0"/>
              <a:t>名です。</a:t>
            </a:r>
            <a:endParaRPr lang="en-US" altLang="ja-JP" sz="1200" dirty="0"/>
          </a:p>
          <a:p>
            <a:pPr marL="0" indent="0">
              <a:buNone/>
            </a:pPr>
            <a:endParaRPr lang="en-US" altLang="ja-JP" sz="1200" dirty="0"/>
          </a:p>
          <a:p>
            <a:pPr marL="0" indent="0">
              <a:buNone/>
            </a:pPr>
            <a:endParaRPr kumimoji="1" lang="en-US" altLang="ja-JP" sz="1200" dirty="0"/>
          </a:p>
          <a:p>
            <a:endParaRPr kumimoji="1" lang="ja-JP" altLang="en-US" sz="1200" dirty="0"/>
          </a:p>
        </p:txBody>
      </p:sp>
      <p:sp>
        <p:nvSpPr>
          <p:cNvPr id="5" name="フローチャート: 代替処理 4"/>
          <p:cNvSpPr/>
          <p:nvPr/>
        </p:nvSpPr>
        <p:spPr bwMode="auto">
          <a:xfrm>
            <a:off x="2216696" y="3275204"/>
            <a:ext cx="165088" cy="606242"/>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四角形吹き出し 12">
            <a:extLst>
              <a:ext uri="{FF2B5EF4-FFF2-40B4-BE49-F238E27FC236}">
                <a16:creationId xmlns:a16="http://schemas.microsoft.com/office/drawing/2014/main" id="{45AB8E52-B2CA-9020-3242-2AEBD0D1F7C0}"/>
              </a:ext>
            </a:extLst>
          </p:cNvPr>
          <p:cNvSpPr/>
          <p:nvPr/>
        </p:nvSpPr>
        <p:spPr bwMode="auto">
          <a:xfrm>
            <a:off x="2216696" y="2688380"/>
            <a:ext cx="1295063" cy="310378"/>
          </a:xfrm>
          <a:prstGeom prst="wedgeRectCallout">
            <a:avLst>
              <a:gd name="adj1" fmla="val -35283"/>
              <a:gd name="adj2" fmla="val 154539"/>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②従業員を選択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8" name="フローチャート: 代替処理 17">
            <a:extLst>
              <a:ext uri="{FF2B5EF4-FFF2-40B4-BE49-F238E27FC236}">
                <a16:creationId xmlns:a16="http://schemas.microsoft.com/office/drawing/2014/main" id="{41DA4C3F-8836-97C7-13AA-EF7185A23CB6}"/>
              </a:ext>
            </a:extLst>
          </p:cNvPr>
          <p:cNvSpPr/>
          <p:nvPr/>
        </p:nvSpPr>
        <p:spPr bwMode="auto">
          <a:xfrm>
            <a:off x="2299240" y="2202760"/>
            <a:ext cx="2105575" cy="310379"/>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四角形吹き出し 12">
            <a:extLst>
              <a:ext uri="{FF2B5EF4-FFF2-40B4-BE49-F238E27FC236}">
                <a16:creationId xmlns:a16="http://schemas.microsoft.com/office/drawing/2014/main" id="{47C7DED3-9671-5890-3999-9D965625EC72}"/>
              </a:ext>
            </a:extLst>
          </p:cNvPr>
          <p:cNvSpPr/>
          <p:nvPr/>
        </p:nvSpPr>
        <p:spPr bwMode="auto">
          <a:xfrm>
            <a:off x="4366376" y="1487764"/>
            <a:ext cx="2828360" cy="283361"/>
          </a:xfrm>
          <a:prstGeom prst="wedgeRectCallout">
            <a:avLst>
              <a:gd name="adj1" fmla="val -50981"/>
              <a:gd name="adj2" fmla="val 175772"/>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①表示される従業員の基準日を選択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7197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a:t>
            </a:r>
            <a:r>
              <a:rPr kumimoji="1" lang="ja-JP" altLang="en-US" dirty="0"/>
              <a:t>．</a:t>
            </a:r>
            <a:r>
              <a:rPr lang="ja-JP" altLang="en-US" dirty="0"/>
              <a:t>出力（従業員情報）</a:t>
            </a:r>
            <a:br>
              <a:rPr kumimoji="1" lang="en-US" altLang="ja-JP" dirty="0"/>
            </a:br>
            <a:r>
              <a:rPr lang="ja-JP" altLang="en-US" dirty="0"/>
              <a:t>出力</a:t>
            </a:r>
            <a:r>
              <a:rPr kumimoji="1" lang="ja-JP" altLang="en-US" dirty="0"/>
              <a:t>ファイルの作成</a:t>
            </a:r>
          </a:p>
        </p:txBody>
      </p:sp>
      <p:sp>
        <p:nvSpPr>
          <p:cNvPr id="3" name="コンテンツ プレースホルダー 2"/>
          <p:cNvSpPr>
            <a:spLocks noGrp="1"/>
          </p:cNvSpPr>
          <p:nvPr>
            <p:ph idx="1"/>
          </p:nvPr>
        </p:nvSpPr>
        <p:spPr/>
        <p:txBody>
          <a:bodyPr/>
          <a:lstStyle/>
          <a:p>
            <a:r>
              <a:rPr lang="ja-JP" altLang="en-US" sz="1200" dirty="0"/>
              <a:t>［定義の登録］の２．履歴の選択にて「基準日を基にした最新の履歴のみ」を選択した場合の画面です。</a:t>
            </a:r>
            <a:endParaRPr lang="en-US" altLang="ja-JP" sz="1200" dirty="0"/>
          </a:p>
          <a:p>
            <a:r>
              <a:rPr kumimoji="1" lang="ja-JP" altLang="en-US" sz="1200" dirty="0"/>
              <a:t>③～⑥を行い、ファイルの出力を行います。</a:t>
            </a:r>
            <a:endParaRPr kumimoji="1" lang="en-US" altLang="ja-JP" sz="1200" dirty="0"/>
          </a:p>
          <a:p>
            <a:r>
              <a:rPr kumimoji="1" lang="ja-JP" altLang="en-US" sz="1200" dirty="0"/>
              <a:t>出力されたファイルがダウンロードされます。</a:t>
            </a:r>
          </a:p>
          <a:p>
            <a:endParaRPr kumimoji="1" lang="ja-JP" altLang="en-US" sz="1200" dirty="0"/>
          </a:p>
        </p:txBody>
      </p:sp>
      <p:pic>
        <p:nvPicPr>
          <p:cNvPr id="28" name="図 27">
            <a:extLst>
              <a:ext uri="{FF2B5EF4-FFF2-40B4-BE49-F238E27FC236}">
                <a16:creationId xmlns:a16="http://schemas.microsoft.com/office/drawing/2014/main" id="{6C245750-6BAC-76C4-8BD3-41F94C671C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41811" y="2115137"/>
            <a:ext cx="5129467" cy="2932525"/>
          </a:xfrm>
          <a:prstGeom prst="rect">
            <a:avLst/>
          </a:prstGeom>
          <a:ln>
            <a:solidFill>
              <a:schemeClr val="tx1"/>
            </a:solidFill>
          </a:ln>
        </p:spPr>
      </p:pic>
      <p:sp>
        <p:nvSpPr>
          <p:cNvPr id="29" name="フローチャート: 代替処理 28">
            <a:extLst>
              <a:ext uri="{FF2B5EF4-FFF2-40B4-BE49-F238E27FC236}">
                <a16:creationId xmlns:a16="http://schemas.microsoft.com/office/drawing/2014/main" id="{B6C15A19-BA92-2D5D-F776-60432D2D6B34}"/>
              </a:ext>
            </a:extLst>
          </p:cNvPr>
          <p:cNvSpPr/>
          <p:nvPr/>
        </p:nvSpPr>
        <p:spPr bwMode="auto">
          <a:xfrm>
            <a:off x="2432720" y="2877391"/>
            <a:ext cx="3888432"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0" name="フローチャート: 代替処理 29">
            <a:extLst>
              <a:ext uri="{FF2B5EF4-FFF2-40B4-BE49-F238E27FC236}">
                <a16:creationId xmlns:a16="http://schemas.microsoft.com/office/drawing/2014/main" id="{1097DA8A-0865-EB8E-8DB8-4723EFDF3756}"/>
              </a:ext>
            </a:extLst>
          </p:cNvPr>
          <p:cNvSpPr/>
          <p:nvPr/>
        </p:nvSpPr>
        <p:spPr bwMode="auto">
          <a:xfrm>
            <a:off x="2431097" y="3301070"/>
            <a:ext cx="2736304"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2" name="四角形吹き出し 12">
            <a:extLst>
              <a:ext uri="{FF2B5EF4-FFF2-40B4-BE49-F238E27FC236}">
                <a16:creationId xmlns:a16="http://schemas.microsoft.com/office/drawing/2014/main" id="{C60FCA39-C1FF-CBEC-A705-140585EB089F}"/>
              </a:ext>
            </a:extLst>
          </p:cNvPr>
          <p:cNvSpPr/>
          <p:nvPr/>
        </p:nvSpPr>
        <p:spPr bwMode="auto">
          <a:xfrm>
            <a:off x="5664285" y="2195701"/>
            <a:ext cx="1983944" cy="310378"/>
          </a:xfrm>
          <a:prstGeom prst="wedgeRectCallout">
            <a:avLst>
              <a:gd name="adj1" fmla="val -36954"/>
              <a:gd name="adj2" fmla="val 150394"/>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③出力する定義を選択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3" name="四角形吹き出し 12">
            <a:extLst>
              <a:ext uri="{FF2B5EF4-FFF2-40B4-BE49-F238E27FC236}">
                <a16:creationId xmlns:a16="http://schemas.microsoft.com/office/drawing/2014/main" id="{295F3AFC-B4B6-014E-80BA-49352FBC3277}"/>
              </a:ext>
            </a:extLst>
          </p:cNvPr>
          <p:cNvSpPr/>
          <p:nvPr/>
        </p:nvSpPr>
        <p:spPr bwMode="auto">
          <a:xfrm>
            <a:off x="6303739" y="3885693"/>
            <a:ext cx="2306602" cy="310378"/>
          </a:xfrm>
          <a:prstGeom prst="wedgeRectCallout">
            <a:avLst>
              <a:gd name="adj1" fmla="val -67665"/>
              <a:gd name="adj2" fmla="val -27992"/>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⑤出力するファイル種別を選択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4" name="四角形吹き出し 12">
            <a:extLst>
              <a:ext uri="{FF2B5EF4-FFF2-40B4-BE49-F238E27FC236}">
                <a16:creationId xmlns:a16="http://schemas.microsoft.com/office/drawing/2014/main" id="{F68C4A89-3FA2-3593-4FDB-CB34EAE0F4B9}"/>
              </a:ext>
            </a:extLst>
          </p:cNvPr>
          <p:cNvSpPr/>
          <p:nvPr/>
        </p:nvSpPr>
        <p:spPr bwMode="auto">
          <a:xfrm>
            <a:off x="6006707" y="4529125"/>
            <a:ext cx="1771363" cy="310378"/>
          </a:xfrm>
          <a:prstGeom prst="wedgeRectCallout">
            <a:avLst>
              <a:gd name="adj1" fmla="val -65762"/>
              <a:gd name="adj2" fmla="val -24235"/>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⑥出力開始をクリック</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5" name="フローチャート: 代替処理 34">
            <a:extLst>
              <a:ext uri="{FF2B5EF4-FFF2-40B4-BE49-F238E27FC236}">
                <a16:creationId xmlns:a16="http://schemas.microsoft.com/office/drawing/2014/main" id="{B4E27D85-4098-FD3D-225A-B5CA46CE7E40}"/>
              </a:ext>
            </a:extLst>
          </p:cNvPr>
          <p:cNvSpPr/>
          <p:nvPr/>
        </p:nvSpPr>
        <p:spPr bwMode="auto">
          <a:xfrm>
            <a:off x="3822239" y="4427460"/>
            <a:ext cx="1850841" cy="513708"/>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フローチャート: 代替処理 3">
            <a:extLst>
              <a:ext uri="{FF2B5EF4-FFF2-40B4-BE49-F238E27FC236}">
                <a16:creationId xmlns:a16="http://schemas.microsoft.com/office/drawing/2014/main" id="{138856D9-FFBB-AEA2-59FF-1041EE2D43B6}"/>
              </a:ext>
            </a:extLst>
          </p:cNvPr>
          <p:cNvSpPr/>
          <p:nvPr/>
        </p:nvSpPr>
        <p:spPr bwMode="auto">
          <a:xfrm>
            <a:off x="2431096" y="3740872"/>
            <a:ext cx="3385999"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四角形吹き出し 12">
            <a:extLst>
              <a:ext uri="{FF2B5EF4-FFF2-40B4-BE49-F238E27FC236}">
                <a16:creationId xmlns:a16="http://schemas.microsoft.com/office/drawing/2014/main" id="{900C065E-799B-0A3E-23F2-25496FEFE8A5}"/>
              </a:ext>
            </a:extLst>
          </p:cNvPr>
          <p:cNvSpPr/>
          <p:nvPr/>
        </p:nvSpPr>
        <p:spPr bwMode="auto">
          <a:xfrm>
            <a:off x="5725206" y="3342047"/>
            <a:ext cx="2306602" cy="310378"/>
          </a:xfrm>
          <a:prstGeom prst="wedgeRectCallout">
            <a:avLst>
              <a:gd name="adj1" fmla="val -67665"/>
              <a:gd name="adj2" fmla="val -27992"/>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④出力する基準日を選択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5900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a:t>
            </a:r>
            <a:r>
              <a:rPr kumimoji="1" lang="ja-JP" altLang="en-US" dirty="0"/>
              <a:t>．</a:t>
            </a:r>
            <a:r>
              <a:rPr lang="ja-JP" altLang="en-US" dirty="0"/>
              <a:t>出力（従業員情報）</a:t>
            </a:r>
            <a:br>
              <a:rPr kumimoji="1" lang="en-US" altLang="ja-JP" dirty="0"/>
            </a:br>
            <a:r>
              <a:rPr lang="ja-JP" altLang="en-US" dirty="0"/>
              <a:t>出力</a:t>
            </a:r>
            <a:r>
              <a:rPr kumimoji="1" lang="ja-JP" altLang="en-US" dirty="0"/>
              <a:t>ファイルの作成</a:t>
            </a:r>
          </a:p>
        </p:txBody>
      </p:sp>
      <p:sp>
        <p:nvSpPr>
          <p:cNvPr id="3" name="コンテンツ プレースホルダー 2"/>
          <p:cNvSpPr>
            <a:spLocks noGrp="1"/>
          </p:cNvSpPr>
          <p:nvPr>
            <p:ph idx="1"/>
          </p:nvPr>
        </p:nvSpPr>
        <p:spPr/>
        <p:txBody>
          <a:bodyPr/>
          <a:lstStyle/>
          <a:p>
            <a:r>
              <a:rPr lang="ja-JP" altLang="en-US" sz="1200" dirty="0"/>
              <a:t>［定義の登録］の２．履歴の選択にて「期間内の全履歴」を選択した場合の画面です。</a:t>
            </a:r>
            <a:endParaRPr lang="en-US" altLang="ja-JP" sz="1200" dirty="0"/>
          </a:p>
          <a:p>
            <a:r>
              <a:rPr kumimoji="1" lang="ja-JP" altLang="en-US" sz="1200" dirty="0"/>
              <a:t>③～⑥を行い、ファイルの出力を行います。</a:t>
            </a:r>
            <a:endParaRPr kumimoji="1" lang="en-US" altLang="ja-JP" sz="1200" dirty="0"/>
          </a:p>
          <a:p>
            <a:r>
              <a:rPr kumimoji="1" lang="ja-JP" altLang="en-US" sz="1200" dirty="0"/>
              <a:t>出力されたファイルがダウンロードされます。</a:t>
            </a:r>
          </a:p>
          <a:p>
            <a:endParaRPr kumimoji="1" lang="ja-JP" altLang="en-US" sz="1200" dirty="0"/>
          </a:p>
        </p:txBody>
      </p:sp>
      <p:pic>
        <p:nvPicPr>
          <p:cNvPr id="28" name="図 27">
            <a:extLst>
              <a:ext uri="{FF2B5EF4-FFF2-40B4-BE49-F238E27FC236}">
                <a16:creationId xmlns:a16="http://schemas.microsoft.com/office/drawing/2014/main" id="{6C245750-6BAC-76C4-8BD3-41F94C671C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41811" y="2161986"/>
            <a:ext cx="5129467" cy="2838827"/>
          </a:xfrm>
          <a:prstGeom prst="rect">
            <a:avLst/>
          </a:prstGeom>
          <a:ln>
            <a:solidFill>
              <a:schemeClr val="tx1"/>
            </a:solidFill>
          </a:ln>
        </p:spPr>
      </p:pic>
      <p:sp>
        <p:nvSpPr>
          <p:cNvPr id="29" name="フローチャート: 代替処理 28">
            <a:extLst>
              <a:ext uri="{FF2B5EF4-FFF2-40B4-BE49-F238E27FC236}">
                <a16:creationId xmlns:a16="http://schemas.microsoft.com/office/drawing/2014/main" id="{B6C15A19-BA92-2D5D-F776-60432D2D6B34}"/>
              </a:ext>
            </a:extLst>
          </p:cNvPr>
          <p:cNvSpPr/>
          <p:nvPr/>
        </p:nvSpPr>
        <p:spPr bwMode="auto">
          <a:xfrm>
            <a:off x="2437361" y="2920278"/>
            <a:ext cx="3888432"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0" name="フローチャート: 代替処理 29">
            <a:extLst>
              <a:ext uri="{FF2B5EF4-FFF2-40B4-BE49-F238E27FC236}">
                <a16:creationId xmlns:a16="http://schemas.microsoft.com/office/drawing/2014/main" id="{1097DA8A-0865-EB8E-8DB8-4723EFDF3756}"/>
              </a:ext>
            </a:extLst>
          </p:cNvPr>
          <p:cNvSpPr/>
          <p:nvPr/>
        </p:nvSpPr>
        <p:spPr bwMode="auto">
          <a:xfrm>
            <a:off x="2431096" y="3336164"/>
            <a:ext cx="4466120"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2" name="四角形吹き出し 12">
            <a:extLst>
              <a:ext uri="{FF2B5EF4-FFF2-40B4-BE49-F238E27FC236}">
                <a16:creationId xmlns:a16="http://schemas.microsoft.com/office/drawing/2014/main" id="{C60FCA39-C1FF-CBEC-A705-140585EB089F}"/>
              </a:ext>
            </a:extLst>
          </p:cNvPr>
          <p:cNvSpPr/>
          <p:nvPr/>
        </p:nvSpPr>
        <p:spPr bwMode="auto">
          <a:xfrm>
            <a:off x="5664285" y="2195701"/>
            <a:ext cx="1983944" cy="310378"/>
          </a:xfrm>
          <a:prstGeom prst="wedgeRectCallout">
            <a:avLst>
              <a:gd name="adj1" fmla="val -36954"/>
              <a:gd name="adj2" fmla="val 150394"/>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③出力する定義を選択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3" name="四角形吹き出し 12">
            <a:extLst>
              <a:ext uri="{FF2B5EF4-FFF2-40B4-BE49-F238E27FC236}">
                <a16:creationId xmlns:a16="http://schemas.microsoft.com/office/drawing/2014/main" id="{295F3AFC-B4B6-014E-80BA-49352FBC3277}"/>
              </a:ext>
            </a:extLst>
          </p:cNvPr>
          <p:cNvSpPr/>
          <p:nvPr/>
        </p:nvSpPr>
        <p:spPr bwMode="auto">
          <a:xfrm>
            <a:off x="6303739" y="3885693"/>
            <a:ext cx="2306602" cy="310378"/>
          </a:xfrm>
          <a:prstGeom prst="wedgeRectCallout">
            <a:avLst>
              <a:gd name="adj1" fmla="val -67665"/>
              <a:gd name="adj2" fmla="val -27992"/>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⑤出力するファイル種別を選択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4" name="四角形吹き出し 12">
            <a:extLst>
              <a:ext uri="{FF2B5EF4-FFF2-40B4-BE49-F238E27FC236}">
                <a16:creationId xmlns:a16="http://schemas.microsoft.com/office/drawing/2014/main" id="{F68C4A89-3FA2-3593-4FDB-CB34EAE0F4B9}"/>
              </a:ext>
            </a:extLst>
          </p:cNvPr>
          <p:cNvSpPr/>
          <p:nvPr/>
        </p:nvSpPr>
        <p:spPr bwMode="auto">
          <a:xfrm>
            <a:off x="6006707" y="4529125"/>
            <a:ext cx="1771363" cy="310378"/>
          </a:xfrm>
          <a:prstGeom prst="wedgeRectCallout">
            <a:avLst>
              <a:gd name="adj1" fmla="val -65762"/>
              <a:gd name="adj2" fmla="val -24235"/>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⑥出力開始をクリック</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5" name="フローチャート: 代替処理 34">
            <a:extLst>
              <a:ext uri="{FF2B5EF4-FFF2-40B4-BE49-F238E27FC236}">
                <a16:creationId xmlns:a16="http://schemas.microsoft.com/office/drawing/2014/main" id="{B4E27D85-4098-FD3D-225A-B5CA46CE7E40}"/>
              </a:ext>
            </a:extLst>
          </p:cNvPr>
          <p:cNvSpPr/>
          <p:nvPr/>
        </p:nvSpPr>
        <p:spPr bwMode="auto">
          <a:xfrm>
            <a:off x="3806461" y="4453846"/>
            <a:ext cx="1850841" cy="513708"/>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フローチャート: 代替処理 3">
            <a:extLst>
              <a:ext uri="{FF2B5EF4-FFF2-40B4-BE49-F238E27FC236}">
                <a16:creationId xmlns:a16="http://schemas.microsoft.com/office/drawing/2014/main" id="{138856D9-FFBB-AEA2-59FF-1041EE2D43B6}"/>
              </a:ext>
            </a:extLst>
          </p:cNvPr>
          <p:cNvSpPr/>
          <p:nvPr/>
        </p:nvSpPr>
        <p:spPr bwMode="auto">
          <a:xfrm>
            <a:off x="2431096" y="3764102"/>
            <a:ext cx="3385999"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四角形吹き出し 12">
            <a:extLst>
              <a:ext uri="{FF2B5EF4-FFF2-40B4-BE49-F238E27FC236}">
                <a16:creationId xmlns:a16="http://schemas.microsoft.com/office/drawing/2014/main" id="{900C065E-799B-0A3E-23F2-25496FEFE8A5}"/>
              </a:ext>
            </a:extLst>
          </p:cNvPr>
          <p:cNvSpPr/>
          <p:nvPr/>
        </p:nvSpPr>
        <p:spPr bwMode="auto">
          <a:xfrm>
            <a:off x="7209700" y="3107829"/>
            <a:ext cx="1616764" cy="546551"/>
          </a:xfrm>
          <a:prstGeom prst="wedgeRectCallout">
            <a:avLst>
              <a:gd name="adj1" fmla="val -65071"/>
              <a:gd name="adj2" fmla="val -9573"/>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④出力する</a:t>
            </a:r>
            <a:endParaRPr lang="en-US" altLang="ja-JP" dirty="0">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期間を選択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586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a:t>
            </a:r>
            <a:r>
              <a:rPr kumimoji="1" lang="ja-JP" altLang="en-US" dirty="0"/>
              <a:t>．</a:t>
            </a:r>
            <a:r>
              <a:rPr lang="ja-JP" altLang="en-US" dirty="0"/>
              <a:t>出力（従業員情報）</a:t>
            </a:r>
            <a:br>
              <a:rPr kumimoji="1" lang="en-US" altLang="ja-JP" dirty="0"/>
            </a:br>
            <a:r>
              <a:rPr lang="ja-JP" altLang="en-US" dirty="0"/>
              <a:t>出力</a:t>
            </a:r>
            <a:r>
              <a:rPr kumimoji="1" lang="ja-JP" altLang="en-US" dirty="0"/>
              <a:t>ファイルの作成</a:t>
            </a:r>
          </a:p>
        </p:txBody>
      </p:sp>
      <p:sp>
        <p:nvSpPr>
          <p:cNvPr id="3" name="コンテンツ プレースホルダー 2"/>
          <p:cNvSpPr>
            <a:spLocks noGrp="1"/>
          </p:cNvSpPr>
          <p:nvPr>
            <p:ph idx="1"/>
          </p:nvPr>
        </p:nvSpPr>
        <p:spPr/>
        <p:txBody>
          <a:bodyPr/>
          <a:lstStyle/>
          <a:p>
            <a:r>
              <a:rPr lang="ja-JP" altLang="en-US" sz="1200" dirty="0"/>
              <a:t>出力種別は「元のファイルを維持」「</a:t>
            </a:r>
            <a:r>
              <a:rPr lang="en-US" altLang="ja-JP" sz="1200" dirty="0"/>
              <a:t>PDF</a:t>
            </a:r>
            <a:r>
              <a:rPr lang="ja-JP" altLang="en-US" sz="1200" dirty="0"/>
              <a:t>」から選択可能です。</a:t>
            </a:r>
            <a:endParaRPr lang="en-US" altLang="ja-JP" sz="1200" dirty="0"/>
          </a:p>
          <a:p>
            <a:r>
              <a:rPr lang="ja-JP" altLang="en-US" sz="1200" dirty="0"/>
              <a:t>「元のファイルを維持」の場合、テンプレートに使用したファイル形式（</a:t>
            </a:r>
            <a:r>
              <a:rPr lang="en-US" altLang="ja-JP" sz="1200" dirty="0"/>
              <a:t>Word</a:t>
            </a:r>
            <a:r>
              <a:rPr lang="ja-JP" altLang="en-US" sz="1200" dirty="0"/>
              <a:t>形式、</a:t>
            </a:r>
            <a:r>
              <a:rPr lang="en-US" altLang="ja-JP" sz="1200" dirty="0"/>
              <a:t>Excel</a:t>
            </a:r>
            <a:r>
              <a:rPr lang="ja-JP" altLang="en-US" sz="1200" dirty="0"/>
              <a:t>形式）で出力されます。</a:t>
            </a:r>
            <a:endParaRPr lang="en-US" altLang="ja-JP" sz="1200" dirty="0"/>
          </a:p>
        </p:txBody>
      </p:sp>
      <p:pic>
        <p:nvPicPr>
          <p:cNvPr id="6" name="コンテンツ プレースホルダー 4">
            <a:extLst>
              <a:ext uri="{FF2B5EF4-FFF2-40B4-BE49-F238E27FC236}">
                <a16:creationId xmlns:a16="http://schemas.microsoft.com/office/drawing/2014/main" id="{531664BF-4D69-D55E-3DAD-28F07147F947}"/>
              </a:ext>
            </a:extLst>
          </p:cNvPr>
          <p:cNvPicPr>
            <a:picLocks noChangeAspect="1"/>
          </p:cNvPicPr>
          <p:nvPr/>
        </p:nvPicPr>
        <p:blipFill rotWithShape="1">
          <a:blip r:embed="rId2"/>
          <a:srcRect r="3456" b="20240"/>
          <a:stretch/>
        </p:blipFill>
        <p:spPr bwMode="auto">
          <a:xfrm>
            <a:off x="570327" y="1905337"/>
            <a:ext cx="4021716" cy="202194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6">
            <a:extLst>
              <a:ext uri="{FF2B5EF4-FFF2-40B4-BE49-F238E27FC236}">
                <a16:creationId xmlns:a16="http://schemas.microsoft.com/office/drawing/2014/main" id="{30673779-DEA7-FDC5-510E-2B4A5C381A97}"/>
              </a:ext>
            </a:extLst>
          </p:cNvPr>
          <p:cNvPicPr>
            <a:picLocks noChangeAspect="1"/>
          </p:cNvPicPr>
          <p:nvPr/>
        </p:nvPicPr>
        <p:blipFill rotWithShape="1">
          <a:blip r:embed="rId3"/>
          <a:srcRect l="2189" b="34320"/>
          <a:stretch/>
        </p:blipFill>
        <p:spPr>
          <a:xfrm>
            <a:off x="5313957" y="1896184"/>
            <a:ext cx="4021716" cy="2509589"/>
          </a:xfrm>
          <a:prstGeom prst="rect">
            <a:avLst/>
          </a:prstGeom>
          <a:ln>
            <a:solidFill>
              <a:schemeClr val="tx1"/>
            </a:solidFill>
          </a:ln>
        </p:spPr>
      </p:pic>
      <p:sp>
        <p:nvSpPr>
          <p:cNvPr id="8" name="正方形/長方形 7">
            <a:extLst>
              <a:ext uri="{FF2B5EF4-FFF2-40B4-BE49-F238E27FC236}">
                <a16:creationId xmlns:a16="http://schemas.microsoft.com/office/drawing/2014/main" id="{4E5E85A8-40D9-F7F6-F2EE-26AEAF887B85}"/>
              </a:ext>
            </a:extLst>
          </p:cNvPr>
          <p:cNvSpPr/>
          <p:nvPr/>
        </p:nvSpPr>
        <p:spPr bwMode="auto">
          <a:xfrm>
            <a:off x="273050" y="1273960"/>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元のファイルを維持の場合</a:t>
            </a:r>
          </a:p>
        </p:txBody>
      </p:sp>
      <p:sp>
        <p:nvSpPr>
          <p:cNvPr id="9" name="正方形/長方形 8">
            <a:extLst>
              <a:ext uri="{FF2B5EF4-FFF2-40B4-BE49-F238E27FC236}">
                <a16:creationId xmlns:a16="http://schemas.microsoft.com/office/drawing/2014/main" id="{40E763FE-43E7-9024-AD02-06726F6EBFD5}"/>
              </a:ext>
            </a:extLst>
          </p:cNvPr>
          <p:cNvSpPr/>
          <p:nvPr/>
        </p:nvSpPr>
        <p:spPr bwMode="auto">
          <a:xfrm>
            <a:off x="5016680" y="1273959"/>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en-US" altLang="ja-JP" b="1" dirty="0">
                <a:latin typeface="Meiryo UI" panose="020B0604030504040204" pitchFamily="50" charset="-128"/>
                <a:ea typeface="Meiryo UI" panose="020B0604030504040204" pitchFamily="50" charset="-128"/>
              </a:rPr>
              <a:t>PDF</a:t>
            </a:r>
            <a:r>
              <a:rPr lang="ja-JP" altLang="en-US" b="1" dirty="0">
                <a:latin typeface="Meiryo UI" panose="020B0604030504040204" pitchFamily="50" charset="-128"/>
                <a:ea typeface="Meiryo UI" panose="020B0604030504040204" pitchFamily="50" charset="-128"/>
              </a:rPr>
              <a:t>の場合</a:t>
            </a:r>
          </a:p>
        </p:txBody>
      </p:sp>
      <p:pic>
        <p:nvPicPr>
          <p:cNvPr id="11" name="図 10">
            <a:extLst>
              <a:ext uri="{FF2B5EF4-FFF2-40B4-BE49-F238E27FC236}">
                <a16:creationId xmlns:a16="http://schemas.microsoft.com/office/drawing/2014/main" id="{CE069647-40D3-FC18-82C1-AADBE76A3A34}"/>
              </a:ext>
            </a:extLst>
          </p:cNvPr>
          <p:cNvPicPr>
            <a:picLocks noChangeAspect="1"/>
          </p:cNvPicPr>
          <p:nvPr/>
        </p:nvPicPr>
        <p:blipFill rotWithShape="1">
          <a:blip r:embed="rId4"/>
          <a:srcRect t="11385"/>
          <a:stretch/>
        </p:blipFill>
        <p:spPr>
          <a:xfrm>
            <a:off x="570327" y="4165881"/>
            <a:ext cx="4021716" cy="1878365"/>
          </a:xfrm>
          <a:prstGeom prst="rect">
            <a:avLst/>
          </a:prstGeom>
          <a:ln>
            <a:solidFill>
              <a:schemeClr val="tx1"/>
            </a:solidFill>
          </a:ln>
        </p:spPr>
      </p:pic>
      <p:sp>
        <p:nvSpPr>
          <p:cNvPr id="12" name="正方形/長方形 11">
            <a:extLst>
              <a:ext uri="{FF2B5EF4-FFF2-40B4-BE49-F238E27FC236}">
                <a16:creationId xmlns:a16="http://schemas.microsoft.com/office/drawing/2014/main" id="{08DBCEC1-ABC8-C71A-E063-B2ABCEC2F025}"/>
              </a:ext>
            </a:extLst>
          </p:cNvPr>
          <p:cNvSpPr/>
          <p:nvPr/>
        </p:nvSpPr>
        <p:spPr bwMode="auto">
          <a:xfrm>
            <a:off x="3368823" y="1908340"/>
            <a:ext cx="1223219" cy="372880"/>
          </a:xfrm>
          <a:prstGeom prst="rect">
            <a:avLst/>
          </a:prstGeom>
          <a:solidFill>
            <a:srgbClr val="FFCC00"/>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sz="1100" dirty="0">
                <a:latin typeface="Meiryo UI" panose="020B0604030504040204" pitchFamily="50" charset="-128"/>
                <a:ea typeface="Meiryo UI" panose="020B0604030504040204" pitchFamily="50" charset="-128"/>
              </a:rPr>
              <a:t>テンプレートが</a:t>
            </a:r>
            <a:r>
              <a:rPr lang="en-US" altLang="ja-JP" sz="1100" dirty="0">
                <a:latin typeface="Meiryo UI" panose="020B0604030504040204" pitchFamily="50" charset="-128"/>
                <a:ea typeface="Meiryo UI" panose="020B0604030504040204" pitchFamily="50" charset="-128"/>
              </a:rPr>
              <a:t>Excel</a:t>
            </a:r>
            <a:endParaRPr lang="ja-JP" altLang="en-US" sz="11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B58B081-764A-6374-4E9A-ABE95626719F}"/>
              </a:ext>
            </a:extLst>
          </p:cNvPr>
          <p:cNvSpPr/>
          <p:nvPr/>
        </p:nvSpPr>
        <p:spPr bwMode="auto">
          <a:xfrm>
            <a:off x="3368822" y="4165881"/>
            <a:ext cx="1223219" cy="372880"/>
          </a:xfrm>
          <a:prstGeom prst="rect">
            <a:avLst/>
          </a:prstGeom>
          <a:solidFill>
            <a:srgbClr val="FFCC00"/>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sz="1100" dirty="0">
                <a:latin typeface="Meiryo UI" panose="020B0604030504040204" pitchFamily="50" charset="-128"/>
                <a:ea typeface="Meiryo UI" panose="020B0604030504040204" pitchFamily="50" charset="-128"/>
              </a:rPr>
              <a:t>テンプレートが</a:t>
            </a:r>
            <a:r>
              <a:rPr lang="en-US" altLang="ja-JP" sz="1100" dirty="0">
                <a:latin typeface="Meiryo UI" panose="020B0604030504040204" pitchFamily="50" charset="-128"/>
                <a:ea typeface="Meiryo UI" panose="020B0604030504040204" pitchFamily="50" charset="-128"/>
              </a:rPr>
              <a:t>Word</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53324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3136994"/>
            <a:ext cx="6840189" cy="487362"/>
          </a:xfrm>
        </p:spPr>
        <p:txBody>
          <a:bodyPr/>
          <a:lstStyle/>
          <a:p>
            <a:r>
              <a:rPr lang="ja-JP" altLang="en-US" dirty="0"/>
              <a:t>４</a:t>
            </a:r>
            <a:r>
              <a:rPr kumimoji="1" lang="ja-JP" altLang="en-US" dirty="0"/>
              <a:t>．</a:t>
            </a:r>
            <a:r>
              <a:rPr lang="ja-JP" altLang="en-US" dirty="0"/>
              <a:t>出力（施策情報）</a:t>
            </a:r>
            <a:endParaRPr kumimoji="1" lang="ja-JP" altLang="en-US" dirty="0"/>
          </a:p>
        </p:txBody>
      </p:sp>
      <p:sp>
        <p:nvSpPr>
          <p:cNvPr id="4" name="Rectangle 77"/>
          <p:cNvSpPr>
            <a:spLocks noChangeArrowheads="1"/>
          </p:cNvSpPr>
          <p:nvPr/>
        </p:nvSpPr>
        <p:spPr bwMode="auto">
          <a:xfrm rot="-21600000">
            <a:off x="273050" y="3629961"/>
            <a:ext cx="8503200" cy="71440"/>
          </a:xfrm>
          <a:prstGeom prst="rect">
            <a:avLst/>
          </a:prstGeom>
          <a:gradFill rotWithShape="1">
            <a:gsLst>
              <a:gs pos="0">
                <a:srgbClr val="FF9900"/>
              </a:gs>
              <a:gs pos="100000">
                <a:srgbClr val="FF9900">
                  <a:gamma/>
                  <a:tint val="0"/>
                  <a:invGamma/>
                </a:srgbClr>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spTree>
    <p:extLst>
      <p:ext uri="{BB962C8B-B14F-4D97-AF65-F5344CB8AC3E}">
        <p14:creationId xmlns:p14="http://schemas.microsoft.com/office/powerpoint/2010/main" val="340830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3136994"/>
            <a:ext cx="6840189" cy="487362"/>
          </a:xfrm>
        </p:spPr>
        <p:txBody>
          <a:bodyPr/>
          <a:lstStyle/>
          <a:p>
            <a:r>
              <a:rPr lang="ja-JP" altLang="en-US" dirty="0"/>
              <a:t>１．定義の登録（従業員情報）</a:t>
            </a:r>
            <a:endParaRPr kumimoji="1" lang="ja-JP" altLang="en-US" dirty="0"/>
          </a:p>
        </p:txBody>
      </p:sp>
      <p:sp>
        <p:nvSpPr>
          <p:cNvPr id="4" name="Rectangle 77"/>
          <p:cNvSpPr>
            <a:spLocks noChangeArrowheads="1"/>
          </p:cNvSpPr>
          <p:nvPr/>
        </p:nvSpPr>
        <p:spPr bwMode="auto">
          <a:xfrm rot="-21600000">
            <a:off x="273050" y="3629961"/>
            <a:ext cx="8503200" cy="71440"/>
          </a:xfrm>
          <a:prstGeom prst="rect">
            <a:avLst/>
          </a:prstGeom>
          <a:gradFill rotWithShape="1">
            <a:gsLst>
              <a:gs pos="0">
                <a:srgbClr val="FF9900"/>
              </a:gs>
              <a:gs pos="100000">
                <a:srgbClr val="FF9900">
                  <a:gamma/>
                  <a:tint val="0"/>
                  <a:invGamma/>
                </a:srgbClr>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a:p>
        </p:txBody>
      </p:sp>
      <p:sp>
        <p:nvSpPr>
          <p:cNvPr id="12" name="Rectangle 77"/>
          <p:cNvSpPr>
            <a:spLocks noChangeArrowheads="1"/>
          </p:cNvSpPr>
          <p:nvPr/>
        </p:nvSpPr>
        <p:spPr bwMode="auto">
          <a:xfrm rot="-21600000">
            <a:off x="273052" y="609599"/>
            <a:ext cx="8503200" cy="71440"/>
          </a:xfrm>
          <a:prstGeom prst="rect">
            <a:avLst/>
          </a:prstGeom>
          <a:gradFill rotWithShape="1">
            <a:gsLst>
              <a:gs pos="0">
                <a:srgbClr val="FF9900"/>
              </a:gs>
              <a:gs pos="100000">
                <a:srgbClr val="FF9900">
                  <a:gamma/>
                  <a:tint val="0"/>
                  <a:invGamma/>
                </a:srgbClr>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endParaRPr lang="ja-JP" altLang="en-US" sz="1350"/>
          </a:p>
        </p:txBody>
      </p:sp>
    </p:spTree>
    <p:extLst>
      <p:ext uri="{BB962C8B-B14F-4D97-AF65-F5344CB8AC3E}">
        <p14:creationId xmlns:p14="http://schemas.microsoft.com/office/powerpoint/2010/main" val="2918324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90D83A8-891B-68E1-2D20-5A89845EA8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3880" y="1316717"/>
            <a:ext cx="7615078" cy="4744473"/>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４</a:t>
            </a:r>
            <a:r>
              <a:rPr kumimoji="1" lang="ja-JP" altLang="en-US" dirty="0"/>
              <a:t>．</a:t>
            </a:r>
            <a:r>
              <a:rPr lang="ja-JP" altLang="en-US" dirty="0"/>
              <a:t>出力（施策情報）</a:t>
            </a:r>
            <a:br>
              <a:rPr kumimoji="1" lang="en-US" altLang="ja-JP" dirty="0"/>
            </a:br>
            <a:r>
              <a:rPr lang="ja-JP" altLang="en-US" dirty="0"/>
              <a:t>出力</a:t>
            </a:r>
            <a:r>
              <a:rPr kumimoji="1" lang="ja-JP" altLang="en-US" dirty="0"/>
              <a:t>ファイルの作成</a:t>
            </a:r>
          </a:p>
        </p:txBody>
      </p:sp>
      <p:sp>
        <p:nvSpPr>
          <p:cNvPr id="3" name="コンテンツ プレースホルダー 2"/>
          <p:cNvSpPr>
            <a:spLocks noGrp="1"/>
          </p:cNvSpPr>
          <p:nvPr>
            <p:ph idx="1"/>
          </p:nvPr>
        </p:nvSpPr>
        <p:spPr/>
        <p:txBody>
          <a:bodyPr/>
          <a:lstStyle/>
          <a:p>
            <a:r>
              <a:rPr lang="en-US" altLang="ja-JP" sz="1200" dirty="0"/>
              <a:t>[</a:t>
            </a:r>
            <a:r>
              <a:rPr lang="ja-JP" altLang="en-US" sz="1200" dirty="0"/>
              <a:t>施策情報＞台帳出力＞出力</a:t>
            </a:r>
            <a:r>
              <a:rPr lang="en-US" altLang="ja-JP" sz="1200" dirty="0"/>
              <a:t>]</a:t>
            </a:r>
            <a:r>
              <a:rPr lang="ja-JP" altLang="en-US" sz="1200" dirty="0"/>
              <a:t>メニューで操作します。</a:t>
            </a:r>
            <a:endParaRPr kumimoji="1" lang="en-US" altLang="ja-JP" sz="1200" dirty="0"/>
          </a:p>
          <a:p>
            <a:endParaRPr kumimoji="1" lang="ja-JP" altLang="en-US" sz="1200" dirty="0"/>
          </a:p>
        </p:txBody>
      </p:sp>
      <p:sp>
        <p:nvSpPr>
          <p:cNvPr id="6" name="フローチャート: 代替処理 5"/>
          <p:cNvSpPr/>
          <p:nvPr/>
        </p:nvSpPr>
        <p:spPr bwMode="auto">
          <a:xfrm>
            <a:off x="1013880" y="1909836"/>
            <a:ext cx="1056372" cy="295028"/>
          </a:xfrm>
          <a:prstGeom prst="flowChartAlternateProcess">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フローチャート: 代替処理 4"/>
          <p:cNvSpPr/>
          <p:nvPr/>
        </p:nvSpPr>
        <p:spPr bwMode="auto">
          <a:xfrm>
            <a:off x="1013880" y="3399202"/>
            <a:ext cx="1056372" cy="197866"/>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フローチャート: 代替処理 3">
            <a:extLst>
              <a:ext uri="{FF2B5EF4-FFF2-40B4-BE49-F238E27FC236}">
                <a16:creationId xmlns:a16="http://schemas.microsoft.com/office/drawing/2014/main" id="{E22C0CBE-35CC-63D5-4E63-5D06ECD3D3F2}"/>
              </a:ext>
            </a:extLst>
          </p:cNvPr>
          <p:cNvSpPr/>
          <p:nvPr/>
        </p:nvSpPr>
        <p:spPr bwMode="auto">
          <a:xfrm>
            <a:off x="1013880" y="2996953"/>
            <a:ext cx="1056372" cy="197866"/>
          </a:xfrm>
          <a:prstGeom prst="flowChartAlternateProcess">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911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CCD09EB-4145-87EC-CFA5-DC3D1C7C805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9808" y="1378168"/>
            <a:ext cx="7615078" cy="4635691"/>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４</a:t>
            </a:r>
            <a:r>
              <a:rPr kumimoji="1" lang="ja-JP" altLang="en-US" dirty="0"/>
              <a:t>．</a:t>
            </a:r>
            <a:r>
              <a:rPr lang="ja-JP" altLang="en-US" dirty="0"/>
              <a:t>出力（施策情報）</a:t>
            </a:r>
            <a:br>
              <a:rPr kumimoji="1" lang="en-US" altLang="ja-JP" dirty="0"/>
            </a:br>
            <a:r>
              <a:rPr lang="ja-JP" altLang="en-US" dirty="0"/>
              <a:t>出力</a:t>
            </a:r>
            <a:r>
              <a:rPr kumimoji="1" lang="ja-JP" altLang="en-US" dirty="0"/>
              <a:t>ファイルの作成</a:t>
            </a:r>
          </a:p>
        </p:txBody>
      </p:sp>
      <p:sp>
        <p:nvSpPr>
          <p:cNvPr id="3" name="コンテンツ プレースホルダー 2"/>
          <p:cNvSpPr>
            <a:spLocks noGrp="1"/>
          </p:cNvSpPr>
          <p:nvPr>
            <p:ph idx="1"/>
          </p:nvPr>
        </p:nvSpPr>
        <p:spPr/>
        <p:txBody>
          <a:bodyPr/>
          <a:lstStyle/>
          <a:p>
            <a:r>
              <a:rPr lang="ja-JP" altLang="en-US" sz="1200" dirty="0"/>
              <a:t>①～②の操作を行い、ファイルを出力する対象者の選択を行います。</a:t>
            </a:r>
            <a:endParaRPr lang="en-US" altLang="ja-JP" sz="1200" dirty="0"/>
          </a:p>
          <a:p>
            <a:pPr marL="0" indent="0">
              <a:buNone/>
            </a:pPr>
            <a:r>
              <a:rPr lang="ja-JP" altLang="en-US" sz="1200" dirty="0"/>
              <a:t>　　</a:t>
            </a:r>
            <a:r>
              <a:rPr lang="en-US" altLang="ja-JP" sz="1200" dirty="0"/>
              <a:t>※</a:t>
            </a:r>
            <a:r>
              <a:rPr lang="ja-JP" altLang="en-US" sz="1200" dirty="0"/>
              <a:t>同時に出力できる最大人数は</a:t>
            </a:r>
            <a:r>
              <a:rPr lang="en-US" altLang="ja-JP" sz="1200" dirty="0"/>
              <a:t>20</a:t>
            </a:r>
            <a:r>
              <a:rPr lang="ja-JP" altLang="en-US" sz="1200" dirty="0"/>
              <a:t>名です。</a:t>
            </a:r>
            <a:endParaRPr lang="en-US" altLang="ja-JP" sz="1200" dirty="0"/>
          </a:p>
          <a:p>
            <a:pPr marL="0" indent="0">
              <a:buNone/>
            </a:pPr>
            <a:endParaRPr lang="en-US" altLang="ja-JP" sz="1200" dirty="0"/>
          </a:p>
          <a:p>
            <a:pPr marL="0" indent="0">
              <a:buNone/>
            </a:pPr>
            <a:endParaRPr kumimoji="1" lang="en-US" altLang="ja-JP" sz="1200" dirty="0"/>
          </a:p>
          <a:p>
            <a:endParaRPr kumimoji="1" lang="ja-JP" altLang="en-US" sz="1200" dirty="0"/>
          </a:p>
        </p:txBody>
      </p:sp>
      <p:sp>
        <p:nvSpPr>
          <p:cNvPr id="5" name="フローチャート: 代替処理 4"/>
          <p:cNvSpPr/>
          <p:nvPr/>
        </p:nvSpPr>
        <p:spPr bwMode="auto">
          <a:xfrm>
            <a:off x="2000672" y="3383998"/>
            <a:ext cx="216024" cy="62106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四角形吹き出し 12">
            <a:extLst>
              <a:ext uri="{FF2B5EF4-FFF2-40B4-BE49-F238E27FC236}">
                <a16:creationId xmlns:a16="http://schemas.microsoft.com/office/drawing/2014/main" id="{45AB8E52-B2CA-9020-3242-2AEBD0D1F7C0}"/>
              </a:ext>
            </a:extLst>
          </p:cNvPr>
          <p:cNvSpPr/>
          <p:nvPr/>
        </p:nvSpPr>
        <p:spPr bwMode="auto">
          <a:xfrm>
            <a:off x="1971269" y="2772361"/>
            <a:ext cx="1295063" cy="310378"/>
          </a:xfrm>
          <a:prstGeom prst="wedgeRectCallout">
            <a:avLst>
              <a:gd name="adj1" fmla="val -30101"/>
              <a:gd name="adj2" fmla="val 146430"/>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②従業員を選択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8" name="フローチャート: 代替処理 17">
            <a:extLst>
              <a:ext uri="{FF2B5EF4-FFF2-40B4-BE49-F238E27FC236}">
                <a16:creationId xmlns:a16="http://schemas.microsoft.com/office/drawing/2014/main" id="{41DA4C3F-8836-97C7-13AA-EF7185A23CB6}"/>
              </a:ext>
            </a:extLst>
          </p:cNvPr>
          <p:cNvSpPr/>
          <p:nvPr/>
        </p:nvSpPr>
        <p:spPr bwMode="auto">
          <a:xfrm>
            <a:off x="2127096" y="2225894"/>
            <a:ext cx="2105575" cy="310379"/>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四角形吹き出し 12">
            <a:extLst>
              <a:ext uri="{FF2B5EF4-FFF2-40B4-BE49-F238E27FC236}">
                <a16:creationId xmlns:a16="http://schemas.microsoft.com/office/drawing/2014/main" id="{47C7DED3-9671-5890-3999-9D965625EC72}"/>
              </a:ext>
            </a:extLst>
          </p:cNvPr>
          <p:cNvSpPr/>
          <p:nvPr/>
        </p:nvSpPr>
        <p:spPr bwMode="auto">
          <a:xfrm>
            <a:off x="4284879" y="1556792"/>
            <a:ext cx="2828360" cy="283361"/>
          </a:xfrm>
          <a:prstGeom prst="wedgeRectCallout">
            <a:avLst>
              <a:gd name="adj1" fmla="val -50981"/>
              <a:gd name="adj2" fmla="val 175772"/>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①表示される従業員の基準日を選択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0655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kumimoji="1" lang="ja-JP" altLang="en-US" dirty="0"/>
              <a:t>．</a:t>
            </a:r>
            <a:r>
              <a:rPr lang="ja-JP" altLang="en-US" dirty="0"/>
              <a:t>出力（施策情報）</a:t>
            </a:r>
            <a:br>
              <a:rPr kumimoji="1" lang="en-US" altLang="ja-JP" dirty="0"/>
            </a:br>
            <a:r>
              <a:rPr lang="ja-JP" altLang="en-US" dirty="0"/>
              <a:t>出力</a:t>
            </a:r>
            <a:r>
              <a:rPr kumimoji="1" lang="ja-JP" altLang="en-US" dirty="0"/>
              <a:t>ファイルの作成</a:t>
            </a:r>
          </a:p>
        </p:txBody>
      </p:sp>
      <p:sp>
        <p:nvSpPr>
          <p:cNvPr id="3" name="コンテンツ プレースホルダー 2"/>
          <p:cNvSpPr>
            <a:spLocks noGrp="1"/>
          </p:cNvSpPr>
          <p:nvPr>
            <p:ph idx="1"/>
          </p:nvPr>
        </p:nvSpPr>
        <p:spPr/>
        <p:txBody>
          <a:bodyPr/>
          <a:lstStyle/>
          <a:p>
            <a:r>
              <a:rPr lang="ja-JP" altLang="en-US" sz="1200" dirty="0"/>
              <a:t>［定義の登録］の２．履歴の選択にて「最新の履歴のみ」を選択した場合の画面です。</a:t>
            </a:r>
            <a:endParaRPr lang="en-US" altLang="ja-JP" sz="1200" dirty="0"/>
          </a:p>
          <a:p>
            <a:r>
              <a:rPr kumimoji="1" lang="ja-JP" altLang="en-US" sz="1200" dirty="0"/>
              <a:t>③～⑤を行い、ファイルの出力を行います。</a:t>
            </a:r>
            <a:endParaRPr kumimoji="1" lang="en-US" altLang="ja-JP" sz="1200" dirty="0"/>
          </a:p>
          <a:p>
            <a:r>
              <a:rPr kumimoji="1" lang="ja-JP" altLang="en-US" sz="1200" dirty="0"/>
              <a:t>出力されたファイルがダウンロードされます。</a:t>
            </a:r>
          </a:p>
        </p:txBody>
      </p:sp>
      <p:pic>
        <p:nvPicPr>
          <p:cNvPr id="28" name="図 27">
            <a:extLst>
              <a:ext uri="{FF2B5EF4-FFF2-40B4-BE49-F238E27FC236}">
                <a16:creationId xmlns:a16="http://schemas.microsoft.com/office/drawing/2014/main" id="{6C245750-6BAC-76C4-8BD3-41F94C671C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34358" y="2115137"/>
            <a:ext cx="4944373" cy="2932525"/>
          </a:xfrm>
          <a:prstGeom prst="rect">
            <a:avLst/>
          </a:prstGeom>
          <a:ln>
            <a:solidFill>
              <a:schemeClr val="tx1"/>
            </a:solidFill>
          </a:ln>
        </p:spPr>
      </p:pic>
      <p:sp>
        <p:nvSpPr>
          <p:cNvPr id="29" name="フローチャート: 代替処理 28">
            <a:extLst>
              <a:ext uri="{FF2B5EF4-FFF2-40B4-BE49-F238E27FC236}">
                <a16:creationId xmlns:a16="http://schemas.microsoft.com/office/drawing/2014/main" id="{B6C15A19-BA92-2D5D-F776-60432D2D6B34}"/>
              </a:ext>
            </a:extLst>
          </p:cNvPr>
          <p:cNvSpPr/>
          <p:nvPr/>
        </p:nvSpPr>
        <p:spPr bwMode="auto">
          <a:xfrm>
            <a:off x="2327054" y="2902245"/>
            <a:ext cx="4536504" cy="37584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0" name="フローチャート: 代替処理 29">
            <a:extLst>
              <a:ext uri="{FF2B5EF4-FFF2-40B4-BE49-F238E27FC236}">
                <a16:creationId xmlns:a16="http://schemas.microsoft.com/office/drawing/2014/main" id="{1097DA8A-0865-EB8E-8DB8-4723EFDF3756}"/>
              </a:ext>
            </a:extLst>
          </p:cNvPr>
          <p:cNvSpPr/>
          <p:nvPr/>
        </p:nvSpPr>
        <p:spPr bwMode="auto">
          <a:xfrm>
            <a:off x="2324992" y="3387331"/>
            <a:ext cx="4284192"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2" name="四角形吹き出し 12">
            <a:extLst>
              <a:ext uri="{FF2B5EF4-FFF2-40B4-BE49-F238E27FC236}">
                <a16:creationId xmlns:a16="http://schemas.microsoft.com/office/drawing/2014/main" id="{C60FCA39-C1FF-CBEC-A705-140585EB089F}"/>
              </a:ext>
            </a:extLst>
          </p:cNvPr>
          <p:cNvSpPr/>
          <p:nvPr/>
        </p:nvSpPr>
        <p:spPr bwMode="auto">
          <a:xfrm>
            <a:off x="5664285" y="2195701"/>
            <a:ext cx="1983944" cy="310378"/>
          </a:xfrm>
          <a:prstGeom prst="wedgeRectCallout">
            <a:avLst>
              <a:gd name="adj1" fmla="val -36954"/>
              <a:gd name="adj2" fmla="val 150394"/>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③出力する定義を選択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3" name="四角形吹き出し 12">
            <a:extLst>
              <a:ext uri="{FF2B5EF4-FFF2-40B4-BE49-F238E27FC236}">
                <a16:creationId xmlns:a16="http://schemas.microsoft.com/office/drawing/2014/main" id="{295F3AFC-B4B6-014E-80BA-49352FBC3277}"/>
              </a:ext>
            </a:extLst>
          </p:cNvPr>
          <p:cNvSpPr/>
          <p:nvPr/>
        </p:nvSpPr>
        <p:spPr bwMode="auto">
          <a:xfrm>
            <a:off x="6190054" y="3949688"/>
            <a:ext cx="2306602" cy="310378"/>
          </a:xfrm>
          <a:prstGeom prst="wedgeRectCallout">
            <a:avLst>
              <a:gd name="adj1" fmla="val -40752"/>
              <a:gd name="adj2" fmla="val -106374"/>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④出力するファイル種別を選択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4" name="四角形吹き出し 12">
            <a:extLst>
              <a:ext uri="{FF2B5EF4-FFF2-40B4-BE49-F238E27FC236}">
                <a16:creationId xmlns:a16="http://schemas.microsoft.com/office/drawing/2014/main" id="{F68C4A89-3FA2-3593-4FDB-CB34EAE0F4B9}"/>
              </a:ext>
            </a:extLst>
          </p:cNvPr>
          <p:cNvSpPr/>
          <p:nvPr/>
        </p:nvSpPr>
        <p:spPr bwMode="auto">
          <a:xfrm>
            <a:off x="6335954" y="4494703"/>
            <a:ext cx="1771363" cy="310378"/>
          </a:xfrm>
          <a:prstGeom prst="wedgeRectCallout">
            <a:avLst>
              <a:gd name="adj1" fmla="val -65762"/>
              <a:gd name="adj2" fmla="val -24235"/>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⑤出力開始をクリック</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5" name="フローチャート: 代替処理 34">
            <a:extLst>
              <a:ext uri="{FF2B5EF4-FFF2-40B4-BE49-F238E27FC236}">
                <a16:creationId xmlns:a16="http://schemas.microsoft.com/office/drawing/2014/main" id="{B4E27D85-4098-FD3D-225A-B5CA46CE7E40}"/>
              </a:ext>
            </a:extLst>
          </p:cNvPr>
          <p:cNvSpPr/>
          <p:nvPr/>
        </p:nvSpPr>
        <p:spPr bwMode="auto">
          <a:xfrm>
            <a:off x="3911895" y="4177366"/>
            <a:ext cx="2094812" cy="619786"/>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6400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kumimoji="1" lang="ja-JP" altLang="en-US" dirty="0"/>
              <a:t>．</a:t>
            </a:r>
            <a:r>
              <a:rPr lang="ja-JP" altLang="en-US" dirty="0"/>
              <a:t>出力（施策情報）</a:t>
            </a:r>
            <a:br>
              <a:rPr kumimoji="1" lang="en-US" altLang="ja-JP" dirty="0"/>
            </a:br>
            <a:r>
              <a:rPr lang="ja-JP" altLang="en-US" dirty="0"/>
              <a:t>出力</a:t>
            </a:r>
            <a:r>
              <a:rPr kumimoji="1" lang="ja-JP" altLang="en-US" dirty="0"/>
              <a:t>ファイルの作成</a:t>
            </a:r>
          </a:p>
        </p:txBody>
      </p:sp>
      <p:sp>
        <p:nvSpPr>
          <p:cNvPr id="3" name="コンテンツ プレースホルダー 2"/>
          <p:cNvSpPr>
            <a:spLocks noGrp="1"/>
          </p:cNvSpPr>
          <p:nvPr>
            <p:ph idx="1"/>
          </p:nvPr>
        </p:nvSpPr>
        <p:spPr/>
        <p:txBody>
          <a:bodyPr/>
          <a:lstStyle/>
          <a:p>
            <a:r>
              <a:rPr lang="ja-JP" altLang="en-US" sz="1200" dirty="0"/>
              <a:t>［定義の登録］の２．履歴の選択にて「履歴番号を指定する」を選択した場合の画面です。</a:t>
            </a:r>
            <a:endParaRPr lang="en-US" altLang="ja-JP" sz="1200" dirty="0"/>
          </a:p>
          <a:p>
            <a:r>
              <a:rPr kumimoji="1" lang="ja-JP" altLang="en-US" sz="1200" dirty="0"/>
              <a:t>③～⑥を行い、ファイルの出力を行います。</a:t>
            </a:r>
            <a:endParaRPr kumimoji="1" lang="en-US" altLang="ja-JP" sz="1200" dirty="0"/>
          </a:p>
          <a:p>
            <a:r>
              <a:rPr kumimoji="1" lang="ja-JP" altLang="en-US" sz="1200" dirty="0"/>
              <a:t>出力されたファイルがダウンロードされます。</a:t>
            </a:r>
          </a:p>
        </p:txBody>
      </p:sp>
      <p:pic>
        <p:nvPicPr>
          <p:cNvPr id="28" name="図 27">
            <a:extLst>
              <a:ext uri="{FF2B5EF4-FFF2-40B4-BE49-F238E27FC236}">
                <a16:creationId xmlns:a16="http://schemas.microsoft.com/office/drawing/2014/main" id="{6C245750-6BAC-76C4-8BD3-41F94C671C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52680" y="2300633"/>
            <a:ext cx="4622951" cy="2773770"/>
          </a:xfrm>
          <a:prstGeom prst="rect">
            <a:avLst/>
          </a:prstGeom>
          <a:ln>
            <a:solidFill>
              <a:schemeClr val="tx1"/>
            </a:solidFill>
          </a:ln>
        </p:spPr>
      </p:pic>
      <p:sp>
        <p:nvSpPr>
          <p:cNvPr id="29" name="フローチャート: 代替処理 28">
            <a:extLst>
              <a:ext uri="{FF2B5EF4-FFF2-40B4-BE49-F238E27FC236}">
                <a16:creationId xmlns:a16="http://schemas.microsoft.com/office/drawing/2014/main" id="{B6C15A19-BA92-2D5D-F776-60432D2D6B34}"/>
              </a:ext>
            </a:extLst>
          </p:cNvPr>
          <p:cNvSpPr/>
          <p:nvPr/>
        </p:nvSpPr>
        <p:spPr bwMode="auto">
          <a:xfrm>
            <a:off x="2437360" y="2920278"/>
            <a:ext cx="4099815"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0" name="フローチャート: 代替処理 29">
            <a:extLst>
              <a:ext uri="{FF2B5EF4-FFF2-40B4-BE49-F238E27FC236}">
                <a16:creationId xmlns:a16="http://schemas.microsoft.com/office/drawing/2014/main" id="{1097DA8A-0865-EB8E-8DB8-4723EFDF3756}"/>
              </a:ext>
            </a:extLst>
          </p:cNvPr>
          <p:cNvSpPr/>
          <p:nvPr/>
        </p:nvSpPr>
        <p:spPr bwMode="auto">
          <a:xfrm>
            <a:off x="2431096" y="3336164"/>
            <a:ext cx="4466120"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2" name="四角形吹き出し 12">
            <a:extLst>
              <a:ext uri="{FF2B5EF4-FFF2-40B4-BE49-F238E27FC236}">
                <a16:creationId xmlns:a16="http://schemas.microsoft.com/office/drawing/2014/main" id="{C60FCA39-C1FF-CBEC-A705-140585EB089F}"/>
              </a:ext>
            </a:extLst>
          </p:cNvPr>
          <p:cNvSpPr/>
          <p:nvPr/>
        </p:nvSpPr>
        <p:spPr bwMode="auto">
          <a:xfrm>
            <a:off x="5664285" y="2195701"/>
            <a:ext cx="1983944" cy="310378"/>
          </a:xfrm>
          <a:prstGeom prst="wedgeRectCallout">
            <a:avLst>
              <a:gd name="adj1" fmla="val -36954"/>
              <a:gd name="adj2" fmla="val 150394"/>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③出力する定義を選択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3" name="四角形吹き出し 12">
            <a:extLst>
              <a:ext uri="{FF2B5EF4-FFF2-40B4-BE49-F238E27FC236}">
                <a16:creationId xmlns:a16="http://schemas.microsoft.com/office/drawing/2014/main" id="{295F3AFC-B4B6-014E-80BA-49352FBC3277}"/>
              </a:ext>
            </a:extLst>
          </p:cNvPr>
          <p:cNvSpPr/>
          <p:nvPr/>
        </p:nvSpPr>
        <p:spPr bwMode="auto">
          <a:xfrm>
            <a:off x="6493317" y="3892854"/>
            <a:ext cx="2306602" cy="310378"/>
          </a:xfrm>
          <a:prstGeom prst="wedgeRectCallout">
            <a:avLst>
              <a:gd name="adj1" fmla="val -67665"/>
              <a:gd name="adj2" fmla="val -27992"/>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⑤出力するファイル種別を選択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4" name="四角形吹き出し 12">
            <a:extLst>
              <a:ext uri="{FF2B5EF4-FFF2-40B4-BE49-F238E27FC236}">
                <a16:creationId xmlns:a16="http://schemas.microsoft.com/office/drawing/2014/main" id="{F68C4A89-3FA2-3593-4FDB-CB34EAE0F4B9}"/>
              </a:ext>
            </a:extLst>
          </p:cNvPr>
          <p:cNvSpPr/>
          <p:nvPr/>
        </p:nvSpPr>
        <p:spPr bwMode="auto">
          <a:xfrm>
            <a:off x="6006707" y="4529125"/>
            <a:ext cx="1771363" cy="310378"/>
          </a:xfrm>
          <a:prstGeom prst="wedgeRectCallout">
            <a:avLst>
              <a:gd name="adj1" fmla="val -65762"/>
              <a:gd name="adj2" fmla="val -24235"/>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⑥出力開始をクリック</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5" name="フローチャート: 代替処理 34">
            <a:extLst>
              <a:ext uri="{FF2B5EF4-FFF2-40B4-BE49-F238E27FC236}">
                <a16:creationId xmlns:a16="http://schemas.microsoft.com/office/drawing/2014/main" id="{B4E27D85-4098-FD3D-225A-B5CA46CE7E40}"/>
              </a:ext>
            </a:extLst>
          </p:cNvPr>
          <p:cNvSpPr/>
          <p:nvPr/>
        </p:nvSpPr>
        <p:spPr bwMode="auto">
          <a:xfrm>
            <a:off x="3816566" y="4406509"/>
            <a:ext cx="1850841" cy="513708"/>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フローチャート: 代替処理 3">
            <a:extLst>
              <a:ext uri="{FF2B5EF4-FFF2-40B4-BE49-F238E27FC236}">
                <a16:creationId xmlns:a16="http://schemas.microsoft.com/office/drawing/2014/main" id="{138856D9-FFBB-AEA2-59FF-1041EE2D43B6}"/>
              </a:ext>
            </a:extLst>
          </p:cNvPr>
          <p:cNvSpPr/>
          <p:nvPr/>
        </p:nvSpPr>
        <p:spPr bwMode="auto">
          <a:xfrm>
            <a:off x="2431096" y="3764102"/>
            <a:ext cx="3575611"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四角形吹き出し 12">
            <a:extLst>
              <a:ext uri="{FF2B5EF4-FFF2-40B4-BE49-F238E27FC236}">
                <a16:creationId xmlns:a16="http://schemas.microsoft.com/office/drawing/2014/main" id="{900C065E-799B-0A3E-23F2-25496FEFE8A5}"/>
              </a:ext>
            </a:extLst>
          </p:cNvPr>
          <p:cNvSpPr/>
          <p:nvPr/>
        </p:nvSpPr>
        <p:spPr bwMode="auto">
          <a:xfrm>
            <a:off x="7209699" y="3107829"/>
            <a:ext cx="1845561" cy="546551"/>
          </a:xfrm>
          <a:prstGeom prst="wedgeRectCallout">
            <a:avLst>
              <a:gd name="adj1" fmla="val -65071"/>
              <a:gd name="adj2" fmla="val -9573"/>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④出力する履歴番号の</a:t>
            </a:r>
            <a:endParaRPr lang="en-US" altLang="ja-JP" dirty="0">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範囲を選択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9389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kumimoji="1" lang="ja-JP" altLang="en-US" dirty="0"/>
              <a:t>．</a:t>
            </a:r>
            <a:r>
              <a:rPr lang="ja-JP" altLang="en-US" dirty="0"/>
              <a:t>出力（施策情報）</a:t>
            </a:r>
            <a:br>
              <a:rPr kumimoji="1" lang="en-US" altLang="ja-JP" dirty="0"/>
            </a:br>
            <a:r>
              <a:rPr lang="ja-JP" altLang="en-US" dirty="0"/>
              <a:t>出力</a:t>
            </a:r>
            <a:r>
              <a:rPr kumimoji="1" lang="ja-JP" altLang="en-US" dirty="0"/>
              <a:t>ファイルの作成</a:t>
            </a:r>
          </a:p>
        </p:txBody>
      </p:sp>
      <p:sp>
        <p:nvSpPr>
          <p:cNvPr id="3" name="コンテンツ プレースホルダー 2"/>
          <p:cNvSpPr>
            <a:spLocks noGrp="1"/>
          </p:cNvSpPr>
          <p:nvPr>
            <p:ph idx="1"/>
          </p:nvPr>
        </p:nvSpPr>
        <p:spPr/>
        <p:txBody>
          <a:bodyPr/>
          <a:lstStyle/>
          <a:p>
            <a:r>
              <a:rPr lang="ja-JP" altLang="en-US" sz="1200" dirty="0"/>
              <a:t>［定義の登録］の２．履歴の選択にて「期間（作成日）を指定する」を選択した場合の画面です。</a:t>
            </a:r>
            <a:endParaRPr lang="en-US" altLang="ja-JP" sz="1200" dirty="0"/>
          </a:p>
          <a:p>
            <a:r>
              <a:rPr kumimoji="1" lang="ja-JP" altLang="en-US" sz="1200" dirty="0"/>
              <a:t>③～⑥を行い、ファイルの出力を行います。</a:t>
            </a:r>
            <a:endParaRPr kumimoji="1" lang="en-US" altLang="ja-JP" sz="1200" dirty="0"/>
          </a:p>
          <a:p>
            <a:r>
              <a:rPr kumimoji="1" lang="ja-JP" altLang="en-US" sz="1200" dirty="0"/>
              <a:t>出力されたファイルがダウンロードされます。</a:t>
            </a:r>
          </a:p>
        </p:txBody>
      </p:sp>
      <p:pic>
        <p:nvPicPr>
          <p:cNvPr id="28" name="図 27">
            <a:extLst>
              <a:ext uri="{FF2B5EF4-FFF2-40B4-BE49-F238E27FC236}">
                <a16:creationId xmlns:a16="http://schemas.microsoft.com/office/drawing/2014/main" id="{6C245750-6BAC-76C4-8BD3-41F94C671C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52680" y="2268105"/>
            <a:ext cx="4622951" cy="2838827"/>
          </a:xfrm>
          <a:prstGeom prst="rect">
            <a:avLst/>
          </a:prstGeom>
          <a:ln>
            <a:solidFill>
              <a:schemeClr val="tx1"/>
            </a:solidFill>
          </a:ln>
        </p:spPr>
      </p:pic>
      <p:sp>
        <p:nvSpPr>
          <p:cNvPr id="29" name="フローチャート: 代替処理 28">
            <a:extLst>
              <a:ext uri="{FF2B5EF4-FFF2-40B4-BE49-F238E27FC236}">
                <a16:creationId xmlns:a16="http://schemas.microsoft.com/office/drawing/2014/main" id="{B6C15A19-BA92-2D5D-F776-60432D2D6B34}"/>
              </a:ext>
            </a:extLst>
          </p:cNvPr>
          <p:cNvSpPr/>
          <p:nvPr/>
        </p:nvSpPr>
        <p:spPr bwMode="auto">
          <a:xfrm>
            <a:off x="2437361" y="2920278"/>
            <a:ext cx="3888432"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0" name="フローチャート: 代替処理 29">
            <a:extLst>
              <a:ext uri="{FF2B5EF4-FFF2-40B4-BE49-F238E27FC236}">
                <a16:creationId xmlns:a16="http://schemas.microsoft.com/office/drawing/2014/main" id="{1097DA8A-0865-EB8E-8DB8-4723EFDF3756}"/>
              </a:ext>
            </a:extLst>
          </p:cNvPr>
          <p:cNvSpPr/>
          <p:nvPr/>
        </p:nvSpPr>
        <p:spPr bwMode="auto">
          <a:xfrm>
            <a:off x="2431096" y="3336164"/>
            <a:ext cx="4466120"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2" name="四角形吹き出し 12">
            <a:extLst>
              <a:ext uri="{FF2B5EF4-FFF2-40B4-BE49-F238E27FC236}">
                <a16:creationId xmlns:a16="http://schemas.microsoft.com/office/drawing/2014/main" id="{C60FCA39-C1FF-CBEC-A705-140585EB089F}"/>
              </a:ext>
            </a:extLst>
          </p:cNvPr>
          <p:cNvSpPr/>
          <p:nvPr/>
        </p:nvSpPr>
        <p:spPr bwMode="auto">
          <a:xfrm>
            <a:off x="5664285" y="2195701"/>
            <a:ext cx="1983944" cy="310378"/>
          </a:xfrm>
          <a:prstGeom prst="wedgeRectCallout">
            <a:avLst>
              <a:gd name="adj1" fmla="val -36954"/>
              <a:gd name="adj2" fmla="val 150394"/>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③出力する定義を選択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3" name="四角形吹き出し 12">
            <a:extLst>
              <a:ext uri="{FF2B5EF4-FFF2-40B4-BE49-F238E27FC236}">
                <a16:creationId xmlns:a16="http://schemas.microsoft.com/office/drawing/2014/main" id="{295F3AFC-B4B6-014E-80BA-49352FBC3277}"/>
              </a:ext>
            </a:extLst>
          </p:cNvPr>
          <p:cNvSpPr/>
          <p:nvPr/>
        </p:nvSpPr>
        <p:spPr bwMode="auto">
          <a:xfrm>
            <a:off x="6303739" y="3885693"/>
            <a:ext cx="2306602" cy="310378"/>
          </a:xfrm>
          <a:prstGeom prst="wedgeRectCallout">
            <a:avLst>
              <a:gd name="adj1" fmla="val -67665"/>
              <a:gd name="adj2" fmla="val -27992"/>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⑤出力するファイル種別を選択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4" name="四角形吹き出し 12">
            <a:extLst>
              <a:ext uri="{FF2B5EF4-FFF2-40B4-BE49-F238E27FC236}">
                <a16:creationId xmlns:a16="http://schemas.microsoft.com/office/drawing/2014/main" id="{F68C4A89-3FA2-3593-4FDB-CB34EAE0F4B9}"/>
              </a:ext>
            </a:extLst>
          </p:cNvPr>
          <p:cNvSpPr/>
          <p:nvPr/>
        </p:nvSpPr>
        <p:spPr bwMode="auto">
          <a:xfrm>
            <a:off x="6006707" y="4529125"/>
            <a:ext cx="1771363" cy="310378"/>
          </a:xfrm>
          <a:prstGeom prst="wedgeRectCallout">
            <a:avLst>
              <a:gd name="adj1" fmla="val -65762"/>
              <a:gd name="adj2" fmla="val -24235"/>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⑥出力開始をクリック</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5" name="フローチャート: 代替処理 34">
            <a:extLst>
              <a:ext uri="{FF2B5EF4-FFF2-40B4-BE49-F238E27FC236}">
                <a16:creationId xmlns:a16="http://schemas.microsoft.com/office/drawing/2014/main" id="{B4E27D85-4098-FD3D-225A-B5CA46CE7E40}"/>
              </a:ext>
            </a:extLst>
          </p:cNvPr>
          <p:cNvSpPr/>
          <p:nvPr/>
        </p:nvSpPr>
        <p:spPr bwMode="auto">
          <a:xfrm>
            <a:off x="3806461" y="4453846"/>
            <a:ext cx="1850841" cy="513708"/>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フローチャート: 代替処理 3">
            <a:extLst>
              <a:ext uri="{FF2B5EF4-FFF2-40B4-BE49-F238E27FC236}">
                <a16:creationId xmlns:a16="http://schemas.microsoft.com/office/drawing/2014/main" id="{138856D9-FFBB-AEA2-59FF-1041EE2D43B6}"/>
              </a:ext>
            </a:extLst>
          </p:cNvPr>
          <p:cNvSpPr/>
          <p:nvPr/>
        </p:nvSpPr>
        <p:spPr bwMode="auto">
          <a:xfrm>
            <a:off x="2431096" y="3764102"/>
            <a:ext cx="3385999" cy="351355"/>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四角形吹き出し 12">
            <a:extLst>
              <a:ext uri="{FF2B5EF4-FFF2-40B4-BE49-F238E27FC236}">
                <a16:creationId xmlns:a16="http://schemas.microsoft.com/office/drawing/2014/main" id="{900C065E-799B-0A3E-23F2-25496FEFE8A5}"/>
              </a:ext>
            </a:extLst>
          </p:cNvPr>
          <p:cNvSpPr/>
          <p:nvPr/>
        </p:nvSpPr>
        <p:spPr bwMode="auto">
          <a:xfrm>
            <a:off x="7209700" y="3107829"/>
            <a:ext cx="1616764" cy="546551"/>
          </a:xfrm>
          <a:prstGeom prst="wedgeRectCallout">
            <a:avLst>
              <a:gd name="adj1" fmla="val -65071"/>
              <a:gd name="adj2" fmla="val -9573"/>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④出力する</a:t>
            </a:r>
            <a:endParaRPr lang="en-US" altLang="ja-JP" dirty="0">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rPr>
              <a:t>期間を選択</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693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a:t>
            </a:r>
            <a:r>
              <a:rPr kumimoji="1" lang="ja-JP" altLang="en-US" dirty="0"/>
              <a:t>．</a:t>
            </a:r>
            <a:r>
              <a:rPr lang="ja-JP" altLang="en-US" dirty="0"/>
              <a:t>出力（施策情報）</a:t>
            </a:r>
            <a:br>
              <a:rPr kumimoji="1" lang="en-US" altLang="ja-JP" dirty="0"/>
            </a:br>
            <a:r>
              <a:rPr lang="ja-JP" altLang="en-US" dirty="0"/>
              <a:t>出力</a:t>
            </a:r>
            <a:r>
              <a:rPr kumimoji="1" lang="ja-JP" altLang="en-US" dirty="0"/>
              <a:t>ファイルの作成</a:t>
            </a:r>
          </a:p>
        </p:txBody>
      </p:sp>
      <p:sp>
        <p:nvSpPr>
          <p:cNvPr id="3" name="コンテンツ プレースホルダー 2"/>
          <p:cNvSpPr>
            <a:spLocks noGrp="1"/>
          </p:cNvSpPr>
          <p:nvPr>
            <p:ph idx="1"/>
          </p:nvPr>
        </p:nvSpPr>
        <p:spPr/>
        <p:txBody>
          <a:bodyPr/>
          <a:lstStyle/>
          <a:p>
            <a:r>
              <a:rPr lang="ja-JP" altLang="en-US" sz="1200" dirty="0"/>
              <a:t>出力種別は「元のファイルを維持」「</a:t>
            </a:r>
            <a:r>
              <a:rPr lang="en-US" altLang="ja-JP" sz="1200" dirty="0"/>
              <a:t>PDF</a:t>
            </a:r>
            <a:r>
              <a:rPr lang="ja-JP" altLang="en-US" sz="1200" dirty="0"/>
              <a:t>」から選択可能です。</a:t>
            </a:r>
            <a:endParaRPr lang="en-US" altLang="ja-JP" sz="1200" dirty="0"/>
          </a:p>
          <a:p>
            <a:r>
              <a:rPr lang="ja-JP" altLang="en-US" sz="1200" dirty="0"/>
              <a:t>「元のファイルを維持」の場合、テンプレートに使用したファイル形式（</a:t>
            </a:r>
            <a:r>
              <a:rPr lang="en-US" altLang="ja-JP" sz="1200" dirty="0"/>
              <a:t>Word</a:t>
            </a:r>
            <a:r>
              <a:rPr lang="ja-JP" altLang="en-US" sz="1200" dirty="0"/>
              <a:t>形式、</a:t>
            </a:r>
            <a:r>
              <a:rPr lang="en-US" altLang="ja-JP" sz="1200" dirty="0"/>
              <a:t>Excel</a:t>
            </a:r>
            <a:r>
              <a:rPr lang="ja-JP" altLang="en-US" sz="1200" dirty="0"/>
              <a:t>形式）で出力されます。</a:t>
            </a:r>
            <a:endParaRPr lang="en-US" altLang="ja-JP" sz="1200" dirty="0"/>
          </a:p>
        </p:txBody>
      </p:sp>
      <p:pic>
        <p:nvPicPr>
          <p:cNvPr id="6" name="コンテンツ プレースホルダー 4">
            <a:extLst>
              <a:ext uri="{FF2B5EF4-FFF2-40B4-BE49-F238E27FC236}">
                <a16:creationId xmlns:a16="http://schemas.microsoft.com/office/drawing/2014/main" id="{531664BF-4D69-D55E-3DAD-28F07147F947}"/>
              </a:ext>
            </a:extLst>
          </p:cNvPr>
          <p:cNvPicPr>
            <a:picLocks noChangeAspect="1"/>
          </p:cNvPicPr>
          <p:nvPr/>
        </p:nvPicPr>
        <p:blipFill rotWithShape="1">
          <a:blip r:embed="rId2"/>
          <a:srcRect r="3456" b="20240"/>
          <a:stretch/>
        </p:blipFill>
        <p:spPr bwMode="auto">
          <a:xfrm>
            <a:off x="570327" y="1905337"/>
            <a:ext cx="4021716" cy="202194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6">
            <a:extLst>
              <a:ext uri="{FF2B5EF4-FFF2-40B4-BE49-F238E27FC236}">
                <a16:creationId xmlns:a16="http://schemas.microsoft.com/office/drawing/2014/main" id="{30673779-DEA7-FDC5-510E-2B4A5C381A97}"/>
              </a:ext>
            </a:extLst>
          </p:cNvPr>
          <p:cNvPicPr>
            <a:picLocks noChangeAspect="1"/>
          </p:cNvPicPr>
          <p:nvPr/>
        </p:nvPicPr>
        <p:blipFill rotWithShape="1">
          <a:blip r:embed="rId3"/>
          <a:srcRect l="2189" b="34320"/>
          <a:stretch/>
        </p:blipFill>
        <p:spPr>
          <a:xfrm>
            <a:off x="5313957" y="1896184"/>
            <a:ext cx="4021716" cy="2509589"/>
          </a:xfrm>
          <a:prstGeom prst="rect">
            <a:avLst/>
          </a:prstGeom>
          <a:ln>
            <a:solidFill>
              <a:schemeClr val="tx1"/>
            </a:solidFill>
          </a:ln>
        </p:spPr>
      </p:pic>
      <p:sp>
        <p:nvSpPr>
          <p:cNvPr id="8" name="正方形/長方形 7">
            <a:extLst>
              <a:ext uri="{FF2B5EF4-FFF2-40B4-BE49-F238E27FC236}">
                <a16:creationId xmlns:a16="http://schemas.microsoft.com/office/drawing/2014/main" id="{4E5E85A8-40D9-F7F6-F2EE-26AEAF887B85}"/>
              </a:ext>
            </a:extLst>
          </p:cNvPr>
          <p:cNvSpPr/>
          <p:nvPr/>
        </p:nvSpPr>
        <p:spPr bwMode="auto">
          <a:xfrm>
            <a:off x="273050" y="1273960"/>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元のファイルを維持の場合</a:t>
            </a:r>
          </a:p>
        </p:txBody>
      </p:sp>
      <p:sp>
        <p:nvSpPr>
          <p:cNvPr id="9" name="正方形/長方形 8">
            <a:extLst>
              <a:ext uri="{FF2B5EF4-FFF2-40B4-BE49-F238E27FC236}">
                <a16:creationId xmlns:a16="http://schemas.microsoft.com/office/drawing/2014/main" id="{40E763FE-43E7-9024-AD02-06726F6EBFD5}"/>
              </a:ext>
            </a:extLst>
          </p:cNvPr>
          <p:cNvSpPr/>
          <p:nvPr/>
        </p:nvSpPr>
        <p:spPr bwMode="auto">
          <a:xfrm>
            <a:off x="5016680" y="1273959"/>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en-US" altLang="ja-JP" b="1" dirty="0">
                <a:latin typeface="Meiryo UI" panose="020B0604030504040204" pitchFamily="50" charset="-128"/>
                <a:ea typeface="Meiryo UI" panose="020B0604030504040204" pitchFamily="50" charset="-128"/>
              </a:rPr>
              <a:t>PDF</a:t>
            </a:r>
            <a:r>
              <a:rPr lang="ja-JP" altLang="en-US" b="1" dirty="0">
                <a:latin typeface="Meiryo UI" panose="020B0604030504040204" pitchFamily="50" charset="-128"/>
                <a:ea typeface="Meiryo UI" panose="020B0604030504040204" pitchFamily="50" charset="-128"/>
              </a:rPr>
              <a:t>の場合</a:t>
            </a:r>
          </a:p>
        </p:txBody>
      </p:sp>
      <p:pic>
        <p:nvPicPr>
          <p:cNvPr id="11" name="図 10">
            <a:extLst>
              <a:ext uri="{FF2B5EF4-FFF2-40B4-BE49-F238E27FC236}">
                <a16:creationId xmlns:a16="http://schemas.microsoft.com/office/drawing/2014/main" id="{CE069647-40D3-FC18-82C1-AADBE76A3A34}"/>
              </a:ext>
            </a:extLst>
          </p:cNvPr>
          <p:cNvPicPr>
            <a:picLocks noChangeAspect="1"/>
          </p:cNvPicPr>
          <p:nvPr/>
        </p:nvPicPr>
        <p:blipFill rotWithShape="1">
          <a:blip r:embed="rId4"/>
          <a:srcRect t="11385"/>
          <a:stretch/>
        </p:blipFill>
        <p:spPr>
          <a:xfrm>
            <a:off x="570327" y="4165881"/>
            <a:ext cx="4021716" cy="1878365"/>
          </a:xfrm>
          <a:prstGeom prst="rect">
            <a:avLst/>
          </a:prstGeom>
          <a:ln>
            <a:solidFill>
              <a:schemeClr val="tx1"/>
            </a:solidFill>
          </a:ln>
        </p:spPr>
      </p:pic>
      <p:sp>
        <p:nvSpPr>
          <p:cNvPr id="4" name="正方形/長方形 3">
            <a:extLst>
              <a:ext uri="{FF2B5EF4-FFF2-40B4-BE49-F238E27FC236}">
                <a16:creationId xmlns:a16="http://schemas.microsoft.com/office/drawing/2014/main" id="{D4ABFE73-A50C-69EF-5A9E-19E5A56B5081}"/>
              </a:ext>
            </a:extLst>
          </p:cNvPr>
          <p:cNvSpPr/>
          <p:nvPr/>
        </p:nvSpPr>
        <p:spPr bwMode="auto">
          <a:xfrm>
            <a:off x="3368823" y="1908340"/>
            <a:ext cx="1223219" cy="372880"/>
          </a:xfrm>
          <a:prstGeom prst="rect">
            <a:avLst/>
          </a:prstGeom>
          <a:solidFill>
            <a:srgbClr val="FFCC00"/>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sz="1100" dirty="0">
                <a:latin typeface="Meiryo UI" panose="020B0604030504040204" pitchFamily="50" charset="-128"/>
                <a:ea typeface="Meiryo UI" panose="020B0604030504040204" pitchFamily="50" charset="-128"/>
              </a:rPr>
              <a:t>テンプレートが</a:t>
            </a:r>
            <a:r>
              <a:rPr lang="en-US" altLang="ja-JP" sz="1100" dirty="0">
                <a:latin typeface="Meiryo UI" panose="020B0604030504040204" pitchFamily="50" charset="-128"/>
                <a:ea typeface="Meiryo UI" panose="020B0604030504040204" pitchFamily="50" charset="-128"/>
              </a:rPr>
              <a:t>Excel</a:t>
            </a:r>
            <a:endParaRPr lang="ja-JP" altLang="en-US" sz="11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5E62D000-F1F7-0887-7853-DC74186E2196}"/>
              </a:ext>
            </a:extLst>
          </p:cNvPr>
          <p:cNvSpPr/>
          <p:nvPr/>
        </p:nvSpPr>
        <p:spPr bwMode="auto">
          <a:xfrm>
            <a:off x="3368822" y="4165881"/>
            <a:ext cx="1223219" cy="372880"/>
          </a:xfrm>
          <a:prstGeom prst="rect">
            <a:avLst/>
          </a:prstGeom>
          <a:solidFill>
            <a:srgbClr val="FFCC00"/>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sz="1100" dirty="0">
                <a:latin typeface="Meiryo UI" panose="020B0604030504040204" pitchFamily="50" charset="-128"/>
                <a:ea typeface="Meiryo UI" panose="020B0604030504040204" pitchFamily="50" charset="-128"/>
              </a:rPr>
              <a:t>テンプレートが</a:t>
            </a:r>
            <a:r>
              <a:rPr lang="en-US" altLang="ja-JP" sz="1100" dirty="0">
                <a:latin typeface="Meiryo UI" panose="020B0604030504040204" pitchFamily="50" charset="-128"/>
                <a:ea typeface="Meiryo UI" panose="020B0604030504040204" pitchFamily="50" charset="-128"/>
              </a:rPr>
              <a:t>Word</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41229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160943" y="5370301"/>
            <a:ext cx="6111032" cy="93871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altLang="en-US" sz="1100" dirty="0">
                <a:latin typeface="+mn-ea"/>
                <a:ea typeface="+mn-ea"/>
              </a:rPr>
              <a:t>本資料は、社内用マニュアルの作成など、自社ご利用の範囲内に限り、複製・ご編集いただいて構いません。</a:t>
            </a:r>
            <a:endParaRPr lang="en-US" altLang="ja-JP" sz="1100" dirty="0">
              <a:latin typeface="+mn-ea"/>
              <a:ea typeface="+mn-ea"/>
            </a:endParaRPr>
          </a:p>
          <a:p>
            <a:pPr algn="r"/>
            <a:r>
              <a:rPr lang="ja-JP" altLang="ja-JP" sz="1100" dirty="0">
                <a:latin typeface="+mn-ea"/>
                <a:ea typeface="+mn-ea"/>
              </a:rPr>
              <a:t>本</a:t>
            </a:r>
            <a:r>
              <a:rPr lang="ja-JP" altLang="en-US" sz="1100" dirty="0">
                <a:latin typeface="+mn-ea"/>
                <a:ea typeface="+mn-ea"/>
              </a:rPr>
              <a:t>資料</a:t>
            </a:r>
            <a:r>
              <a:rPr lang="ja-JP" altLang="ja-JP" sz="1100" dirty="0">
                <a:latin typeface="+mn-ea"/>
                <a:ea typeface="+mn-ea"/>
              </a:rPr>
              <a:t>の内容の一部または全部を無断転載することは禁止されています</a:t>
            </a:r>
            <a:r>
              <a:rPr lang="ja-JP" altLang="en-US" sz="1100" dirty="0">
                <a:latin typeface="+mn-ea"/>
                <a:ea typeface="+mn-ea"/>
              </a:rPr>
              <a:t>。</a:t>
            </a:r>
            <a:endParaRPr lang="ja-JP" altLang="ja-JP" sz="1100" dirty="0">
              <a:latin typeface="+mn-ea"/>
              <a:ea typeface="+mn-ea"/>
            </a:endParaRPr>
          </a:p>
          <a:p>
            <a:pPr algn="r"/>
            <a:r>
              <a:rPr lang="ja-JP" altLang="ja-JP" sz="1100" dirty="0">
                <a:latin typeface="+mn-ea"/>
                <a:ea typeface="+mn-ea"/>
              </a:rPr>
              <a:t>本</a:t>
            </a:r>
            <a:r>
              <a:rPr lang="ja-JP" altLang="en-US" sz="1100" dirty="0">
                <a:latin typeface="+mn-ea"/>
                <a:ea typeface="+mn-ea"/>
              </a:rPr>
              <a:t>資料</a:t>
            </a:r>
            <a:r>
              <a:rPr lang="ja-JP" altLang="ja-JP" sz="1100" dirty="0">
                <a:latin typeface="+mn-ea"/>
                <a:ea typeface="+mn-ea"/>
              </a:rPr>
              <a:t>の内容に関しては訂正・改善のため、予告なしに変更することがあります</a:t>
            </a:r>
            <a:r>
              <a:rPr lang="ja-JP" altLang="en-US" sz="1100" dirty="0">
                <a:latin typeface="+mn-ea"/>
                <a:ea typeface="+mn-ea"/>
              </a:rPr>
              <a:t>。</a:t>
            </a:r>
            <a:endParaRPr lang="en-US" altLang="ja-JP" sz="1100" dirty="0">
              <a:latin typeface="+mn-ea"/>
              <a:ea typeface="+mn-ea"/>
            </a:endParaRPr>
          </a:p>
          <a:p>
            <a:pPr algn="r"/>
            <a:endParaRPr lang="en-US" altLang="ja-JP" sz="1100" dirty="0">
              <a:latin typeface="+mn-ea"/>
              <a:ea typeface="+mn-ea"/>
            </a:endParaRPr>
          </a:p>
          <a:p>
            <a:pPr algn="r"/>
            <a:r>
              <a:rPr lang="en-US" altLang="ja-JP" sz="1100">
                <a:latin typeface="+mn-ea"/>
                <a:ea typeface="+mn-ea"/>
              </a:rPr>
              <a:t>Last Updated-2024/05/16</a:t>
            </a:r>
            <a:endParaRPr lang="ja-JP" altLang="en-US" sz="1100" dirty="0">
              <a:latin typeface="+mn-ea"/>
              <a:ea typeface="+mn-ea"/>
            </a:endParaRPr>
          </a:p>
        </p:txBody>
      </p:sp>
    </p:spTree>
    <p:extLst>
      <p:ext uri="{BB962C8B-B14F-4D97-AF65-F5344CB8AC3E}">
        <p14:creationId xmlns:p14="http://schemas.microsoft.com/office/powerpoint/2010/main" val="276546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E4C8672-B197-B302-0E66-5AFF1D7B95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5036" y="1408494"/>
            <a:ext cx="7415927" cy="4839008"/>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１．定義の登録（従業員情報）</a:t>
            </a:r>
            <a:endParaRPr kumimoji="1" lang="ja-JP" altLang="en-US" dirty="0"/>
          </a:p>
        </p:txBody>
      </p:sp>
      <p:sp>
        <p:nvSpPr>
          <p:cNvPr id="3" name="コンテンツ プレースホルダー 2"/>
          <p:cNvSpPr>
            <a:spLocks noGrp="1"/>
          </p:cNvSpPr>
          <p:nvPr>
            <p:ph idx="1"/>
          </p:nvPr>
        </p:nvSpPr>
        <p:spPr/>
        <p:txBody>
          <a:bodyPr/>
          <a:lstStyle/>
          <a:p>
            <a:r>
              <a:rPr lang="en-US" altLang="ja-JP" sz="1200" dirty="0"/>
              <a:t>[</a:t>
            </a:r>
            <a:r>
              <a:rPr lang="ja-JP" altLang="en-US" sz="1200" dirty="0"/>
              <a:t>従業員情報＞台帳出力＞定義の登録</a:t>
            </a:r>
            <a:r>
              <a:rPr lang="en-US" altLang="ja-JP" sz="1200" dirty="0"/>
              <a:t>]</a:t>
            </a:r>
            <a:r>
              <a:rPr lang="ja-JP" altLang="en-US" sz="1200" dirty="0"/>
              <a:t> で操作します。</a:t>
            </a:r>
            <a:endParaRPr kumimoji="1" lang="en-US" altLang="ja-JP" sz="1200" dirty="0"/>
          </a:p>
          <a:p>
            <a:r>
              <a:rPr kumimoji="1" lang="ja-JP" altLang="en-US" sz="1200" dirty="0"/>
              <a:t>作成する台帳とサイレコ</a:t>
            </a:r>
            <a:r>
              <a:rPr lang="ja-JP" altLang="en-US" sz="1200" dirty="0"/>
              <a:t>に登録された情報</a:t>
            </a:r>
            <a:r>
              <a:rPr kumimoji="1" lang="ja-JP" altLang="en-US" sz="1200" dirty="0"/>
              <a:t>を紐づける定義を作成します。</a:t>
            </a:r>
            <a:endParaRPr kumimoji="1" lang="en-US" altLang="ja-JP" sz="1200" dirty="0"/>
          </a:p>
        </p:txBody>
      </p:sp>
      <p:sp>
        <p:nvSpPr>
          <p:cNvPr id="11" name="フローチャート: 代替処理 10"/>
          <p:cNvSpPr/>
          <p:nvPr/>
        </p:nvSpPr>
        <p:spPr bwMode="auto">
          <a:xfrm>
            <a:off x="1245036" y="1844824"/>
            <a:ext cx="1346171" cy="360040"/>
          </a:xfrm>
          <a:prstGeom prst="flowChartAlternateProcess">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フローチャート: 代替処理 8"/>
          <p:cNvSpPr/>
          <p:nvPr/>
        </p:nvSpPr>
        <p:spPr bwMode="auto">
          <a:xfrm>
            <a:off x="1245036" y="4941168"/>
            <a:ext cx="1346171" cy="218159"/>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フローチャート: 代替処理 3">
            <a:extLst>
              <a:ext uri="{FF2B5EF4-FFF2-40B4-BE49-F238E27FC236}">
                <a16:creationId xmlns:a16="http://schemas.microsoft.com/office/drawing/2014/main" id="{9407A315-4D7D-D6EE-DCC5-EB90A60077C2}"/>
              </a:ext>
            </a:extLst>
          </p:cNvPr>
          <p:cNvSpPr/>
          <p:nvPr/>
        </p:nvSpPr>
        <p:spPr bwMode="auto">
          <a:xfrm>
            <a:off x="1245035" y="4678790"/>
            <a:ext cx="1346171" cy="218159"/>
          </a:xfrm>
          <a:prstGeom prst="flowChartAlternateProcess">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686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8C05588-4F5F-5D86-362D-8E912A6601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5036" y="1408494"/>
            <a:ext cx="7415927" cy="4839008"/>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１．定義の登録（従業員情報）</a:t>
            </a:r>
            <a:br>
              <a:rPr kumimoji="1" lang="en-US" altLang="ja-JP" dirty="0"/>
            </a:br>
            <a:r>
              <a:rPr lang="ja-JP" altLang="en-US" dirty="0"/>
              <a:t>①新規作成</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［新規作成］をクリックします。</a:t>
            </a:r>
          </a:p>
        </p:txBody>
      </p:sp>
      <p:sp>
        <p:nvSpPr>
          <p:cNvPr id="9" name="フローチャート: 代替処理 8"/>
          <p:cNvSpPr/>
          <p:nvPr/>
        </p:nvSpPr>
        <p:spPr bwMode="auto">
          <a:xfrm>
            <a:off x="2936776" y="1988840"/>
            <a:ext cx="1224136" cy="360040"/>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601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１．定義の登録（従業員情報）</a:t>
            </a:r>
            <a:br>
              <a:rPr lang="en-US" altLang="ja-JP" dirty="0"/>
            </a:br>
            <a:r>
              <a:rPr lang="ja-JP" altLang="en-US" dirty="0"/>
              <a:t>①新規作成</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各項目を設定します。（</a:t>
            </a:r>
            <a:r>
              <a:rPr lang="en-US" altLang="ja-JP" sz="1200" dirty="0"/>
              <a:t>※</a:t>
            </a:r>
            <a:r>
              <a:rPr lang="ja-JP" altLang="en-US" sz="1200" dirty="0"/>
              <a:t>詳細後述）</a:t>
            </a:r>
          </a:p>
        </p:txBody>
      </p:sp>
      <p:sp>
        <p:nvSpPr>
          <p:cNvPr id="8" name="正方形/長方形 7"/>
          <p:cNvSpPr/>
          <p:nvPr/>
        </p:nvSpPr>
        <p:spPr bwMode="auto">
          <a:xfrm>
            <a:off x="2000672" y="3990890"/>
            <a:ext cx="6624736" cy="11521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2A71571-A345-1264-9180-F5B8C0810D33}"/>
              </a:ext>
            </a:extLst>
          </p:cNvPr>
          <p:cNvPicPr>
            <a:picLocks noChangeAspect="1"/>
          </p:cNvPicPr>
          <p:nvPr/>
        </p:nvPicPr>
        <p:blipFill>
          <a:blip r:embed="rId2"/>
          <a:stretch>
            <a:fillRect/>
          </a:stretch>
        </p:blipFill>
        <p:spPr>
          <a:xfrm>
            <a:off x="1803261" y="1052736"/>
            <a:ext cx="6327910" cy="5348064"/>
          </a:xfrm>
          <a:prstGeom prst="rect">
            <a:avLst/>
          </a:prstGeom>
          <a:ln>
            <a:solidFill>
              <a:schemeClr val="tx1"/>
            </a:solidFill>
          </a:ln>
        </p:spPr>
      </p:pic>
    </p:spTree>
    <p:extLst>
      <p:ext uri="{BB962C8B-B14F-4D97-AF65-F5344CB8AC3E}">
        <p14:creationId xmlns:p14="http://schemas.microsoft.com/office/powerpoint/2010/main" val="11048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１．定義の登録（従業員情報）</a:t>
            </a:r>
            <a:br>
              <a:rPr kumimoji="1" lang="en-US" altLang="ja-JP" dirty="0"/>
            </a:br>
            <a:r>
              <a:rPr lang="ja-JP" altLang="en-US" dirty="0"/>
              <a:t>①新規作成</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各項目を設定します。（</a:t>
            </a:r>
            <a:r>
              <a:rPr lang="en-US" altLang="ja-JP" sz="1200" dirty="0"/>
              <a:t>※</a:t>
            </a:r>
            <a:r>
              <a:rPr lang="ja-JP" altLang="en-US" sz="1200" dirty="0"/>
              <a:t>詳細後述）</a:t>
            </a:r>
          </a:p>
        </p:txBody>
      </p:sp>
      <p:sp>
        <p:nvSpPr>
          <p:cNvPr id="8" name="正方形/長方形 7"/>
          <p:cNvSpPr/>
          <p:nvPr/>
        </p:nvSpPr>
        <p:spPr bwMode="auto">
          <a:xfrm>
            <a:off x="2000672" y="3990890"/>
            <a:ext cx="6624736" cy="11521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rcRect/>
          <a:stretch/>
        </p:blipFill>
        <p:spPr>
          <a:xfrm>
            <a:off x="776536" y="1792172"/>
            <a:ext cx="8362191" cy="3993735"/>
          </a:xfrm>
          <a:prstGeom prst="rect">
            <a:avLst/>
          </a:prstGeom>
          <a:ln>
            <a:solidFill>
              <a:schemeClr val="tx1"/>
            </a:solidFill>
          </a:ln>
        </p:spPr>
      </p:pic>
      <p:sp>
        <p:nvSpPr>
          <p:cNvPr id="12" name="四角形吹き出し 11"/>
          <p:cNvSpPr/>
          <p:nvPr/>
        </p:nvSpPr>
        <p:spPr bwMode="auto">
          <a:xfrm>
            <a:off x="6352238" y="4013960"/>
            <a:ext cx="2520282" cy="465358"/>
          </a:xfrm>
          <a:prstGeom prst="wedgeRectCallout">
            <a:avLst>
              <a:gd name="adj1" fmla="val -36095"/>
              <a:gd name="adj2" fmla="val -94735"/>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dirty="0">
                <a:latin typeface="Meiryo UI" panose="020B0604030504040204" pitchFamily="50" charset="-128"/>
                <a:ea typeface="Meiryo UI" panose="020B0604030504040204" pitchFamily="50" charset="-128"/>
              </a:rPr>
              <a:t>255</a:t>
            </a:r>
            <a:r>
              <a:rPr lang="ja-JP" altLang="en-US" dirty="0">
                <a:latin typeface="Meiryo UI" panose="020B0604030504040204" pitchFamily="50" charset="-128"/>
                <a:ea typeface="Meiryo UI" panose="020B0604030504040204" pitchFamily="50" charset="-128"/>
              </a:rPr>
              <a:t>文字以内</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782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１．定義の登録（従業員情報）</a:t>
            </a:r>
            <a:br>
              <a:rPr lang="en-US" altLang="ja-JP" dirty="0"/>
            </a:br>
            <a:r>
              <a:rPr lang="ja-JP" altLang="en-US" dirty="0"/>
              <a:t>①新規作成（１．台帳名／２．履歴の選択）</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t>「台帳名」と「履歴の選択」を入力します。</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rcRect/>
          <a:stretch/>
        </p:blipFill>
        <p:spPr>
          <a:xfrm>
            <a:off x="632520" y="1268760"/>
            <a:ext cx="7111676" cy="1485037"/>
          </a:xfrm>
          <a:prstGeom prst="rect">
            <a:avLst/>
          </a:prstGeom>
          <a:ln>
            <a:solidFill>
              <a:schemeClr val="tx1"/>
            </a:solidFill>
          </a:ln>
        </p:spPr>
      </p:pic>
      <p:sp>
        <p:nvSpPr>
          <p:cNvPr id="9" name="正方形/長方形 8"/>
          <p:cNvSpPr/>
          <p:nvPr/>
        </p:nvSpPr>
        <p:spPr bwMode="auto">
          <a:xfrm>
            <a:off x="635440" y="2880331"/>
            <a:ext cx="204380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１．台帳名</a:t>
            </a:r>
          </a:p>
        </p:txBody>
      </p:sp>
      <p:sp>
        <p:nvSpPr>
          <p:cNvPr id="12" name="正方形/長方形 11"/>
          <p:cNvSpPr/>
          <p:nvPr/>
        </p:nvSpPr>
        <p:spPr bwMode="auto">
          <a:xfrm>
            <a:off x="635440" y="3405938"/>
            <a:ext cx="204380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b="1" dirty="0">
                <a:latin typeface="Meiryo UI" panose="020B0604030504040204" pitchFamily="50" charset="-128"/>
                <a:ea typeface="Meiryo UI" panose="020B0604030504040204" pitchFamily="50" charset="-128"/>
              </a:rPr>
              <a:t>２．履歴の選択</a:t>
            </a:r>
          </a:p>
        </p:txBody>
      </p:sp>
      <p:sp>
        <p:nvSpPr>
          <p:cNvPr id="13" name="正方形/長方形 12"/>
          <p:cNvSpPr/>
          <p:nvPr/>
        </p:nvSpPr>
        <p:spPr bwMode="auto">
          <a:xfrm>
            <a:off x="2720752" y="2880331"/>
            <a:ext cx="655564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名称を入力</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p:cNvSpPr/>
          <p:nvPr/>
        </p:nvSpPr>
        <p:spPr bwMode="auto">
          <a:xfrm>
            <a:off x="2720752" y="3405938"/>
            <a:ext cx="6555648" cy="478977"/>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200" dirty="0">
                <a:latin typeface="Meiryo UI" panose="020B0604030504040204" pitchFamily="50" charset="-128"/>
                <a:ea typeface="Meiryo UI" panose="020B0604030504040204" pitchFamily="50" charset="-128"/>
              </a:rPr>
              <a:t>「基準日を基にした最新の履歴のみ」と「期間内の全履歴」から選択する</a:t>
            </a:r>
            <a:endParaRPr lang="en-US" altLang="ja-JP" sz="12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3A1B7298-E51E-F539-DCC5-3240A7191477}"/>
              </a:ext>
            </a:extLst>
          </p:cNvPr>
          <p:cNvPicPr>
            <a:picLocks noChangeAspect="1"/>
          </p:cNvPicPr>
          <p:nvPr/>
        </p:nvPicPr>
        <p:blipFill rotWithShape="1">
          <a:blip r:embed="rId3"/>
          <a:srcRect l="7293" t="18948" r="12392" b="8042"/>
          <a:stretch/>
        </p:blipFill>
        <p:spPr>
          <a:xfrm>
            <a:off x="1449311" y="4788281"/>
            <a:ext cx="2391109" cy="1599316"/>
          </a:xfrm>
          <a:prstGeom prst="rect">
            <a:avLst/>
          </a:prstGeom>
          <a:ln>
            <a:solidFill>
              <a:schemeClr val="tx1"/>
            </a:solidFill>
          </a:ln>
        </p:spPr>
      </p:pic>
      <p:sp>
        <p:nvSpPr>
          <p:cNvPr id="7" name="正方形/長方形 6">
            <a:extLst>
              <a:ext uri="{FF2B5EF4-FFF2-40B4-BE49-F238E27FC236}">
                <a16:creationId xmlns:a16="http://schemas.microsoft.com/office/drawing/2014/main" id="{6D1A2C84-B0AC-9DDF-0A8E-A77138EA1A4F}"/>
              </a:ext>
            </a:extLst>
          </p:cNvPr>
          <p:cNvSpPr/>
          <p:nvPr/>
        </p:nvSpPr>
        <p:spPr bwMode="auto">
          <a:xfrm>
            <a:off x="269825" y="4235754"/>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（例）基準日を基にした最新の履歴のみの場合</a:t>
            </a:r>
          </a:p>
        </p:txBody>
      </p:sp>
      <p:sp>
        <p:nvSpPr>
          <p:cNvPr id="8" name="正方形/長方形 7">
            <a:extLst>
              <a:ext uri="{FF2B5EF4-FFF2-40B4-BE49-F238E27FC236}">
                <a16:creationId xmlns:a16="http://schemas.microsoft.com/office/drawing/2014/main" id="{B569DA24-AFC4-0791-F4F8-EE1EE367DAA0}"/>
              </a:ext>
            </a:extLst>
          </p:cNvPr>
          <p:cNvSpPr/>
          <p:nvPr/>
        </p:nvSpPr>
        <p:spPr bwMode="auto">
          <a:xfrm>
            <a:off x="4953000" y="4233055"/>
            <a:ext cx="4616270" cy="478977"/>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b="1" dirty="0">
                <a:latin typeface="Meiryo UI" panose="020B0604030504040204" pitchFamily="50" charset="-128"/>
                <a:ea typeface="Meiryo UI" panose="020B0604030504040204" pitchFamily="50" charset="-128"/>
              </a:rPr>
              <a:t>（例）期間内の全履歴の場合</a:t>
            </a:r>
          </a:p>
        </p:txBody>
      </p:sp>
      <p:pic>
        <p:nvPicPr>
          <p:cNvPr id="11" name="図 10">
            <a:extLst>
              <a:ext uri="{FF2B5EF4-FFF2-40B4-BE49-F238E27FC236}">
                <a16:creationId xmlns:a16="http://schemas.microsoft.com/office/drawing/2014/main" id="{9D7D634A-103C-629D-D1CE-CB08A1538A99}"/>
              </a:ext>
            </a:extLst>
          </p:cNvPr>
          <p:cNvPicPr>
            <a:picLocks noChangeAspect="1"/>
          </p:cNvPicPr>
          <p:nvPr/>
        </p:nvPicPr>
        <p:blipFill>
          <a:blip r:embed="rId4"/>
          <a:stretch>
            <a:fillRect/>
          </a:stretch>
        </p:blipFill>
        <p:spPr>
          <a:xfrm>
            <a:off x="6065580" y="4790850"/>
            <a:ext cx="2391109" cy="1609950"/>
          </a:xfrm>
          <a:prstGeom prst="rect">
            <a:avLst/>
          </a:prstGeom>
          <a:ln>
            <a:solidFill>
              <a:schemeClr val="tx1"/>
            </a:solidFill>
          </a:ln>
        </p:spPr>
      </p:pic>
    </p:spTree>
    <p:extLst>
      <p:ext uri="{BB962C8B-B14F-4D97-AF65-F5344CB8AC3E}">
        <p14:creationId xmlns:p14="http://schemas.microsoft.com/office/powerpoint/2010/main" val="1882901368"/>
      </p:ext>
    </p:extLst>
  </p:cSld>
  <p:clrMapOvr>
    <a:masterClrMapping/>
  </p:clrMapOvr>
</p:sld>
</file>

<file path=ppt/theme/theme1.xml><?xml version="1.0" encoding="utf-8"?>
<a:theme xmlns:a="http://schemas.openxmlformats.org/drawingml/2006/main" name="20201005_temp">
  <a:themeElements>
    <a:clrScheme name="20201005_AACltd_temp_20201005">
      <a:dk1>
        <a:srgbClr val="000000"/>
      </a:dk1>
      <a:lt1>
        <a:srgbClr val="FFFFFF"/>
      </a:lt1>
      <a:dk2>
        <a:srgbClr val="DDDDDD"/>
      </a:dk2>
      <a:lt2>
        <a:srgbClr val="141B38"/>
      </a:lt2>
      <a:accent1>
        <a:srgbClr val="FE9900"/>
      </a:accent1>
      <a:accent2>
        <a:srgbClr val="FCC117"/>
      </a:accent2>
      <a:accent3>
        <a:srgbClr val="6FA3E2"/>
      </a:accent3>
      <a:accent4>
        <a:srgbClr val="8CC7B8"/>
      </a:accent4>
      <a:accent5>
        <a:srgbClr val="C09573"/>
      </a:accent5>
      <a:accent6>
        <a:srgbClr val="B77D95"/>
      </a:accent6>
      <a:hlink>
        <a:srgbClr val="EE741F"/>
      </a:hlink>
      <a:folHlink>
        <a:srgbClr val="4E565C"/>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ＭＳ Ｐゴシック" charset="-128"/>
            <a:ea typeface="ＭＳ Ｐゴシック" charset="-128"/>
          </a:defRPr>
        </a:defPPr>
      </a:lstStyle>
    </a:lnDef>
    <a:txDef>
      <a:spPr>
        <a:noFill/>
      </a:spPr>
      <a:bodyPr wrap="non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raClrScheme>
      <a:clrScheme name="20130101_AACltd_temp_20121226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20130101_AACltd_temp_20121226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20130101_AACltd_temp_20121226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20130101_AACltd_temp_20121226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20130101_AACltd_temp_20121226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20130101_AACltd_temp_20121226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20130101_AACltd_temp_20121226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20130101_AACltd_temp_20121226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20130101_AACltd_temp_20121226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20130101_AACltd_temp_20121226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20130101_AACltd_temp_20121226 11">
        <a:dk1>
          <a:srgbClr val="000000"/>
        </a:dk1>
        <a:lt1>
          <a:srgbClr val="FFFFFF"/>
        </a:lt1>
        <a:dk2>
          <a:srgbClr val="000000"/>
        </a:dk2>
        <a:lt2>
          <a:srgbClr val="99FF99"/>
        </a:lt2>
        <a:accent1>
          <a:srgbClr val="FFFFCC"/>
        </a:accent1>
        <a:accent2>
          <a:srgbClr val="FF9900"/>
        </a:accent2>
        <a:accent3>
          <a:srgbClr val="FFFFFF"/>
        </a:accent3>
        <a:accent4>
          <a:srgbClr val="000000"/>
        </a:accent4>
        <a:accent5>
          <a:srgbClr val="FFFFE2"/>
        </a:accent5>
        <a:accent6>
          <a:srgbClr val="E78A00"/>
        </a:accent6>
        <a:hlink>
          <a:srgbClr val="FFCC99"/>
        </a:hlink>
        <a:folHlink>
          <a:srgbClr val="3366FF"/>
        </a:folHlink>
      </a:clrScheme>
      <a:clrMap bg1="lt1" tx1="dk1" bg2="lt2" tx2="dk2" accent1="accent1" accent2="accent2" accent3="accent3" accent4="accent4" accent5="accent5" accent6="accent6" hlink="hlink" folHlink="folHlink"/>
    </a:extraClrScheme>
    <a:extraClrScheme>
      <a:clrScheme name="20130101_AACltd_temp_20121226 12">
        <a:dk1>
          <a:srgbClr val="000000"/>
        </a:dk1>
        <a:lt1>
          <a:srgbClr val="FFFFFF"/>
        </a:lt1>
        <a:dk2>
          <a:srgbClr val="000000"/>
        </a:dk2>
        <a:lt2>
          <a:srgbClr val="FFCC99"/>
        </a:lt2>
        <a:accent1>
          <a:srgbClr val="FFFFCC"/>
        </a:accent1>
        <a:accent2>
          <a:srgbClr val="FF9900"/>
        </a:accent2>
        <a:accent3>
          <a:srgbClr val="FFFFFF"/>
        </a:accent3>
        <a:accent4>
          <a:srgbClr val="000000"/>
        </a:accent4>
        <a:accent5>
          <a:srgbClr val="FFFFE2"/>
        </a:accent5>
        <a:accent6>
          <a:srgbClr val="E78A00"/>
        </a:accent6>
        <a:hlink>
          <a:srgbClr val="FFCC99"/>
        </a:hlink>
        <a:folHlink>
          <a:srgbClr val="3366FF"/>
        </a:folHlink>
      </a:clrScheme>
      <a:clrMap bg1="lt1" tx1="dk1" bg2="lt2" tx2="dk2" accent1="accent1" accent2="accent2" accent3="accent3" accent4="accent4" accent5="accent5" accent6="accent6" hlink="hlink" folHlink="folHlink"/>
    </a:extraClrScheme>
    <a:extraClrScheme>
      <a:clrScheme name="20130101_AACltd_temp_20121226 13">
        <a:dk1>
          <a:srgbClr val="000000"/>
        </a:dk1>
        <a:lt1>
          <a:srgbClr val="FFFFFF"/>
        </a:lt1>
        <a:dk2>
          <a:srgbClr val="000000"/>
        </a:dk2>
        <a:lt2>
          <a:srgbClr val="FFCC99"/>
        </a:lt2>
        <a:accent1>
          <a:srgbClr val="FFFF99"/>
        </a:accent1>
        <a:accent2>
          <a:srgbClr val="FF9900"/>
        </a:accent2>
        <a:accent3>
          <a:srgbClr val="FFFFFF"/>
        </a:accent3>
        <a:accent4>
          <a:srgbClr val="000000"/>
        </a:accent4>
        <a:accent5>
          <a:srgbClr val="FFFFCA"/>
        </a:accent5>
        <a:accent6>
          <a:srgbClr val="E78A00"/>
        </a:accent6>
        <a:hlink>
          <a:srgbClr val="FFCC99"/>
        </a:hlink>
        <a:folHlink>
          <a:srgbClr val="3366FF"/>
        </a:folHlink>
      </a:clrScheme>
      <a:clrMap bg1="lt1" tx1="dk1" bg2="lt2" tx2="dk2" accent1="accent1" accent2="accent2" accent3="accent3" accent4="accent4" accent5="accent5" accent6="accent6" hlink="hlink" folHlink="folHlink"/>
    </a:extraClrScheme>
    <a:extraClrScheme>
      <a:clrScheme name="20130101_AACltd_temp_20121226 14">
        <a:dk1>
          <a:srgbClr val="000000"/>
        </a:dk1>
        <a:lt1>
          <a:srgbClr val="FFFFFF"/>
        </a:lt1>
        <a:dk2>
          <a:srgbClr val="000000"/>
        </a:dk2>
        <a:lt2>
          <a:srgbClr val="CCFF99"/>
        </a:lt2>
        <a:accent1>
          <a:srgbClr val="FFFF99"/>
        </a:accent1>
        <a:accent2>
          <a:srgbClr val="FF9900"/>
        </a:accent2>
        <a:accent3>
          <a:srgbClr val="FFFFFF"/>
        </a:accent3>
        <a:accent4>
          <a:srgbClr val="000000"/>
        </a:accent4>
        <a:accent5>
          <a:srgbClr val="FFFFCA"/>
        </a:accent5>
        <a:accent6>
          <a:srgbClr val="E78A00"/>
        </a:accent6>
        <a:hlink>
          <a:srgbClr val="FFCC99"/>
        </a:hlink>
        <a:folHlink>
          <a:srgbClr val="33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サイレコ／テンプレート.potx[読み取り専用]" id="{1A0EE7B5-55DD-4575-AEEE-6CBC5150F0A1}" vid="{C95ABF04-ED3E-4AD3-A7E6-1BABD7256D8E}"/>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サイレコ／テンプレート</Template>
  <TotalTime>4749</TotalTime>
  <Words>2873</Words>
  <Application>Microsoft Office PowerPoint</Application>
  <PresentationFormat>A4 210 x 297 mm</PresentationFormat>
  <Paragraphs>316</Paragraphs>
  <Slides>46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46</vt:i4>
      </vt:variant>
    </vt:vector>
  </HeadingPairs>
  <TitlesOfParts>
    <vt:vector size="52" baseType="lpstr">
      <vt:lpstr>Arial Unicode MS</vt:lpstr>
      <vt:lpstr>Meiryo UI</vt:lpstr>
      <vt:lpstr>ＭＳ Ｐゴシック</vt:lpstr>
      <vt:lpstr>Arial</vt:lpstr>
      <vt:lpstr>Wingdings</vt:lpstr>
      <vt:lpstr>20201005_temp</vt:lpstr>
      <vt:lpstr>　　　　　　　　　　　台帳出力マニュアル</vt:lpstr>
      <vt:lpstr>目次</vt:lpstr>
      <vt:lpstr>導入編</vt:lpstr>
      <vt:lpstr>１．定義の登録（従業員情報）</vt:lpstr>
      <vt:lpstr>１．定義の登録（従業員情報）</vt:lpstr>
      <vt:lpstr>１．定義の登録（従業員情報） ①新規作成</vt:lpstr>
      <vt:lpstr>１．定義の登録（従業員情報） ①新規作成</vt:lpstr>
      <vt:lpstr>１．定義の登録（従業員情報） ①新規作成</vt:lpstr>
      <vt:lpstr>１．定義の登録（従業員情報） ①新規作成（１．台帳名／２．履歴の選択）</vt:lpstr>
      <vt:lpstr>１．定義の登録（従業員情報） ①新規作成（３．テンプレートファイル）</vt:lpstr>
      <vt:lpstr>１．定義の登録（従業員情報） ①新規作成（３．テンプレートファイル）</vt:lpstr>
      <vt:lpstr>１．定義の登録（従業員情報） ①新規作成（４．連携項目の選択／５．定義ファイル）</vt:lpstr>
      <vt:lpstr>１．定義の登録（従業員情報） ①新規作成（４．連携項目の選択／５．定義ファイル）</vt:lpstr>
      <vt:lpstr>１．定義の登録（従業員情報） ①新規作成（４．連携項目の選択／５．定義ファイル）</vt:lpstr>
      <vt:lpstr>１．定義の登録（従業員情報） ①新規作成（６．備考／７．表示順序）</vt:lpstr>
      <vt:lpstr>１．定義の登録（従業員情報） ②編集</vt:lpstr>
      <vt:lpstr>１．定義の登録（従業員情報） ③削除</vt:lpstr>
      <vt:lpstr>２．定義の登録（施策情報）</vt:lpstr>
      <vt:lpstr>２．定義の登録（施策情報）</vt:lpstr>
      <vt:lpstr>２．定義の登録（施策情報） ①新規作成</vt:lpstr>
      <vt:lpstr>２．定義の登録（施策情報） ①新規作成</vt:lpstr>
      <vt:lpstr>２．定義の登録（施策情報） ①新規作成</vt:lpstr>
      <vt:lpstr>２．定義の登録（施策情報） ①新規作成（１．台帳名／２．履歴の選択）</vt:lpstr>
      <vt:lpstr>２．定義の登録（施策情報） ①新規作成（３．テンプレートファイル）</vt:lpstr>
      <vt:lpstr>２．定義の登録（施策情報） ①新規作成（３．テンプレートファイル）</vt:lpstr>
      <vt:lpstr>２．定義の登録（施策情報） ①新規作成（４．施策の選択／５．連携項目の選択／６．定義ファイル）</vt:lpstr>
      <vt:lpstr>２．定義の登録（施策情報） ①新規作成（５．連携項目の選択／６．定義ファイル）</vt:lpstr>
      <vt:lpstr>２．定義の登録（施策情報） ①新規作成（５．連携項目の選択／６．定義ファイル）</vt:lpstr>
      <vt:lpstr>２．定義の登録（施策情報） ①新規作成（７．備考／８．表示順序）</vt:lpstr>
      <vt:lpstr>２．定義の登録（施策情報） ②編集</vt:lpstr>
      <vt:lpstr>２．定義の登録（施策情報） ③削除</vt:lpstr>
      <vt:lpstr>運用編</vt:lpstr>
      <vt:lpstr>３．出力（従業員情報）</vt:lpstr>
      <vt:lpstr>3．出力（従業員情報） 出力ファイルの作成</vt:lpstr>
      <vt:lpstr>3．出力（従業員情報） 出力ファイルの作成</vt:lpstr>
      <vt:lpstr>3．出力（従業員情報） 出力ファイルの作成</vt:lpstr>
      <vt:lpstr>3．出力（従業員情報） 出力ファイルの作成</vt:lpstr>
      <vt:lpstr>3．出力（従業員情報） 出力ファイルの作成</vt:lpstr>
      <vt:lpstr>４．出力（施策情報）</vt:lpstr>
      <vt:lpstr>４．出力（施策情報） 出力ファイルの作成</vt:lpstr>
      <vt:lpstr>４．出力（施策情報） 出力ファイルの作成</vt:lpstr>
      <vt:lpstr>４．出力（施策情報） 出力ファイルの作成</vt:lpstr>
      <vt:lpstr>４．出力（施策情報） 出力ファイルの作成</vt:lpstr>
      <vt:lpstr>４．出力（施策情報） 出力ファイルの作成</vt:lpstr>
      <vt:lpstr>3．出力（施策情報） 出力ファイルの作成</vt:lpstr>
      <vt:lpstr>PowerPoint プレゼンテーション</vt:lpstr>
    </vt:vector>
  </TitlesOfParts>
  <Manager>管理本部</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saireco_bookexport_manual_admin</dc:title>
  <dc:creator>秦 奈美</dc:creator>
  <cp:lastModifiedBy>西野 璃音</cp:lastModifiedBy>
  <cp:revision>97</cp:revision>
  <cp:lastPrinted>2018-10-09T00:40:02Z</cp:lastPrinted>
  <dcterms:created xsi:type="dcterms:W3CDTF">2020-12-04T02:08:55Z</dcterms:created>
  <dcterms:modified xsi:type="dcterms:W3CDTF">2024-05-15T11:35:14Z</dcterms:modified>
</cp:coreProperties>
</file>